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handoutMasterIdLst>
    <p:handoutMasterId r:id="rId139"/>
  </p:handoutMasterIdLst>
  <p:sldIdLst>
    <p:sldId id="4387" r:id="rId3"/>
    <p:sldId id="4598" r:id="rId4"/>
    <p:sldId id="4592" r:id="rId5"/>
    <p:sldId id="4954" r:id="rId6"/>
    <p:sldId id="4952" r:id="rId7"/>
    <p:sldId id="4953" r:id="rId8"/>
    <p:sldId id="4574" r:id="rId9"/>
    <p:sldId id="4606" r:id="rId10"/>
    <p:sldId id="4949" r:id="rId11"/>
    <p:sldId id="4956" r:id="rId12"/>
    <p:sldId id="4615" r:id="rId13"/>
    <p:sldId id="4587" r:id="rId14"/>
    <p:sldId id="4950" r:id="rId15"/>
    <p:sldId id="4820" r:id="rId16"/>
    <p:sldId id="4876" r:id="rId17"/>
    <p:sldId id="4580" r:id="rId18"/>
    <p:sldId id="4842" r:id="rId19"/>
    <p:sldId id="4848" r:id="rId20"/>
    <p:sldId id="4877" r:id="rId22"/>
    <p:sldId id="4843" r:id="rId23"/>
    <p:sldId id="4845" r:id="rId24"/>
    <p:sldId id="4844" r:id="rId25"/>
    <p:sldId id="4846" r:id="rId26"/>
    <p:sldId id="4893" r:id="rId27"/>
    <p:sldId id="4894" r:id="rId28"/>
    <p:sldId id="4895" r:id="rId29"/>
    <p:sldId id="4821" r:id="rId30"/>
    <p:sldId id="4823" r:id="rId31"/>
    <p:sldId id="4679" r:id="rId32"/>
    <p:sldId id="4849" r:id="rId33"/>
    <p:sldId id="4824" r:id="rId34"/>
    <p:sldId id="4822" r:id="rId35"/>
    <p:sldId id="4829" r:id="rId36"/>
    <p:sldId id="4896" r:id="rId37"/>
    <p:sldId id="4879" r:id="rId38"/>
    <p:sldId id="4878" r:id="rId39"/>
    <p:sldId id="4897" r:id="rId40"/>
    <p:sldId id="4900" r:id="rId41"/>
    <p:sldId id="4931" r:id="rId42"/>
    <p:sldId id="4901" r:id="rId43"/>
    <p:sldId id="4902" r:id="rId44"/>
    <p:sldId id="4903" r:id="rId45"/>
    <p:sldId id="4957" r:id="rId46"/>
    <p:sldId id="4959" r:id="rId47"/>
    <p:sldId id="4958" r:id="rId48"/>
    <p:sldId id="4971" r:id="rId49"/>
    <p:sldId id="4970" r:id="rId50"/>
    <p:sldId id="4972" r:id="rId51"/>
    <p:sldId id="4973" r:id="rId52"/>
    <p:sldId id="4974" r:id="rId53"/>
    <p:sldId id="4976" r:id="rId54"/>
    <p:sldId id="4945" r:id="rId55"/>
    <p:sldId id="4946" r:id="rId56"/>
    <p:sldId id="4905" r:id="rId57"/>
    <p:sldId id="4906" r:id="rId58"/>
    <p:sldId id="4908" r:id="rId59"/>
    <p:sldId id="4933" r:id="rId60"/>
    <p:sldId id="4934" r:id="rId61"/>
    <p:sldId id="4935" r:id="rId62"/>
    <p:sldId id="4936" r:id="rId63"/>
    <p:sldId id="4937" r:id="rId64"/>
    <p:sldId id="4977" r:id="rId65"/>
    <p:sldId id="4979" r:id="rId66"/>
    <p:sldId id="4978" r:id="rId67"/>
    <p:sldId id="4980" r:id="rId68"/>
    <p:sldId id="4981" r:id="rId69"/>
    <p:sldId id="4983" r:id="rId70"/>
    <p:sldId id="4982" r:id="rId71"/>
    <p:sldId id="4984" r:id="rId72"/>
    <p:sldId id="4985" r:id="rId73"/>
    <p:sldId id="4938" r:id="rId74"/>
    <p:sldId id="4939" r:id="rId75"/>
    <p:sldId id="4940" r:id="rId76"/>
    <p:sldId id="5005" r:id="rId77"/>
    <p:sldId id="5008" r:id="rId78"/>
    <p:sldId id="5009" r:id="rId79"/>
    <p:sldId id="5010" r:id="rId80"/>
    <p:sldId id="5011" r:id="rId81"/>
    <p:sldId id="5006" r:id="rId82"/>
    <p:sldId id="5007" r:id="rId83"/>
    <p:sldId id="5015" r:id="rId84"/>
    <p:sldId id="5012" r:id="rId85"/>
    <p:sldId id="5014" r:id="rId86"/>
    <p:sldId id="5013" r:id="rId87"/>
    <p:sldId id="5016" r:id="rId88"/>
    <p:sldId id="5019" r:id="rId89"/>
    <p:sldId id="5018" r:id="rId90"/>
    <p:sldId id="5020" r:id="rId91"/>
    <p:sldId id="5022" r:id="rId92"/>
    <p:sldId id="5023" r:id="rId93"/>
    <p:sldId id="5021" r:id="rId94"/>
    <p:sldId id="5017" r:id="rId95"/>
    <p:sldId id="5026" r:id="rId96"/>
    <p:sldId id="5025" r:id="rId97"/>
    <p:sldId id="5024" r:id="rId98"/>
    <p:sldId id="5027" r:id="rId99"/>
    <p:sldId id="4918" r:id="rId100"/>
    <p:sldId id="4919" r:id="rId101"/>
    <p:sldId id="4920" r:id="rId102"/>
    <p:sldId id="4921" r:id="rId103"/>
    <p:sldId id="4922" r:id="rId104"/>
    <p:sldId id="4966" r:id="rId105"/>
    <p:sldId id="4987" r:id="rId106"/>
    <p:sldId id="4988" r:id="rId107"/>
    <p:sldId id="4989" r:id="rId108"/>
    <p:sldId id="4990" r:id="rId109"/>
    <p:sldId id="4991" r:id="rId110"/>
    <p:sldId id="4992" r:id="rId111"/>
    <p:sldId id="4993" r:id="rId112"/>
    <p:sldId id="4994" r:id="rId113"/>
    <p:sldId id="4995" r:id="rId114"/>
    <p:sldId id="4923" r:id="rId115"/>
    <p:sldId id="4924" r:id="rId116"/>
    <p:sldId id="4968" r:id="rId117"/>
    <p:sldId id="4941" r:id="rId118"/>
    <p:sldId id="4925" r:id="rId119"/>
    <p:sldId id="5000" r:id="rId120"/>
    <p:sldId id="4997" r:id="rId121"/>
    <p:sldId id="5001" r:id="rId122"/>
    <p:sldId id="5003" r:id="rId123"/>
    <p:sldId id="5004" r:id="rId124"/>
    <p:sldId id="5002" r:id="rId125"/>
    <p:sldId id="4999" r:id="rId126"/>
    <p:sldId id="4942" r:id="rId127"/>
    <p:sldId id="4943" r:id="rId128"/>
    <p:sldId id="4944" r:id="rId129"/>
    <p:sldId id="4926" r:id="rId130"/>
    <p:sldId id="4927" r:id="rId131"/>
    <p:sldId id="4960" r:id="rId132"/>
    <p:sldId id="4928" r:id="rId133"/>
    <p:sldId id="4961" r:id="rId134"/>
    <p:sldId id="4962" r:id="rId135"/>
    <p:sldId id="4929" r:id="rId136"/>
    <p:sldId id="4963" r:id="rId137"/>
    <p:sldId id="4678" r:id="rId138"/>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vl6pPr marL="2286000" lvl="5"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6pPr>
    <a:lvl7pPr marL="2743200" lvl="6"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7pPr>
    <a:lvl8pPr marL="3200400" lvl="7"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8pPr>
    <a:lvl9pPr marL="3657600" lvl="8"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accent2"/>
    </p:penClr>
    <p:extLst>
      <p:ext uri="{2FDB2607-1784-4EEB-B798-7EB5836EED8A}">
        <p14:showMediaCtrls xmlns:p14="http://schemas.microsoft.com/office/powerpoint/2010/main" val="1"/>
      </p:ext>
    </p:extLst>
  </p:showPr>
  <p:clrMru>
    <a:srgbClr val="FF99CC"/>
    <a:srgbClr val="0066FF"/>
    <a:srgbClr val="FF3300"/>
    <a:srgbClr val="CC0000"/>
    <a:srgbClr val="FFFFCC"/>
    <a:srgbClr val="000099"/>
    <a:srgbClr val="339933"/>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p:restoredLeft sz="5835"/>
    <p:restoredTop sz="94685"/>
  </p:normalViewPr>
  <p:slideViewPr>
    <p:cSldViewPr showGuides="1">
      <p:cViewPr>
        <p:scale>
          <a:sx n="75" d="100"/>
          <a:sy n="75" d="100"/>
        </p:scale>
        <p:origin x="-3324" y="-798"/>
      </p:cViewPr>
      <p:guideLst>
        <p:guide orient="horz" pos="2166"/>
        <p:guide pos="2864"/>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p:scale>
        <a:sx n="100" d="100"/>
        <a:sy n="100" d="100"/>
      </p:scale>
      <p:origin x="0" y="75540"/>
    </p:cViewPr>
  </p:sorterViewPr>
  <p:gridSpacing cx="72008" cy="72008"/>
</p:viewPr>
</file>

<file path=ppt/_rels/presentation.xml.rels><?xml version="1.0" encoding="UTF-8" standalone="yes"?>
<Relationships xmlns="http://schemas.openxmlformats.org/package/2006/relationships"><Relationship Id="rId99" Type="http://schemas.openxmlformats.org/officeDocument/2006/relationships/slide" Target="slides/slide96.xml"/><Relationship Id="rId98" Type="http://schemas.openxmlformats.org/officeDocument/2006/relationships/slide" Target="slides/slide95.xml"/><Relationship Id="rId97" Type="http://schemas.openxmlformats.org/officeDocument/2006/relationships/slide" Target="slides/slide94.xml"/><Relationship Id="rId96" Type="http://schemas.openxmlformats.org/officeDocument/2006/relationships/slide" Target="slides/slide93.xml"/><Relationship Id="rId95" Type="http://schemas.openxmlformats.org/officeDocument/2006/relationships/slide" Target="slides/slide92.xml"/><Relationship Id="rId94" Type="http://schemas.openxmlformats.org/officeDocument/2006/relationships/slide" Target="slides/slide91.xml"/><Relationship Id="rId93" Type="http://schemas.openxmlformats.org/officeDocument/2006/relationships/slide" Target="slides/slide90.xml"/><Relationship Id="rId92" Type="http://schemas.openxmlformats.org/officeDocument/2006/relationships/slide" Target="slides/slide89.xml"/><Relationship Id="rId91" Type="http://schemas.openxmlformats.org/officeDocument/2006/relationships/slide" Target="slides/slide88.xml"/><Relationship Id="rId90" Type="http://schemas.openxmlformats.org/officeDocument/2006/relationships/slide" Target="slides/slide87.xml"/><Relationship Id="rId9" Type="http://schemas.openxmlformats.org/officeDocument/2006/relationships/slide" Target="slides/slide7.xml"/><Relationship Id="rId89" Type="http://schemas.openxmlformats.org/officeDocument/2006/relationships/slide" Target="slides/slide86.xml"/><Relationship Id="rId88" Type="http://schemas.openxmlformats.org/officeDocument/2006/relationships/slide" Target="slides/slide85.xml"/><Relationship Id="rId87" Type="http://schemas.openxmlformats.org/officeDocument/2006/relationships/slide" Target="slides/slide84.xml"/><Relationship Id="rId86" Type="http://schemas.openxmlformats.org/officeDocument/2006/relationships/slide" Target="slides/slide83.xml"/><Relationship Id="rId85" Type="http://schemas.openxmlformats.org/officeDocument/2006/relationships/slide" Target="slides/slide82.xml"/><Relationship Id="rId84" Type="http://schemas.openxmlformats.org/officeDocument/2006/relationships/slide" Target="slides/slide81.xml"/><Relationship Id="rId83" Type="http://schemas.openxmlformats.org/officeDocument/2006/relationships/slide" Target="slides/slide80.xml"/><Relationship Id="rId82" Type="http://schemas.openxmlformats.org/officeDocument/2006/relationships/slide" Target="slides/slide79.xml"/><Relationship Id="rId81" Type="http://schemas.openxmlformats.org/officeDocument/2006/relationships/slide" Target="slides/slide78.xml"/><Relationship Id="rId80" Type="http://schemas.openxmlformats.org/officeDocument/2006/relationships/slide" Target="slides/slide77.xml"/><Relationship Id="rId8" Type="http://schemas.openxmlformats.org/officeDocument/2006/relationships/slide" Target="slides/slide6.xml"/><Relationship Id="rId79" Type="http://schemas.openxmlformats.org/officeDocument/2006/relationships/slide" Target="slides/slide76.xml"/><Relationship Id="rId78" Type="http://schemas.openxmlformats.org/officeDocument/2006/relationships/slide" Target="slides/slide75.xml"/><Relationship Id="rId77" Type="http://schemas.openxmlformats.org/officeDocument/2006/relationships/slide" Target="slides/slide74.xml"/><Relationship Id="rId76" Type="http://schemas.openxmlformats.org/officeDocument/2006/relationships/slide" Target="slides/slide73.xml"/><Relationship Id="rId75" Type="http://schemas.openxmlformats.org/officeDocument/2006/relationships/slide" Target="slides/slide72.xml"/><Relationship Id="rId74" Type="http://schemas.openxmlformats.org/officeDocument/2006/relationships/slide" Target="slides/slide71.xml"/><Relationship Id="rId73" Type="http://schemas.openxmlformats.org/officeDocument/2006/relationships/slide" Target="slides/slide70.xml"/><Relationship Id="rId72" Type="http://schemas.openxmlformats.org/officeDocument/2006/relationships/slide" Target="slides/slide69.xml"/><Relationship Id="rId71" Type="http://schemas.openxmlformats.org/officeDocument/2006/relationships/slide" Target="slides/slide68.xml"/><Relationship Id="rId70" Type="http://schemas.openxmlformats.org/officeDocument/2006/relationships/slide" Target="slides/slide67.xml"/><Relationship Id="rId7" Type="http://schemas.openxmlformats.org/officeDocument/2006/relationships/slide" Target="slides/slide5.xml"/><Relationship Id="rId69" Type="http://schemas.openxmlformats.org/officeDocument/2006/relationships/slide" Target="slides/slide66.xml"/><Relationship Id="rId68" Type="http://schemas.openxmlformats.org/officeDocument/2006/relationships/slide" Target="slides/slide65.xml"/><Relationship Id="rId67" Type="http://schemas.openxmlformats.org/officeDocument/2006/relationships/slide" Target="slides/slide64.xml"/><Relationship Id="rId66" Type="http://schemas.openxmlformats.org/officeDocument/2006/relationships/slide" Target="slides/slide63.xml"/><Relationship Id="rId65" Type="http://schemas.openxmlformats.org/officeDocument/2006/relationships/slide" Target="slides/slide62.xml"/><Relationship Id="rId64" Type="http://schemas.openxmlformats.org/officeDocument/2006/relationships/slide" Target="slides/slide61.xml"/><Relationship Id="rId63" Type="http://schemas.openxmlformats.org/officeDocument/2006/relationships/slide" Target="slides/slide60.xml"/><Relationship Id="rId62" Type="http://schemas.openxmlformats.org/officeDocument/2006/relationships/slide" Target="slides/slide59.xml"/><Relationship Id="rId61" Type="http://schemas.openxmlformats.org/officeDocument/2006/relationships/slide" Target="slides/slide58.xml"/><Relationship Id="rId60" Type="http://schemas.openxmlformats.org/officeDocument/2006/relationships/slide" Target="slides/slide57.xml"/><Relationship Id="rId6" Type="http://schemas.openxmlformats.org/officeDocument/2006/relationships/slide" Target="slides/slide4.xml"/><Relationship Id="rId59" Type="http://schemas.openxmlformats.org/officeDocument/2006/relationships/slide" Target="slides/slide56.xml"/><Relationship Id="rId58" Type="http://schemas.openxmlformats.org/officeDocument/2006/relationships/slide" Target="slides/slide55.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3.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2.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notesMaster" Target="notesMasters/notesMaster1.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2" Type="http://schemas.openxmlformats.org/officeDocument/2006/relationships/tableStyles" Target="tableStyles.xml"/><Relationship Id="rId141" Type="http://schemas.openxmlformats.org/officeDocument/2006/relationships/viewProps" Target="viewProps.xml"/><Relationship Id="rId140" Type="http://schemas.openxmlformats.org/officeDocument/2006/relationships/presProps" Target="presProps.xml"/><Relationship Id="rId14" Type="http://schemas.openxmlformats.org/officeDocument/2006/relationships/slide" Target="slides/slide12.xml"/><Relationship Id="rId139" Type="http://schemas.openxmlformats.org/officeDocument/2006/relationships/handoutMaster" Target="handoutMasters/handoutMaster1.xml"/><Relationship Id="rId138" Type="http://schemas.openxmlformats.org/officeDocument/2006/relationships/slide" Target="slides/slide135.xml"/><Relationship Id="rId137" Type="http://schemas.openxmlformats.org/officeDocument/2006/relationships/slide" Target="slides/slide134.xml"/><Relationship Id="rId136" Type="http://schemas.openxmlformats.org/officeDocument/2006/relationships/slide" Target="slides/slide133.xml"/><Relationship Id="rId135" Type="http://schemas.openxmlformats.org/officeDocument/2006/relationships/slide" Target="slides/slide132.xml"/><Relationship Id="rId134" Type="http://schemas.openxmlformats.org/officeDocument/2006/relationships/slide" Target="slides/slide131.xml"/><Relationship Id="rId133" Type="http://schemas.openxmlformats.org/officeDocument/2006/relationships/slide" Target="slides/slide130.xml"/><Relationship Id="rId132" Type="http://schemas.openxmlformats.org/officeDocument/2006/relationships/slide" Target="slides/slide129.xml"/><Relationship Id="rId131" Type="http://schemas.openxmlformats.org/officeDocument/2006/relationships/slide" Target="slides/slide128.xml"/><Relationship Id="rId130" Type="http://schemas.openxmlformats.org/officeDocument/2006/relationships/slide" Target="slides/slide127.xml"/><Relationship Id="rId13" Type="http://schemas.openxmlformats.org/officeDocument/2006/relationships/slide" Target="slides/slide11.xml"/><Relationship Id="rId129" Type="http://schemas.openxmlformats.org/officeDocument/2006/relationships/slide" Target="slides/slide126.xml"/><Relationship Id="rId128" Type="http://schemas.openxmlformats.org/officeDocument/2006/relationships/slide" Target="slides/slide125.xml"/><Relationship Id="rId127" Type="http://schemas.openxmlformats.org/officeDocument/2006/relationships/slide" Target="slides/slide124.xml"/><Relationship Id="rId126" Type="http://schemas.openxmlformats.org/officeDocument/2006/relationships/slide" Target="slides/slide123.xml"/><Relationship Id="rId125" Type="http://schemas.openxmlformats.org/officeDocument/2006/relationships/slide" Target="slides/slide122.xml"/><Relationship Id="rId124" Type="http://schemas.openxmlformats.org/officeDocument/2006/relationships/slide" Target="slides/slide121.xml"/><Relationship Id="rId123" Type="http://schemas.openxmlformats.org/officeDocument/2006/relationships/slide" Target="slides/slide120.xml"/><Relationship Id="rId122" Type="http://schemas.openxmlformats.org/officeDocument/2006/relationships/slide" Target="slides/slide119.xml"/><Relationship Id="rId121" Type="http://schemas.openxmlformats.org/officeDocument/2006/relationships/slide" Target="slides/slide118.xml"/><Relationship Id="rId120" Type="http://schemas.openxmlformats.org/officeDocument/2006/relationships/slide" Target="slides/slide117.xml"/><Relationship Id="rId12" Type="http://schemas.openxmlformats.org/officeDocument/2006/relationships/slide" Target="slides/slide10.xml"/><Relationship Id="rId119" Type="http://schemas.openxmlformats.org/officeDocument/2006/relationships/slide" Target="slides/slide116.xml"/><Relationship Id="rId118" Type="http://schemas.openxmlformats.org/officeDocument/2006/relationships/slide" Target="slides/slide115.xml"/><Relationship Id="rId117" Type="http://schemas.openxmlformats.org/officeDocument/2006/relationships/slide" Target="slides/slide114.xml"/><Relationship Id="rId116" Type="http://schemas.openxmlformats.org/officeDocument/2006/relationships/slide" Target="slides/slide113.xml"/><Relationship Id="rId115" Type="http://schemas.openxmlformats.org/officeDocument/2006/relationships/slide" Target="slides/slide112.xml"/><Relationship Id="rId114" Type="http://schemas.openxmlformats.org/officeDocument/2006/relationships/slide" Target="slides/slide111.xml"/><Relationship Id="rId113" Type="http://schemas.openxmlformats.org/officeDocument/2006/relationships/slide" Target="slides/slide110.xml"/><Relationship Id="rId112" Type="http://schemas.openxmlformats.org/officeDocument/2006/relationships/slide" Target="slides/slide109.xml"/><Relationship Id="rId111" Type="http://schemas.openxmlformats.org/officeDocument/2006/relationships/slide" Target="slides/slide108.xml"/><Relationship Id="rId110" Type="http://schemas.openxmlformats.org/officeDocument/2006/relationships/slide" Target="slides/slide107.xml"/><Relationship Id="rId11" Type="http://schemas.openxmlformats.org/officeDocument/2006/relationships/slide" Target="slides/slide9.xml"/><Relationship Id="rId109" Type="http://schemas.openxmlformats.org/officeDocument/2006/relationships/slide" Target="slides/slide106.xml"/><Relationship Id="rId108" Type="http://schemas.openxmlformats.org/officeDocument/2006/relationships/slide" Target="slides/slide105.xml"/><Relationship Id="rId107" Type="http://schemas.openxmlformats.org/officeDocument/2006/relationships/slide" Target="slides/slide104.xml"/><Relationship Id="rId106" Type="http://schemas.openxmlformats.org/officeDocument/2006/relationships/slide" Target="slides/slide103.xml"/><Relationship Id="rId105" Type="http://schemas.openxmlformats.org/officeDocument/2006/relationships/slide" Target="slides/slide102.xml"/><Relationship Id="rId104" Type="http://schemas.openxmlformats.org/officeDocument/2006/relationships/slide" Target="slides/slide101.xml"/><Relationship Id="rId103" Type="http://schemas.openxmlformats.org/officeDocument/2006/relationships/slide" Target="slides/slide100.xml"/><Relationship Id="rId102" Type="http://schemas.openxmlformats.org/officeDocument/2006/relationships/slide" Target="slides/slide99.xml"/><Relationship Id="rId101" Type="http://schemas.openxmlformats.org/officeDocument/2006/relationships/slide" Target="slides/slide98.xml"/><Relationship Id="rId100" Type="http://schemas.openxmlformats.org/officeDocument/2006/relationships/slide" Target="slides/slide97.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5124" name="Rectangle 4"/>
          <p:cNvSpPr>
            <a:spLocks noGrp="1" noChangeArrowheads="1"/>
          </p:cNvSpPr>
          <p:nvPr>
            <p:ph type="ftr" sz="quarter" idx="2"/>
          </p:nvPr>
        </p:nvSpPr>
        <p:spPr bwMode="auto">
          <a:xfrm>
            <a:off x="0" y="8686800"/>
            <a:ext cx="2971800" cy="457200"/>
          </a:xfrm>
          <a:prstGeom prst="rect">
            <a:avLst/>
          </a:prstGeom>
          <a:noFill/>
          <a:ln w="9525">
            <a:noFill/>
            <a:miter lim="800000"/>
          </a:ln>
          <a:effectLst/>
        </p:spPr>
        <p:txBody>
          <a:bodyPr vert="horz" wrap="square" lIns="91440" tIns="45720" rIns="91440" bIns="45720" numCol="1" anchor="b" anchorCtr="0" compatLnSpc="1"/>
          <a:lstStyle>
            <a:lvl1pPr>
              <a:defRPr sz="120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5125" name="Rectangle 5"/>
          <p:cNvSpPr>
            <a:spLocks noGrp="1" noChangeArrowheads="1"/>
          </p:cNvSpPr>
          <p:nvPr>
            <p:ph type="sldNum" sz="quarter" idx="3"/>
          </p:nvPr>
        </p:nvSpPr>
        <p:spPr bwMode="auto">
          <a:xfrm>
            <a:off x="3886200" y="8686800"/>
            <a:ext cx="2971800" cy="457200"/>
          </a:xfrm>
          <a:prstGeom prst="rect">
            <a:avLst/>
          </a:prstGeom>
          <a:noFill/>
          <a:ln w="9525">
            <a:noFill/>
            <a:miter lim="800000"/>
          </a:ln>
          <a:effectLst/>
        </p:spPr>
        <p:txBody>
          <a:bodyPr vert="horz" wrap="square" lIns="91440" tIns="45720" rIns="91440" bIns="45720" numCol="1" anchor="b" anchorCtr="0" compatLnSpc="1"/>
          <a:p>
            <a:pPr lvl="0" algn="r" eaLnBrk="1" hangingPunct="1"/>
            <a:fld id="{9A0DB2DC-4C9A-4742-B13C-FB6460FD3503}" type="slidenum">
              <a:rPr lang="en-US" altLang="zh-CN" sz="1200" dirty="0">
                <a:ea typeface="宋体" panose="02010600030101010101" pitchFamily="2" charset="-122"/>
              </a:rPr>
            </a:fld>
            <a:endParaRPr lang="en-US" altLang="zh-CN" sz="1200" dirty="0">
              <a:ea typeface="宋体" panose="02010600030101010101" pitchFamily="2"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77154"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a:defRPr sz="120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77155" name="Rectangle 3"/>
          <p:cNvSpPr>
            <a:spLocks noGrp="1" noChangeArrowheads="1"/>
          </p:cNvSpPr>
          <p:nvPr>
            <p:ph type="dt" idx="1"/>
          </p:nvPr>
        </p:nvSpPr>
        <p:spPr bwMode="auto">
          <a:xfrm>
            <a:off x="3886200" y="0"/>
            <a:ext cx="2971800" cy="457200"/>
          </a:xfrm>
          <a:prstGeom prst="rect">
            <a:avLst/>
          </a:prstGeom>
          <a:noFill/>
          <a:ln w="9525">
            <a:noFill/>
            <a:miter lim="800000"/>
          </a:ln>
          <a:effectLst/>
        </p:spPr>
        <p:txBody>
          <a:bodyPr vert="horz" wrap="square" lIns="91440" tIns="45720" rIns="91440" bIns="45720" numCol="1" anchor="t" anchorCtr="0" compatLnSpc="1"/>
          <a:lstStyle>
            <a:lvl1pPr algn="r">
              <a:defRPr sz="1200">
                <a:ea typeface="宋体" panose="02010600030101010101" pitchFamily="2" charset="-122"/>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1" lang="en-US" altLang="zh-CN"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48484" name="Rectangle 4"/>
          <p:cNvSpPr>
            <a:spLocks noTextEdit="1"/>
          </p:cNvSpPr>
          <p:nvPr>
            <p:ph type="sldImg" idx="2"/>
          </p:nvPr>
        </p:nvSpPr>
        <p:spPr>
          <a:xfrm>
            <a:off x="1143000" y="685800"/>
            <a:ext cx="4572000" cy="3429000"/>
          </a:xfrm>
          <a:prstGeom prst="rect">
            <a:avLst/>
          </a:prstGeom>
          <a:noFill/>
          <a:ln w="9525" cap="flat" cmpd="sng">
            <a:solidFill>
              <a:srgbClr val="000000"/>
            </a:solidFill>
            <a:prstDash val="solid"/>
            <a:miter/>
            <a:headEnd type="none" w="med" len="med"/>
            <a:tailEnd type="none" w="med" len="med"/>
          </a:ln>
        </p:spPr>
      </p:sp>
      <p:sp>
        <p:nvSpPr>
          <p:cNvPr id="177157" name="Rectangle 5"/>
          <p:cNvSpPr>
            <a:spLocks noGrp="1" noChangeArrowheads="1"/>
          </p:cNvSpPr>
          <p:nvPr>
            <p:ph type="body" sz="quarter" idx="3"/>
          </p:nvPr>
        </p:nvSpPr>
        <p:spPr bwMode="auto">
          <a:xfrm>
            <a:off x="914400" y="4343400"/>
            <a:ext cx="5029200" cy="4114800"/>
          </a:xfrm>
          <a:prstGeom prst="rect">
            <a:avLst/>
          </a:prstGeom>
          <a:noFill/>
          <a:ln w="9525">
            <a:noFill/>
            <a:miter lim="800000"/>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30000"/>
              </a:spcBef>
              <a:spcAft>
                <a:spcPct val="0"/>
              </a:spcAft>
              <a:buClrTx/>
              <a:buSzTx/>
              <a:buFontTx/>
              <a:buNone/>
              <a:defRPr/>
            </a:pPr>
            <a:r>
              <a:rPr kumimoji="1" lang="zh-CN" altLang="en-US"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rPr>
              <a:t>单击此处编辑母版文本样式</a:t>
            </a:r>
            <a:endParaRPr kumimoji="1" lang="zh-CN" altLang="en-US"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a:p>
            <a:pPr marL="457200" marR="0" lvl="1" indent="0" algn="l" defTabSz="914400" rtl="0" eaLnBrk="1" fontAlgn="base" latinLnBrk="0" hangingPunct="1">
              <a:lnSpc>
                <a:spcPct val="100000"/>
              </a:lnSpc>
              <a:spcBef>
                <a:spcPct val="30000"/>
              </a:spcBef>
              <a:spcAft>
                <a:spcPct val="0"/>
              </a:spcAft>
              <a:buClrTx/>
              <a:buSzTx/>
              <a:buFontTx/>
              <a:buNone/>
              <a:defRPr/>
            </a:pPr>
            <a:r>
              <a:rPr kumimoji="1" lang="zh-CN" altLang="en-US"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rPr>
              <a:t>第二级</a:t>
            </a:r>
            <a:endParaRPr kumimoji="1" lang="zh-CN" altLang="en-US"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a:p>
            <a:pPr marL="914400" marR="0" lvl="2" indent="0" algn="l" defTabSz="914400" rtl="0" eaLnBrk="1" fontAlgn="base" latinLnBrk="0" hangingPunct="1">
              <a:lnSpc>
                <a:spcPct val="100000"/>
              </a:lnSpc>
              <a:spcBef>
                <a:spcPct val="30000"/>
              </a:spcBef>
              <a:spcAft>
                <a:spcPct val="0"/>
              </a:spcAft>
              <a:buClrTx/>
              <a:buSzTx/>
              <a:buFontTx/>
              <a:buNone/>
              <a:defRPr/>
            </a:pPr>
            <a:r>
              <a:rPr kumimoji="1" lang="zh-CN" altLang="en-US"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rPr>
              <a:t>第三级</a:t>
            </a:r>
            <a:endParaRPr kumimoji="1" lang="zh-CN" altLang="en-US"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a:p>
            <a:pPr marL="1371600" marR="0" lvl="3" indent="0" algn="l" defTabSz="914400" rtl="0" eaLnBrk="1" fontAlgn="base" latinLnBrk="0" hangingPunct="1">
              <a:lnSpc>
                <a:spcPct val="100000"/>
              </a:lnSpc>
              <a:spcBef>
                <a:spcPct val="30000"/>
              </a:spcBef>
              <a:spcAft>
                <a:spcPct val="0"/>
              </a:spcAft>
              <a:buClrTx/>
              <a:buSzTx/>
              <a:buFontTx/>
              <a:buNone/>
              <a:defRPr/>
            </a:pPr>
            <a:r>
              <a:rPr kumimoji="1" lang="zh-CN" altLang="en-US"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rPr>
              <a:t>第四级</a:t>
            </a:r>
            <a:endParaRPr kumimoji="1" lang="zh-CN" altLang="en-US"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a:p>
            <a:pPr marL="1828800" marR="0" lvl="4" indent="0" algn="l" defTabSz="914400" rtl="0" eaLnBrk="1" fontAlgn="base" latinLnBrk="0" hangingPunct="1">
              <a:lnSpc>
                <a:spcPct val="100000"/>
              </a:lnSpc>
              <a:spcBef>
                <a:spcPct val="30000"/>
              </a:spcBef>
              <a:spcAft>
                <a:spcPct val="0"/>
              </a:spcAft>
              <a:buClrTx/>
              <a:buSzTx/>
              <a:buFontTx/>
              <a:buNone/>
              <a:defRPr/>
            </a:pPr>
            <a:r>
              <a:rPr kumimoji="1" lang="zh-CN" altLang="en-US"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rPr>
              <a:t>第五级</a:t>
            </a:r>
            <a:endParaRPr kumimoji="1" lang="zh-CN" altLang="en-US"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77158" name="Rectangle 6"/>
          <p:cNvSpPr>
            <a:spLocks noGrp="1" noChangeArrowheads="1"/>
          </p:cNvSpPr>
          <p:nvPr>
            <p:ph type="ftr" sz="quarter" idx="4"/>
          </p:nvPr>
        </p:nvSpPr>
        <p:spPr bwMode="auto">
          <a:xfrm>
            <a:off x="0" y="8686800"/>
            <a:ext cx="2971800" cy="457200"/>
          </a:xfrm>
          <a:prstGeom prst="rect">
            <a:avLst/>
          </a:prstGeom>
          <a:noFill/>
          <a:ln w="9525">
            <a:noFill/>
            <a:miter lim="800000"/>
          </a:ln>
          <a:effectLst/>
        </p:spPr>
        <p:txBody>
          <a:bodyPr vert="horz" wrap="square" lIns="91440" tIns="45720" rIns="91440" bIns="45720" numCol="1" anchor="b" anchorCtr="0" compatLnSpc="1"/>
          <a:lstStyle>
            <a:lvl1pPr>
              <a:defRPr sz="120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77159" name="Rectangle 7"/>
          <p:cNvSpPr>
            <a:spLocks noGrp="1" noChangeArrowheads="1"/>
          </p:cNvSpPr>
          <p:nvPr>
            <p:ph type="sldNum" sz="quarter" idx="5"/>
          </p:nvPr>
        </p:nvSpPr>
        <p:spPr bwMode="auto">
          <a:xfrm>
            <a:off x="3886200" y="8686800"/>
            <a:ext cx="2971800" cy="457200"/>
          </a:xfrm>
          <a:prstGeom prst="rect">
            <a:avLst/>
          </a:prstGeom>
          <a:noFill/>
          <a:ln w="9525">
            <a:noFill/>
            <a:miter lim="800000"/>
          </a:ln>
          <a:effectLst/>
        </p:spPr>
        <p:txBody>
          <a:bodyPr vert="horz" wrap="square" lIns="91440" tIns="45720" rIns="91440" bIns="45720" numCol="1" anchor="b" anchorCtr="0" compatLnSpc="1"/>
          <a:p>
            <a:pPr lvl="0" algn="r" eaLnBrk="1" hangingPunct="1"/>
            <a:fld id="{9A0DB2DC-4C9A-4742-B13C-FB6460FD3503}" type="slidenum">
              <a:rPr lang="en-US" altLang="zh-CN" sz="1200" dirty="0">
                <a:ea typeface="宋体" panose="02010600030101010101" pitchFamily="2" charset="-122"/>
              </a:rPr>
            </a:fld>
            <a:endParaRPr lang="en-US" altLang="zh-CN" sz="1200" dirty="0">
              <a:ea typeface="宋体" panose="02010600030101010101" pitchFamily="2" charset="-122"/>
            </a:endParaRPr>
          </a:p>
        </p:txBody>
      </p:sp>
    </p:spTree>
  </p:cSld>
  <p:clrMap bg1="lt1" tx1="dk1" bg2="lt2" tx2="dk2" accent1="accent1" accent2="accent2" accent3="accent3" accent4="accent4" accent5="accent5" accent6="accent6" hlink="hlink" folHlink="folHlink"/>
  <p:hf sldNum="0" hdr="0" ftr="0" dt="0"/>
  <p:notesStyle>
    <a:lvl1pPr algn="l" rtl="0" fontAlgn="base">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1pPr>
    <a:lvl2pPr marL="457200" algn="l" rtl="0" fontAlgn="base">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2pPr>
    <a:lvl3pPr marL="914400" algn="l" rtl="0" fontAlgn="base">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3pPr>
    <a:lvl4pPr marL="1371600" algn="l" rtl="0" fontAlgn="base">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4pPr>
    <a:lvl5pPr marL="1828800" algn="l" rtl="0" fontAlgn="base">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49506" name="Rectangle 7"/>
          <p:cNvSpPr txBox="1">
            <a:spLocks noGrp="1"/>
          </p:cNvSpPr>
          <p:nvPr>
            <p:ph type="sldNum" sz="quarter"/>
          </p:nvPr>
        </p:nvSpPr>
        <p:spPr>
          <a:xfrm>
            <a:off x="3886200" y="8686800"/>
            <a:ext cx="2971800" cy="457200"/>
          </a:xfrm>
          <a:prstGeom prst="rect">
            <a:avLst/>
          </a:prstGeom>
          <a:noFill/>
          <a:ln w="9525">
            <a:noFill/>
          </a:ln>
        </p:spPr>
        <p:txBody>
          <a:bodyPr anchor="b" anchorCtr="0"/>
          <a:p>
            <a:pPr lvl="0" algn="r" eaLnBrk="1" hangingPunct="1"/>
            <a:fld id="{9A0DB2DC-4C9A-4742-B13C-FB6460FD3503}" type="slidenum">
              <a:rPr lang="en-US" altLang="zh-CN" sz="1200" dirty="0">
                <a:ea typeface="宋体" panose="02010600030101010101" pitchFamily="2" charset="-122"/>
              </a:rPr>
            </a:fld>
            <a:endParaRPr lang="en-US" altLang="zh-CN" sz="1200" dirty="0">
              <a:ea typeface="宋体" panose="02010600030101010101" pitchFamily="2" charset="-122"/>
            </a:endParaRPr>
          </a:p>
        </p:txBody>
      </p:sp>
      <p:sp>
        <p:nvSpPr>
          <p:cNvPr id="149507" name="Rectangle 2"/>
          <p:cNvSpPr>
            <a:spLocks noTextEdit="1"/>
          </p:cNvSpPr>
          <p:nvPr>
            <p:ph type="sldImg"/>
          </p:nvPr>
        </p:nvSpPr>
        <p:spPr/>
      </p:sp>
      <p:sp>
        <p:nvSpPr>
          <p:cNvPr id="149508" name="Rectangle 3"/>
          <p:cNvSpPr>
            <a:spLocks noGrp="1"/>
          </p:cNvSpPr>
          <p:nvPr>
            <p:ph type="body" idx="1"/>
          </p:nvPr>
        </p:nvSpPr>
        <p:spPr/>
        <p:txBody>
          <a:bodyPr wrap="square" lIns="91440" tIns="45720" rIns="91440" bIns="45720" anchor="t" anchorCtr="0"/>
          <a:p>
            <a:pPr lvl="0" eaLnBrk="1" hangingPunct="1"/>
            <a:endParaRPr lang="zh-CN" altLang="zh-CN"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50530" name="Rectangle 7"/>
          <p:cNvSpPr txBox="1">
            <a:spLocks noGrp="1"/>
          </p:cNvSpPr>
          <p:nvPr>
            <p:ph type="sldNum" sz="quarter"/>
          </p:nvPr>
        </p:nvSpPr>
        <p:spPr>
          <a:xfrm>
            <a:off x="3886200" y="8686800"/>
            <a:ext cx="2971800" cy="457200"/>
          </a:xfrm>
          <a:prstGeom prst="rect">
            <a:avLst/>
          </a:prstGeom>
          <a:noFill/>
          <a:ln w="9525">
            <a:noFill/>
          </a:ln>
        </p:spPr>
        <p:txBody>
          <a:bodyPr anchor="b" anchorCtr="0"/>
          <a:p>
            <a:pPr lvl="0" algn="r" eaLnBrk="1" hangingPunct="1"/>
            <a:fld id="{9A0DB2DC-4C9A-4742-B13C-FB6460FD3503}" type="slidenum">
              <a:rPr lang="en-US" altLang="zh-CN" sz="1200" dirty="0">
                <a:ea typeface="宋体" panose="02010600030101010101" pitchFamily="2" charset="-122"/>
              </a:rPr>
            </a:fld>
            <a:endParaRPr lang="en-US" altLang="zh-CN" sz="1200" dirty="0">
              <a:ea typeface="宋体" panose="02010600030101010101" pitchFamily="2" charset="-122"/>
            </a:endParaRPr>
          </a:p>
        </p:txBody>
      </p:sp>
      <p:sp>
        <p:nvSpPr>
          <p:cNvPr id="150531" name="Rectangle 2"/>
          <p:cNvSpPr>
            <a:spLocks noTextEdit="1"/>
          </p:cNvSpPr>
          <p:nvPr>
            <p:ph type="sldImg"/>
          </p:nvPr>
        </p:nvSpPr>
        <p:spPr/>
      </p:sp>
      <p:sp>
        <p:nvSpPr>
          <p:cNvPr id="150532" name="Rectangle 3"/>
          <p:cNvSpPr>
            <a:spLocks noGrp="1"/>
          </p:cNvSpPr>
          <p:nvPr>
            <p:ph type="body" idx="1"/>
          </p:nvPr>
        </p:nvSpPr>
        <p:spPr/>
        <p:txBody>
          <a:bodyPr wrap="square" lIns="91440" tIns="45720" rIns="91440" bIns="45720" anchor="t" anchorCtr="0"/>
          <a:p>
            <a:pPr lvl="0" eaLnBrk="1" hangingPunct="1"/>
            <a:endParaRPr lang="zh-CN" altLang="zh-CN"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pitchFamily="18" charset="0"/>
              </a:rPr>
            </a:fld>
            <a:endParaRPr lang="en-US" altLang="zh-CN" dirty="0">
              <a:latin typeface="Times New Roman" panose="02020603050405020304" pitchFamily="18" charset="0"/>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pitchFamily="18" charset="0"/>
              </a:rPr>
            </a:fld>
            <a:endParaRPr lang="en-US" altLang="zh-CN" dirty="0">
              <a:latin typeface="Times New Roman" panose="02020603050405020304" pitchFamily="18" charset="0"/>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pitchFamily="18" charset="0"/>
              </a:rPr>
            </a:fld>
            <a:endParaRPr lang="en-US" altLang="zh-CN" dirty="0">
              <a:latin typeface="Times New Roman" panose="02020603050405020304" pitchFamily="18" charset="0"/>
            </a:endParaRP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685800" y="609600"/>
            <a:ext cx="7772400" cy="1143000"/>
          </a:xfr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685800" y="1981200"/>
            <a:ext cx="7772400" cy="4114800"/>
          </a:xfrm>
        </p:spPr>
        <p:txBody>
          <a:bodyPr vert="horz" wrap="square" lIns="91440" tIns="45720" rIns="91440" bIns="45720" numCol="1" anchor="t" anchorCtr="0" compatLnSpc="1"/>
          <a:lstStyle/>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1"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pitchFamily="18" charset="0"/>
              </a:rPr>
            </a:fld>
            <a:endParaRPr lang="en-US" altLang="zh-CN" dirty="0">
              <a:latin typeface="Times New Roman" panose="02020603050405020304" pitchFamily="18" charset="0"/>
            </a:endParaRP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685800" y="609600"/>
            <a:ext cx="7772400" cy="54864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sp>
        <p:nvSpPr>
          <p:cNvPr id="5" name="灯片编号占位符 4"/>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pitchFamily="18" charset="0"/>
              </a:rPr>
            </a:fld>
            <a:endParaRPr lang="en-US" altLang="zh-CN" dirty="0">
              <a:latin typeface="Times New Roman" panose="02020603050405020304" pitchFamily="18" charset="0"/>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lvl1pPr>
              <a:defRPr b="1">
                <a:latin typeface="微软雅黑" panose="020B0503020204020204" charset="-122"/>
                <a:ea typeface="微软雅黑" panose="020B0503020204020204" charset="-122"/>
              </a:defRPr>
            </a:lvl1pPr>
            <a:lvl2pPr>
              <a:defRPr>
                <a:latin typeface="微软雅黑" panose="020B0503020204020204" charset="-122"/>
                <a:ea typeface="微软雅黑" panose="020B0503020204020204" charset="-122"/>
              </a:defRPr>
            </a:lvl2pPr>
            <a:lvl3pPr>
              <a:defRPr>
                <a:latin typeface="微软雅黑" panose="020B0503020204020204" charset="-122"/>
                <a:ea typeface="微软雅黑" panose="020B0503020204020204" charset="-122"/>
              </a:defRPr>
            </a:lvl3pPr>
            <a:lvl4pPr>
              <a:defRPr>
                <a:latin typeface="微软雅黑" panose="020B0503020204020204" charset="-122"/>
                <a:ea typeface="微软雅黑" panose="020B0503020204020204" charset="-122"/>
              </a:defRPr>
            </a:lvl4pPr>
            <a:lvl5pPr>
              <a:defRPr>
                <a:latin typeface="微软雅黑" panose="020B0503020204020204" charset="-122"/>
                <a:ea typeface="微软雅黑" panose="020B0503020204020204" charset="-122"/>
              </a:defRPr>
            </a:lvl5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pitchFamily="18" charset="0"/>
              </a:rPr>
            </a:fld>
            <a:endParaRPr lang="en-US" altLang="zh-CN" dirty="0">
              <a:latin typeface="Times New Roman" panose="02020603050405020304" pitchFamily="18" charset="0"/>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pitchFamily="18" charset="0"/>
              </a:rPr>
            </a:fld>
            <a:endParaRPr lang="en-US" altLang="zh-CN" dirty="0">
              <a:latin typeface="Times New Roman" panose="02020603050405020304" pitchFamily="18" charset="0"/>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pitchFamily="18" charset="0"/>
              </a:rPr>
            </a:fld>
            <a:endParaRPr lang="en-US" altLang="zh-CN" dirty="0">
              <a:latin typeface="Times New Roman" panose="02020603050405020304" pitchFamily="18" charset="0"/>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sp>
        <p:nvSpPr>
          <p:cNvPr id="9" name="灯片编号占位符 8"/>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pitchFamily="18" charset="0"/>
              </a:rPr>
            </a:fld>
            <a:endParaRPr lang="en-US" altLang="zh-CN" dirty="0">
              <a:latin typeface="Times New Roman" panose="02020603050405020304" pitchFamily="18" charset="0"/>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sp>
        <p:nvSpPr>
          <p:cNvPr id="5" name="灯片编号占位符 4"/>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pitchFamily="18" charset="0"/>
              </a:rPr>
            </a:fld>
            <a:endParaRPr lang="en-US" altLang="zh-CN" dirty="0">
              <a:latin typeface="Times New Roman" panose="02020603050405020304" pitchFamily="18" charset="0"/>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sp>
        <p:nvSpPr>
          <p:cNvPr id="4" name="灯片编号占位符 3"/>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pitchFamily="18" charset="0"/>
              </a:rPr>
            </a:fld>
            <a:endParaRPr lang="en-US" altLang="zh-CN" dirty="0">
              <a:latin typeface="Times New Roman" panose="02020603050405020304" pitchFamily="18" charset="0"/>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pitchFamily="18" charset="0"/>
              </a:rPr>
            </a:fld>
            <a:endParaRPr lang="en-US" altLang="zh-CN" dirty="0">
              <a:latin typeface="Times New Roman" panose="02020603050405020304" pitchFamily="18" charset="0"/>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1"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latin typeface="Times New Roman" panose="02020603050405020304" pitchFamily="18" charset="0"/>
              </a:rPr>
            </a:fld>
            <a:endParaRPr lang="en-US" altLang="zh-CN" dirty="0">
              <a:latin typeface="Times New Roman" panose="02020603050405020304" pitchFamily="18" charset="0"/>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5E"/>
            </a:gs>
            <a:gs pos="100000">
              <a:srgbClr val="0000CC"/>
            </a:gs>
          </a:gsLst>
          <a:lin ang="5400000" scaled="1"/>
          <a:tileRect/>
        </a:gradFill>
        <a:effectLst/>
      </p:bgPr>
    </p:bg>
    <p:spTree>
      <p:nvGrpSpPr>
        <p:cNvPr id="1" name=""/>
        <p:cNvGrpSpPr/>
        <p:nvPr/>
      </p:nvGrpSpPr>
      <p:grpSpPr/>
      <p:sp>
        <p:nvSpPr>
          <p:cNvPr id="1026" name="Rectangle 2"/>
          <p:cNvSpPr>
            <a:spLocks noGrp="1"/>
          </p:cNvSpPr>
          <p:nvPr>
            <p:ph type="title"/>
          </p:nvPr>
        </p:nvSpPr>
        <p:spPr>
          <a:xfrm>
            <a:off x="685800" y="609600"/>
            <a:ext cx="7772400" cy="1143000"/>
          </a:xfrm>
          <a:prstGeom prst="rect">
            <a:avLst/>
          </a:prstGeom>
          <a:noFill/>
          <a:ln w="9525">
            <a:noFill/>
          </a:ln>
        </p:spPr>
        <p:txBody>
          <a:bodyPr anchor="ctr" anchorCtr="0"/>
          <a:p>
            <a:pPr lvl="0"/>
            <a:r>
              <a:rPr lang="zh-CN" altLang="en-US" dirty="0"/>
              <a:t>单击此处编辑母版标题样式</a:t>
            </a:r>
            <a:endParaRPr lang="zh-CN" altLang="en-US" dirty="0"/>
          </a:p>
        </p:txBody>
      </p:sp>
      <p:sp>
        <p:nvSpPr>
          <p:cNvPr id="1027" name="Rectangle 3"/>
          <p:cNvSpPr>
            <a:spLocks noGrp="1"/>
          </p:cNvSpPr>
          <p:nvPr>
            <p:ph type="body" idx="1"/>
          </p:nvPr>
        </p:nvSpPr>
        <p:spPr>
          <a:xfrm>
            <a:off x="685800" y="1981200"/>
            <a:ext cx="7772400" cy="41148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ln>
          <a:effectLst/>
        </p:spPr>
        <p:txBody>
          <a:bodyPr vert="horz" wrap="square" lIns="91440" tIns="45720" rIns="91440" bIns="45720" numCol="1" anchor="t" anchorCtr="0" compatLnSpc="1"/>
          <a:lstStyle>
            <a:lvl1pPr>
              <a:defRPr sz="1400">
                <a:ea typeface="+mn-ea"/>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ln>
          <a:effectLst/>
        </p:spPr>
        <p:txBody>
          <a:bodyPr vert="horz" wrap="square" lIns="91440" tIns="45720" rIns="91440" bIns="45720" numCol="1" anchor="t" anchorCtr="0" compatLnSpc="1"/>
          <a:lstStyle>
            <a:lvl1pPr algn="ctr">
              <a:defRPr sz="1400">
                <a:ea typeface="+mn-ea"/>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ln>
          <a:effectLst/>
        </p:spPr>
        <p:txBody>
          <a:bodyPr vert="horz" wrap="square" lIns="91440" tIns="45720" rIns="91440" bIns="45720" numCol="1" anchor="t" anchorCtr="0" compatLnSpc="1"/>
          <a:lstStyle>
            <a:lvl1pPr algn="r">
              <a:defRPr sz="1400">
                <a:ea typeface="宋体" panose="02010600030101010101" pitchFamily="2" charset="-122"/>
              </a:defRPr>
            </a:lvl1pPr>
          </a:lstStyle>
          <a:p>
            <a:pPr lvl="0" eaLnBrk="1" hangingPunct="1"/>
            <a:fld id="{9A0DB2DC-4C9A-4742-B13C-FB6460FD3503}" type="slidenum">
              <a:rPr lang="en-US" altLang="zh-CN" dirty="0">
                <a:latin typeface="Times New Roman" panose="02020603050405020304" pitchFamily="18" charset="0"/>
              </a:rPr>
            </a:fld>
            <a:endParaRPr lang="en-US" altLang="zh-CN" dirty="0">
              <a:latin typeface="Times New Roman" panose="02020603050405020304" pitchFamily="18" charset="0"/>
            </a:endParaRP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timing>
    <p:tnLst>
      <p:par>
        <p:cTn id="1" dur="indefinite" restart="never" nodeType="tmRoot"/>
      </p:par>
    </p:tnLst>
  </p:timing>
  <p:hf sldNum="0" hdr="0" ftr="0" dt="0"/>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2pPr>
      <a:lvl3pPr algn="ctr" rtl="0" fontAlgn="base">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3pPr>
      <a:lvl4pPr algn="ctr" rtl="0" fontAlgn="base">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4pPr>
      <a:lvl5pPr algn="ctr" rtl="0" fontAlgn="base">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5pPr>
      <a:lvl6pPr marL="457200" algn="ctr" rtl="0" fontAlgn="base">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6pPr>
      <a:lvl7pPr marL="914400" algn="ctr" rtl="0" fontAlgn="base">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7pPr>
      <a:lvl8pPr marL="1371600" algn="ctr" rtl="0" fontAlgn="base">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8pPr>
      <a:lvl9pPr marL="1828800" algn="ctr" rtl="0" fontAlgn="base">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0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20.xml"/><Relationship Id="rId1" Type="http://schemas.openxmlformats.org/officeDocument/2006/relationships/image" Target="../media/image1.jpeg"/></Relationships>
</file>

<file path=ppt/slides/_rels/slide105.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21.xml"/><Relationship Id="rId1" Type="http://schemas.openxmlformats.org/officeDocument/2006/relationships/image" Target="../media/image1.jpeg"/></Relationships>
</file>

<file path=ppt/slides/_rels/slide106.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22.xml"/><Relationship Id="rId1" Type="http://schemas.openxmlformats.org/officeDocument/2006/relationships/image" Target="../media/image1.jpeg"/></Relationships>
</file>

<file path=ppt/slides/_rels/slide107.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23.xml"/><Relationship Id="rId1" Type="http://schemas.openxmlformats.org/officeDocument/2006/relationships/image" Target="../media/image1.jpeg"/></Relationships>
</file>

<file path=ppt/slides/_rels/slide108.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24.xml"/><Relationship Id="rId1" Type="http://schemas.openxmlformats.org/officeDocument/2006/relationships/image" Target="../media/image1.jpeg"/></Relationships>
</file>

<file path=ppt/slides/_rels/slide109.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25.xml"/><Relationship Id="rId1" Type="http://schemas.openxmlformats.org/officeDocument/2006/relationships/image" Target="../media/image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26.xml"/><Relationship Id="rId1" Type="http://schemas.openxmlformats.org/officeDocument/2006/relationships/image" Target="../media/image1.jpeg"/></Relationships>
</file>

<file path=ppt/slides/_rels/slide1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7.xml"/><Relationship Id="rId1" Type="http://schemas.openxmlformats.org/officeDocument/2006/relationships/image" Target="../media/image1.jpeg"/></Relationships>
</file>

<file path=ppt/slides/_rels/slide1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xml"/><Relationship Id="rId1" Type="http://schemas.openxmlformats.org/officeDocument/2006/relationships/image" Target="../media/image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9.xml"/><Relationship Id="rId1" Type="http://schemas.openxmlformats.org/officeDocument/2006/relationships/image" Target="../media/image1.jpeg"/></Relationships>
</file>

<file path=ppt/slides/_rels/slide1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0.xml"/><Relationship Id="rId1" Type="http://schemas.openxmlformats.org/officeDocument/2006/relationships/image" Target="../media/image1.jpeg"/></Relationships>
</file>

<file path=ppt/slides/_rels/slide1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1.xml"/><Relationship Id="rId1" Type="http://schemas.openxmlformats.org/officeDocument/2006/relationships/image" Target="../media/image1.jpeg"/></Relationships>
</file>

<file path=ppt/slides/_rels/slide12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2.xml"/><Relationship Id="rId1" Type="http://schemas.openxmlformats.org/officeDocument/2006/relationships/image" Target="../media/image1.jpeg"/></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xml"/><Relationship Id="rId1" Type="http://schemas.openxmlformats.org/officeDocument/2006/relationships/image" Target="../media/image1.jpeg"/></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2.xml"/><Relationship Id="rId1" Type="http://schemas.openxmlformats.org/officeDocument/2006/relationships/image" Target="../media/image1.jpeg"/></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xml"/><Relationship Id="rId1" Type="http://schemas.openxmlformats.org/officeDocument/2006/relationships/image" Target="../media/image1.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image" Target="../media/image1.jpeg"/></Relationships>
</file>

<file path=ppt/slides/_rels/slide4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5.xml"/><Relationship Id="rId1" Type="http://schemas.openxmlformats.org/officeDocument/2006/relationships/image" Target="../media/image1.jpeg"/></Relationships>
</file>

<file path=ppt/slides/_rels/slide45.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6.xml"/><Relationship Id="rId1" Type="http://schemas.openxmlformats.org/officeDocument/2006/relationships/image" Target="../media/image1.jpeg"/></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4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image" Target="../media/image1.jpeg"/></Relationships>
</file>

<file path=ppt/slides/_rels/slide4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image" Target="../media/image1.jpe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image" Target="../media/image1.jpeg"/></Relationships>
</file>

<file path=ppt/slides/_rels/slide52.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10.xml"/><Relationship Id="rId1" Type="http://schemas.openxmlformats.org/officeDocument/2006/relationships/image" Target="../media/image1.jpeg"/></Relationships>
</file>

<file path=ppt/slides/_rels/slide53.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11.xml"/><Relationship Id="rId1" Type="http://schemas.openxmlformats.org/officeDocument/2006/relationships/image" Target="../media/image1.jpe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63.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12.xml"/><Relationship Id="rId1" Type="http://schemas.openxmlformats.org/officeDocument/2006/relationships/image" Target="../media/image1.jpeg"/></Relationships>
</file>

<file path=ppt/slides/_rels/slide6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13.xml"/><Relationship Id="rId1" Type="http://schemas.openxmlformats.org/officeDocument/2006/relationships/image" Target="../media/image1.jpeg"/></Relationships>
</file>

<file path=ppt/slides/_rels/slide6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image" Target="../media/image1.jpeg"/></Relationships>
</file>

<file path=ppt/slides/_rels/slide6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image" Target="../media/image1.jpeg"/></Relationships>
</file>

<file path=ppt/slides/_rels/slide6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image" Target="../media/image1.jpeg"/></Relationships>
</file>

<file path=ppt/slides/_rels/slide6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image" Target="../media/image1.jpeg"/></Relationships>
</file>

<file path=ppt/slides/_rels/slide6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19.xml"/><Relationship Id="rId1" Type="http://schemas.openxmlformats.org/officeDocument/2006/relationships/image" Target="../media/image1.jpeg"/></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灯片编号占位符 3"/>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2051" name="Text Box 2"/>
          <p:cNvSpPr txBox="1"/>
          <p:nvPr/>
        </p:nvSpPr>
        <p:spPr>
          <a:xfrm>
            <a:off x="395923" y="1553845"/>
            <a:ext cx="8496300" cy="3721735"/>
          </a:xfrm>
          <a:prstGeom prst="rect">
            <a:avLst/>
          </a:prstGeom>
          <a:noFill/>
          <a:ln w="9525">
            <a:noFill/>
          </a:ln>
        </p:spPr>
        <p:txBody>
          <a:bodyPr>
            <a:spAutoFit/>
          </a:bodyPr>
          <a:p>
            <a:pPr algn="ctr" defTabSz="914400" eaLnBrk="0" hangingPunct="0">
              <a:buNone/>
              <a:tabLst>
                <a:tab pos="5029200" algn="l"/>
              </a:tabLst>
            </a:pPr>
            <a:endParaRPr lang="en-US" altLang="zh-CN" b="1" dirty="0">
              <a:latin typeface="微软雅黑" panose="020B0503020204020204" charset="-122"/>
              <a:ea typeface="微软雅黑" panose="020B0503020204020204" charset="-122"/>
              <a:cs typeface="微软雅黑" panose="020B0503020204020204" charset="-122"/>
            </a:endParaRPr>
          </a:p>
          <a:p>
            <a:pPr algn="ctr" defTabSz="914400">
              <a:buNone/>
              <a:tabLst>
                <a:tab pos="5029200" algn="l"/>
              </a:tabLst>
            </a:pPr>
            <a:r>
              <a:rPr lang="zh-CN" altLang="en-US" sz="4400" b="1" dirty="0">
                <a:solidFill>
                  <a:srgbClr val="FFFF00"/>
                </a:solidFill>
                <a:latin typeface="微软雅黑" panose="020B0503020204020204" charset="-122"/>
                <a:ea typeface="微软雅黑" panose="020B0503020204020204" charset="-122"/>
                <a:cs typeface="微软雅黑" panose="020B0503020204020204" charset="-122"/>
              </a:rPr>
              <a:t>建设项目全过程造价精细化管控</a:t>
            </a:r>
            <a:endParaRPr lang="zh-CN" altLang="en-US" sz="4000" b="1" dirty="0">
              <a:solidFill>
                <a:schemeClr val="accent2"/>
              </a:solidFill>
              <a:latin typeface="微软雅黑" panose="020B0503020204020204" charset="-122"/>
              <a:ea typeface="微软雅黑" panose="020B0503020204020204" charset="-122"/>
              <a:cs typeface="微软雅黑" panose="020B0503020204020204" charset="-122"/>
            </a:endParaRPr>
          </a:p>
          <a:p>
            <a:pPr algn="ctr" defTabSz="914400">
              <a:lnSpc>
                <a:spcPct val="80000"/>
              </a:lnSpc>
              <a:spcBef>
                <a:spcPct val="20000"/>
              </a:spcBef>
              <a:buNone/>
              <a:tabLst>
                <a:tab pos="5029200" algn="l"/>
              </a:tabLst>
            </a:pPr>
            <a:r>
              <a:rPr lang="zh-CN" altLang="en-US" sz="4000" b="1" dirty="0">
                <a:solidFill>
                  <a:schemeClr val="accent2"/>
                </a:solidFill>
                <a:latin typeface="微软雅黑" panose="020B0503020204020204" charset="-122"/>
                <a:ea typeface="微软雅黑" panose="020B0503020204020204" charset="-122"/>
                <a:cs typeface="微软雅黑" panose="020B0503020204020204" charset="-122"/>
              </a:rPr>
              <a:t>                  </a:t>
            </a:r>
            <a:endParaRPr lang="zh-CN" altLang="en-US" sz="4000" b="1" dirty="0">
              <a:solidFill>
                <a:schemeClr val="accent2"/>
              </a:solidFill>
              <a:latin typeface="微软雅黑" panose="020B0503020204020204" charset="-122"/>
              <a:ea typeface="微软雅黑" panose="020B0503020204020204" charset="-122"/>
              <a:cs typeface="微软雅黑" panose="020B0503020204020204" charset="-122"/>
            </a:endParaRPr>
          </a:p>
          <a:p>
            <a:pPr algn="ctr" defTabSz="914400">
              <a:lnSpc>
                <a:spcPct val="80000"/>
              </a:lnSpc>
              <a:spcBef>
                <a:spcPct val="20000"/>
              </a:spcBef>
              <a:buNone/>
              <a:tabLst>
                <a:tab pos="5029200" algn="l"/>
              </a:tabLst>
            </a:pPr>
            <a:endParaRPr lang="zh-CN" altLang="en-US" sz="2000" b="1" dirty="0">
              <a:latin typeface="微软雅黑" panose="020B0503020204020204" charset="-122"/>
              <a:ea typeface="微软雅黑" panose="020B0503020204020204" charset="-122"/>
              <a:cs typeface="微软雅黑" panose="020B0503020204020204" charset="-122"/>
            </a:endParaRPr>
          </a:p>
          <a:p>
            <a:pPr algn="ctr" defTabSz="914400">
              <a:lnSpc>
                <a:spcPct val="80000"/>
              </a:lnSpc>
              <a:spcBef>
                <a:spcPct val="20000"/>
              </a:spcBef>
              <a:buNone/>
              <a:tabLst>
                <a:tab pos="5029200" algn="l"/>
              </a:tabLst>
            </a:pPr>
            <a:endParaRPr lang="zh-CN" altLang="en-US" sz="2000" b="1" dirty="0">
              <a:latin typeface="微软雅黑" panose="020B0503020204020204" charset="-122"/>
              <a:ea typeface="微软雅黑" panose="020B0503020204020204" charset="-122"/>
              <a:cs typeface="微软雅黑" panose="020B0503020204020204" charset="-122"/>
            </a:endParaRPr>
          </a:p>
          <a:p>
            <a:pPr algn="ctr" defTabSz="914400">
              <a:lnSpc>
                <a:spcPct val="80000"/>
              </a:lnSpc>
              <a:spcBef>
                <a:spcPct val="20000"/>
              </a:spcBef>
              <a:buNone/>
              <a:tabLst>
                <a:tab pos="5029200" algn="l"/>
              </a:tabLst>
            </a:pPr>
            <a:endParaRPr lang="zh-CN" altLang="en-US" sz="2400" b="1" dirty="0">
              <a:latin typeface="微软雅黑" panose="020B0503020204020204" charset="-122"/>
              <a:ea typeface="微软雅黑" panose="020B0503020204020204" charset="-122"/>
              <a:cs typeface="微软雅黑" panose="020B0503020204020204" charset="-122"/>
            </a:endParaRPr>
          </a:p>
          <a:p>
            <a:pPr algn="ctr" defTabSz="914400">
              <a:lnSpc>
                <a:spcPct val="80000"/>
              </a:lnSpc>
              <a:spcBef>
                <a:spcPct val="20000"/>
              </a:spcBef>
              <a:buNone/>
              <a:tabLst>
                <a:tab pos="5029200" algn="l"/>
              </a:tabLst>
            </a:pPr>
            <a:r>
              <a:rPr lang="zh-CN" altLang="en-US" sz="2800" b="1" dirty="0">
                <a:solidFill>
                  <a:schemeClr val="accent2"/>
                </a:solidFill>
                <a:latin typeface="微软雅黑" panose="020B0503020204020204" charset="-122"/>
                <a:ea typeface="微软雅黑" panose="020B0503020204020204" charset="-122"/>
                <a:cs typeface="微软雅黑" panose="020B0503020204020204" charset="-122"/>
              </a:rPr>
              <a:t>（仅供课堂教学和科学研究用）</a:t>
            </a:r>
            <a:endParaRPr lang="zh-CN" altLang="en-US" sz="2800" b="1" dirty="0">
              <a:solidFill>
                <a:schemeClr val="accent2"/>
              </a:solidFill>
              <a:latin typeface="微软雅黑" panose="020B0503020204020204" charset="-122"/>
              <a:ea typeface="微软雅黑" panose="020B0503020204020204" charset="-122"/>
              <a:cs typeface="微软雅黑" panose="020B0503020204020204" charset="-122"/>
            </a:endParaRPr>
          </a:p>
          <a:p>
            <a:pPr algn="ctr" defTabSz="914400" eaLnBrk="0" hangingPunct="0">
              <a:buChar char="•"/>
              <a:tabLst>
                <a:tab pos="5029200" algn="l"/>
              </a:tabLst>
            </a:pPr>
            <a:endParaRPr lang="en-US" altLang="zh-CN" sz="2800" b="1" dirty="0">
              <a:solidFill>
                <a:schemeClr val="accent2"/>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12291" name="Rectangle 3"/>
          <p:cNvSpPr>
            <a:spLocks noGrp="1"/>
          </p:cNvSpPr>
          <p:nvPr>
            <p:ph idx="1"/>
          </p:nvPr>
        </p:nvSpPr>
        <p:spPr>
          <a:xfrm>
            <a:off x="469265" y="1700530"/>
            <a:ext cx="8259445" cy="4824095"/>
          </a:xfrm>
        </p:spPr>
        <p:txBody>
          <a:bodyPr vert="horz" wrap="square" lIns="91440" tIns="45720" rIns="91440" bIns="45720" anchor="t" anchorCtr="0"/>
          <a:p>
            <a:pPr marL="0" indent="0" eaLnBrk="1" latinLnBrk="0" hangingPunct="1">
              <a:lnSpc>
                <a:spcPct val="150000"/>
              </a:lnSpc>
              <a:spcBef>
                <a:spcPts val="0"/>
              </a:spcBef>
              <a:buNone/>
            </a:pPr>
            <a:r>
              <a:rPr lang="en-US" altLang="zh-CN" sz="2800" b="0" dirty="0"/>
              <a:t>     </a:t>
            </a:r>
            <a:r>
              <a:rPr lang="zh-CN" altLang="en-US" sz="2000" b="0" dirty="0"/>
              <a:t>由于合同要约不明确，导致施工单位“拈轻怕重”“相互推诿”，给项目部的工作带来不必要的麻烦 。 </a:t>
            </a:r>
            <a:endParaRPr lang="zh-CN" altLang="en-US" sz="2000" b="0" dirty="0"/>
          </a:p>
          <a:p>
            <a:pPr marL="0" indent="0" eaLnBrk="1" latinLnBrk="0" hangingPunct="1">
              <a:lnSpc>
                <a:spcPct val="150000"/>
              </a:lnSpc>
              <a:spcBef>
                <a:spcPts val="0"/>
              </a:spcBef>
              <a:buNone/>
            </a:pPr>
            <a:r>
              <a:rPr lang="zh-CN" altLang="en-US" sz="2000" b="0" dirty="0">
                <a:solidFill>
                  <a:schemeClr val="tx2"/>
                </a:solidFill>
              </a:rPr>
              <a:t>案例</a:t>
            </a:r>
            <a:r>
              <a:rPr lang="en-US" altLang="zh-CN" sz="2000" b="0" dirty="0">
                <a:solidFill>
                  <a:schemeClr val="tx2"/>
                </a:solidFill>
              </a:rPr>
              <a:t>1</a:t>
            </a:r>
            <a:r>
              <a:rPr lang="zh-CN" altLang="en-US" sz="2000" b="0" dirty="0">
                <a:solidFill>
                  <a:schemeClr val="tx2"/>
                </a:solidFill>
              </a:rPr>
              <a:t>：</a:t>
            </a:r>
            <a:r>
              <a:rPr lang="zh-CN" altLang="en-US" sz="2000" b="0" dirty="0"/>
              <a:t>某项目都对于信报箱架体、自行车棚、门卫室等零星构件没有约定其施工主体；需签订补充合同。</a:t>
            </a:r>
            <a:endParaRPr lang="zh-CN" altLang="en-US" sz="2000" b="0" dirty="0"/>
          </a:p>
          <a:p>
            <a:pPr marL="0" indent="0" eaLnBrk="1" latinLnBrk="0" hangingPunct="1">
              <a:lnSpc>
                <a:spcPct val="150000"/>
              </a:lnSpc>
              <a:spcBef>
                <a:spcPts val="0"/>
              </a:spcBef>
              <a:buNone/>
            </a:pPr>
            <a:r>
              <a:rPr lang="zh-CN" altLang="en-US" sz="2000" b="0" dirty="0">
                <a:solidFill>
                  <a:schemeClr val="tx2"/>
                </a:solidFill>
              </a:rPr>
              <a:t>案例</a:t>
            </a:r>
            <a:r>
              <a:rPr lang="en-US" altLang="zh-CN" sz="2000" b="0" dirty="0">
                <a:solidFill>
                  <a:schemeClr val="tx2"/>
                </a:solidFill>
              </a:rPr>
              <a:t>2</a:t>
            </a:r>
            <a:r>
              <a:rPr lang="zh-CN" altLang="en-US" sz="2000" b="0" dirty="0">
                <a:solidFill>
                  <a:schemeClr val="tx2"/>
                </a:solidFill>
              </a:rPr>
              <a:t>：</a:t>
            </a:r>
            <a:r>
              <a:rPr lang="zh-CN" altLang="en-US" sz="2000" b="0" dirty="0"/>
              <a:t>某项目给水、采暖管网只施工至井，而总包合同约定至建筑外墙</a:t>
            </a:r>
            <a:r>
              <a:rPr lang="en-US" altLang="zh-CN" sz="2000" b="0" dirty="0"/>
              <a:t>1.5</a:t>
            </a:r>
            <a:r>
              <a:rPr lang="zh-CN" altLang="en-US" sz="2000" b="0" dirty="0"/>
              <a:t>米，因此双方不能衔接，需通过现场签证予以追加。</a:t>
            </a:r>
            <a:endParaRPr lang="zh-CN" altLang="en-US" sz="2000" b="0" dirty="0"/>
          </a:p>
        </p:txBody>
      </p:sp>
      <p:sp>
        <p:nvSpPr>
          <p:cNvPr id="12292" name="Rectangle 4"/>
          <p:cNvSpPr/>
          <p:nvPr/>
        </p:nvSpPr>
        <p:spPr>
          <a:xfrm>
            <a:off x="0" y="260668"/>
            <a:ext cx="8388350" cy="649287"/>
          </a:xfrm>
          <a:prstGeom prst="rect">
            <a:avLst/>
          </a:prstGeom>
          <a:solidFill>
            <a:srgbClr val="CC0000"/>
          </a:solidFill>
          <a:ln w="9525">
            <a:noFill/>
          </a:ln>
        </p:spPr>
        <p:txBody>
          <a:bodyPr>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当前建设工程成本控制所存在通病分析</a:t>
            </a:r>
            <a:endParaRPr lang="zh-CN" altLang="en-US" sz="2800" b="1" dirty="0">
              <a:latin typeface="微软雅黑" panose="020B0503020204020204" charset="-122"/>
              <a:ea typeface="微软雅黑" panose="020B0503020204020204" charset="-122"/>
              <a:sym typeface="+mn-ea"/>
            </a:endParaRPr>
          </a:p>
        </p:txBody>
      </p:sp>
      <p:sp>
        <p:nvSpPr>
          <p:cNvPr id="12293" name="Rectangle 5"/>
          <p:cNvSpPr/>
          <p:nvPr/>
        </p:nvSpPr>
        <p:spPr>
          <a:xfrm>
            <a:off x="1980248" y="1266349"/>
            <a:ext cx="4450080" cy="521970"/>
          </a:xfrm>
          <a:prstGeom prst="rect">
            <a:avLst/>
          </a:prstGeom>
          <a:noFill/>
          <a:ln w="9525">
            <a:noFill/>
          </a:ln>
        </p:spPr>
        <p:txBody>
          <a:bodyPr wrap="none" anchor="ctr" anchorCtr="0">
            <a:spAutoFit/>
          </a:bodyPr>
          <a:p>
            <a:pPr algn="ctr"/>
            <a:r>
              <a:rPr lang="zh-CN" altLang="en-US" sz="2800" b="1" dirty="0">
                <a:latin typeface="微软雅黑" panose="020B0503020204020204" charset="-122"/>
                <a:ea typeface="微软雅黑" panose="020B0503020204020204" charset="-122"/>
              </a:rPr>
              <a:t>关于合同临界面管理的案例</a:t>
            </a:r>
            <a:endParaRPr lang="zh-CN" altLang="en-US" sz="2800" b="1" dirty="0">
              <a:latin typeface="微软雅黑" panose="020B0503020204020204" charset="-122"/>
              <a:ea typeface="微软雅黑" panose="020B0503020204020204" charset="-122"/>
            </a:endParaRPr>
          </a:p>
        </p:txBody>
      </p:sp>
    </p:spTree>
  </p:cSld>
  <p:clrMapOvr>
    <a:masterClrMapping/>
  </p:clrMapOvr>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107523" name="Rectangle 3"/>
          <p:cNvSpPr>
            <a:spLocks noGrp="1"/>
          </p:cNvSpPr>
          <p:nvPr>
            <p:ph idx="1"/>
          </p:nvPr>
        </p:nvSpPr>
        <p:spPr>
          <a:xfrm>
            <a:off x="467995" y="1268095"/>
            <a:ext cx="8229600" cy="4009390"/>
          </a:xfrm>
        </p:spPr>
        <p:txBody>
          <a:bodyPr vert="horz" wrap="square" lIns="91440" tIns="45720" rIns="91440" bIns="45720" anchor="t" anchorCtr="0"/>
          <a:p>
            <a:pPr marL="0" indent="0" eaLnBrk="1" latinLnBrk="0" hangingPunct="1">
              <a:lnSpc>
                <a:spcPct val="150000"/>
              </a:lnSpc>
              <a:spcBef>
                <a:spcPts val="0"/>
              </a:spcBef>
              <a:buNone/>
            </a:pPr>
            <a:r>
              <a:rPr lang="en-US" altLang="zh-CN" sz="2400" dirty="0">
                <a:cs typeface="微软雅黑" panose="020B0503020204020204" charset="-122"/>
              </a:rPr>
              <a:t>3  </a:t>
            </a:r>
            <a:r>
              <a:rPr lang="zh-CN" altLang="en-US" sz="2400" dirty="0">
                <a:cs typeface="微软雅黑" panose="020B0503020204020204" charset="-122"/>
              </a:rPr>
              <a:t>工程进度款的审核</a:t>
            </a:r>
            <a:endParaRPr lang="zh-CN" altLang="en-US" sz="240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a:t>
            </a:r>
            <a:r>
              <a:rPr lang="en-US" altLang="zh-CN" sz="2000" b="0" dirty="0">
                <a:cs typeface="微软雅黑" panose="020B0503020204020204" charset="-122"/>
              </a:rPr>
              <a:t>1</a:t>
            </a:r>
            <a:r>
              <a:rPr lang="zh-CN" altLang="en-US" sz="2000" b="0" dirty="0">
                <a:cs typeface="微软雅黑" panose="020B0503020204020204" charset="-122"/>
              </a:rPr>
              <a:t>）咨询项目组应督促承包人及时提交工程进度款申请书</a:t>
            </a:r>
            <a:endParaRPr lang="zh-CN" altLang="en-US" sz="2000" b="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a:t>
            </a:r>
            <a:r>
              <a:rPr lang="en-US" altLang="zh-CN" sz="2000" b="0" dirty="0">
                <a:cs typeface="微软雅黑" panose="020B0503020204020204" charset="-122"/>
              </a:rPr>
              <a:t>2</a:t>
            </a:r>
            <a:r>
              <a:rPr lang="zh-CN" altLang="en-US" sz="2000" b="0" dirty="0">
                <a:cs typeface="微软雅黑" panose="020B0503020204020204" charset="-122"/>
              </a:rPr>
              <a:t>）咨询项目组在收到经现场监理工程师签证确认完成工程量和质量合格的初审工程进度款申请书后，应在规定的时间内进行计量，并根据合同相关支付条款的要求完成审核工作，出具工程进度款付款建议书。</a:t>
            </a:r>
            <a:endParaRPr lang="zh-CN" altLang="en-US" sz="2000" b="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a:t>
            </a:r>
            <a:r>
              <a:rPr lang="en-US" altLang="zh-CN" sz="2000" b="0" dirty="0">
                <a:cs typeface="微软雅黑" panose="020B0503020204020204" charset="-122"/>
              </a:rPr>
              <a:t> </a:t>
            </a:r>
            <a:r>
              <a:rPr lang="zh-CN" altLang="en-US" sz="2000" b="0" dirty="0">
                <a:cs typeface="微软雅黑" panose="020B0503020204020204" charset="-122"/>
              </a:rPr>
              <a:t>3）咨询项目组可接受委托，根据总包和分包合同要求协助审核专业分包工程进度款。</a:t>
            </a:r>
            <a:endParaRPr lang="zh-CN" altLang="en-US" sz="2000" b="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a:t>
            </a:r>
            <a:r>
              <a:rPr lang="en-US" altLang="zh-CN" sz="2000" b="0" dirty="0">
                <a:cs typeface="微软雅黑" panose="020B0503020204020204" charset="-122"/>
              </a:rPr>
              <a:t> </a:t>
            </a:r>
            <a:r>
              <a:rPr lang="zh-CN" altLang="en-US" sz="2000" b="0" dirty="0">
                <a:cs typeface="微软雅黑" panose="020B0503020204020204" charset="-122"/>
              </a:rPr>
              <a:t>4）咨询项目组编制并提交委托人的工程进度款付款核验表</a:t>
            </a:r>
            <a:endParaRPr lang="zh-CN" altLang="en-US" sz="2000" b="0" dirty="0">
              <a:cs typeface="微软雅黑" panose="020B0503020204020204" charset="-122"/>
            </a:endParaRPr>
          </a:p>
        </p:txBody>
      </p:sp>
      <p:sp>
        <p:nvSpPr>
          <p:cNvPr id="107524" name="Text Box 4"/>
          <p:cNvSpPr/>
          <p:nvPr/>
        </p:nvSpPr>
        <p:spPr>
          <a:xfrm>
            <a:off x="0" y="257175"/>
            <a:ext cx="8135938" cy="583565"/>
          </a:xfrm>
          <a:prstGeom prst="rect">
            <a:avLst/>
          </a:prstGeom>
          <a:solidFill>
            <a:srgbClr val="CC0000"/>
          </a:solidFill>
          <a:ln w="9525">
            <a:noFill/>
          </a:ln>
        </p:spPr>
        <p:txBody>
          <a:bodyPr wrap="square">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施工阶段的造价控制方法和要求</a:t>
            </a:r>
            <a:endParaRPr lang="zh-CN" altLang="en-US" sz="2800" b="1" dirty="0">
              <a:latin typeface="微软雅黑" panose="020B0503020204020204" charset="-122"/>
              <a:ea typeface="微软雅黑" panose="020B0503020204020204" charset="-122"/>
              <a:sym typeface="+mn-ea"/>
            </a:endParaRPr>
          </a:p>
        </p:txBody>
      </p:sp>
    </p:spTree>
  </p:cSld>
  <p:clrMapOvr>
    <a:masterClrMapping/>
  </p:clrMapOvr>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109571" name="Rectangle 3"/>
          <p:cNvSpPr>
            <a:spLocks noGrp="1"/>
          </p:cNvSpPr>
          <p:nvPr>
            <p:ph idx="1"/>
          </p:nvPr>
        </p:nvSpPr>
        <p:spPr>
          <a:xfrm>
            <a:off x="467360" y="1268095"/>
            <a:ext cx="8204200" cy="5876925"/>
          </a:xfrm>
        </p:spPr>
        <p:txBody>
          <a:bodyPr vert="horz" wrap="square" lIns="91440" tIns="45720" rIns="91440" bIns="45720" anchor="t" anchorCtr="0"/>
          <a:p>
            <a:pPr marL="0" indent="0" eaLnBrk="1" latinLnBrk="0" hangingPunct="1">
              <a:lnSpc>
                <a:spcPct val="150000"/>
              </a:lnSpc>
              <a:spcBef>
                <a:spcPts val="0"/>
              </a:spcBef>
              <a:buNone/>
            </a:pPr>
            <a:r>
              <a:rPr lang="en-US" altLang="zh-CN" sz="2400" dirty="0">
                <a:cs typeface="微软雅黑" panose="020B0503020204020204" charset="-122"/>
              </a:rPr>
              <a:t>4  </a:t>
            </a:r>
            <a:r>
              <a:rPr lang="zh-CN" altLang="en-US" sz="2400" dirty="0">
                <a:cs typeface="微软雅黑" panose="020B0503020204020204" charset="-122"/>
              </a:rPr>
              <a:t>工程变更及签证的审核</a:t>
            </a:r>
            <a:endParaRPr lang="zh-CN" altLang="en-US" sz="240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a:t>
            </a:r>
            <a:r>
              <a:rPr lang="en-US" altLang="zh-CN" sz="2000" b="0" dirty="0">
                <a:cs typeface="微软雅黑" panose="020B0503020204020204" charset="-122"/>
              </a:rPr>
              <a:t> 1</a:t>
            </a:r>
            <a:r>
              <a:rPr lang="zh-CN" altLang="en-US" sz="2000" b="0" dirty="0">
                <a:cs typeface="微软雅黑" panose="020B0503020204020204" charset="-122"/>
              </a:rPr>
              <a:t>）咨询项目组应做好工程变更引起工程价款增减审核工作，工程变更实施前项目组应就工程变更进行估价，对工程造价影响程度向委托人报告，供委托人决策。</a:t>
            </a:r>
            <a:endParaRPr lang="zh-CN" altLang="en-US" sz="2000" b="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a:t>
            </a:r>
            <a:r>
              <a:rPr lang="en-US" altLang="zh-CN" sz="2000" b="0" dirty="0">
                <a:cs typeface="微软雅黑" panose="020B0503020204020204" charset="-122"/>
              </a:rPr>
              <a:t>2</a:t>
            </a:r>
            <a:r>
              <a:rPr lang="zh-CN" altLang="en-US" sz="2000" b="0" dirty="0">
                <a:cs typeface="微软雅黑" panose="020B0503020204020204" charset="-122"/>
              </a:rPr>
              <a:t>）审核工作前，咨询项目组应收集并验证工程变更资料，其内容包括：</a:t>
            </a:r>
            <a:endParaRPr lang="zh-CN" altLang="en-US" sz="2000" b="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a:t>
            </a:r>
            <a:r>
              <a:rPr lang="en-US" altLang="zh-CN" sz="2000" b="0" dirty="0">
                <a:cs typeface="微软雅黑" panose="020B0503020204020204" charset="-122"/>
              </a:rPr>
              <a:t>1</a:t>
            </a:r>
            <a:r>
              <a:rPr lang="zh-CN" altLang="en-US" sz="2000" b="0" dirty="0">
                <a:cs typeface="微软雅黑" panose="020B0503020204020204" charset="-122"/>
              </a:rPr>
              <a:t>）发包人发出的工程变更指令。 </a:t>
            </a:r>
            <a:endParaRPr lang="zh-CN" altLang="en-US" sz="2000" b="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a:t>
            </a:r>
            <a:r>
              <a:rPr lang="en-US" altLang="zh-CN" sz="2000" b="0" dirty="0">
                <a:cs typeface="微软雅黑" panose="020B0503020204020204" charset="-122"/>
              </a:rPr>
              <a:t>2</a:t>
            </a:r>
            <a:r>
              <a:rPr lang="zh-CN" altLang="en-US" sz="2000" b="0" dirty="0">
                <a:cs typeface="微软雅黑" panose="020B0503020204020204" charset="-122"/>
              </a:rPr>
              <a:t>）设计单位提供的变更图纸及说明。</a:t>
            </a:r>
            <a:endParaRPr lang="zh-CN" altLang="en-US" sz="2000" b="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a:t>
            </a:r>
            <a:r>
              <a:rPr lang="en-US" altLang="zh-CN" sz="2000" b="0" dirty="0">
                <a:cs typeface="微软雅黑" panose="020B0503020204020204" charset="-122"/>
              </a:rPr>
              <a:t>3</a:t>
            </a:r>
            <a:r>
              <a:rPr lang="zh-CN" altLang="en-US" sz="2000" b="0" dirty="0">
                <a:cs typeface="微软雅黑" panose="020B0503020204020204" charset="-122"/>
              </a:rPr>
              <a:t>）承包人的变更实施方案。</a:t>
            </a:r>
            <a:endParaRPr lang="zh-CN" altLang="en-US" sz="2000" b="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a:t>
            </a:r>
            <a:r>
              <a:rPr lang="en-US" altLang="zh-CN" sz="2000" b="0" dirty="0">
                <a:cs typeface="微软雅黑" panose="020B0503020204020204" charset="-122"/>
              </a:rPr>
              <a:t>4</a:t>
            </a:r>
            <a:r>
              <a:rPr lang="zh-CN" altLang="en-US" sz="2000" b="0" dirty="0">
                <a:cs typeface="微软雅黑" panose="020B0503020204020204" charset="-122"/>
              </a:rPr>
              <a:t>）现场的签证资料。</a:t>
            </a:r>
            <a:endParaRPr lang="zh-CN" altLang="en-US" sz="2000" b="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a:t>
            </a:r>
            <a:r>
              <a:rPr lang="en-US" altLang="zh-CN" sz="2000" b="0" dirty="0">
                <a:cs typeface="微软雅黑" panose="020B0503020204020204" charset="-122"/>
              </a:rPr>
              <a:t>5</a:t>
            </a:r>
            <a:r>
              <a:rPr lang="zh-CN" altLang="en-US" sz="2000" b="0" dirty="0">
                <a:cs typeface="微软雅黑" panose="020B0503020204020204" charset="-122"/>
              </a:rPr>
              <a:t>）监理工程师的审核意见。</a:t>
            </a:r>
            <a:endParaRPr lang="zh-CN" altLang="en-US" sz="2000" b="0" dirty="0">
              <a:cs typeface="微软雅黑" panose="020B0503020204020204" charset="-122"/>
            </a:endParaRPr>
          </a:p>
        </p:txBody>
      </p:sp>
      <p:sp>
        <p:nvSpPr>
          <p:cNvPr id="109572" name="Text Box 4"/>
          <p:cNvSpPr/>
          <p:nvPr/>
        </p:nvSpPr>
        <p:spPr>
          <a:xfrm>
            <a:off x="0" y="257175"/>
            <a:ext cx="8135938" cy="583565"/>
          </a:xfrm>
          <a:prstGeom prst="rect">
            <a:avLst/>
          </a:prstGeom>
          <a:solidFill>
            <a:srgbClr val="CC0000"/>
          </a:solidFill>
          <a:ln w="9525">
            <a:noFill/>
          </a:ln>
        </p:spPr>
        <p:txBody>
          <a:bodyPr wrap="square">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施工阶段的造价控制方法和要求</a:t>
            </a:r>
            <a:endParaRPr lang="zh-CN" altLang="en-US" sz="2800" b="1" dirty="0">
              <a:latin typeface="微软雅黑" panose="020B0503020204020204" charset="-122"/>
              <a:ea typeface="微软雅黑" panose="020B0503020204020204" charset="-122"/>
              <a:sym typeface="+mn-ea"/>
            </a:endParaRPr>
          </a:p>
        </p:txBody>
      </p:sp>
    </p:spTree>
  </p:cSld>
  <p:clrMapOvr>
    <a:masterClrMapping/>
  </p:clrMapOvr>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110595" name="Rectangle 3"/>
          <p:cNvSpPr>
            <a:spLocks noGrp="1"/>
          </p:cNvSpPr>
          <p:nvPr>
            <p:ph idx="1"/>
          </p:nvPr>
        </p:nvSpPr>
        <p:spPr>
          <a:xfrm>
            <a:off x="539750" y="1412875"/>
            <a:ext cx="7989570" cy="3493135"/>
          </a:xfrm>
        </p:spPr>
        <p:txBody>
          <a:bodyPr vert="horz" wrap="square" lIns="91440" tIns="45720" rIns="91440" bIns="45720" anchor="t" anchorCtr="0"/>
          <a:p>
            <a:pPr marL="0" indent="0" eaLnBrk="1" latinLnBrk="0" hangingPunct="1">
              <a:lnSpc>
                <a:spcPct val="150000"/>
              </a:lnSpc>
              <a:spcBef>
                <a:spcPts val="0"/>
              </a:spcBef>
              <a:buNone/>
            </a:pPr>
            <a:r>
              <a:rPr lang="en-US" altLang="zh-CN" sz="2000" b="0" dirty="0">
                <a:cs typeface="微软雅黑" panose="020B0503020204020204" charset="-122"/>
              </a:rPr>
              <a:t> 3</a:t>
            </a:r>
            <a:r>
              <a:rPr lang="zh-CN" altLang="en-US" sz="2000" b="0" dirty="0">
                <a:cs typeface="微软雅黑" panose="020B0503020204020204" charset="-122"/>
              </a:rPr>
              <a:t>）咨询项目组收到工程变更价款报告后，应在规定的时间内对变更和签证的实际完成量和变更价款进行审核。工程变更与签证在确定价款后规定的时间内当事人未提出变更工程价款报告，咨询项目组可予提醒。 </a:t>
            </a:r>
            <a:endParaRPr lang="zh-CN" altLang="en-US" sz="2000" b="0" dirty="0">
              <a:cs typeface="微软雅黑" panose="020B0503020204020204" charset="-122"/>
            </a:endParaRPr>
          </a:p>
          <a:p>
            <a:pPr eaLnBrk="1" hangingPunct="1">
              <a:buNone/>
            </a:pPr>
            <a:endParaRPr lang="en-US" altLang="zh-CN" sz="2000" b="0" dirty="0">
              <a:cs typeface="微软雅黑" panose="020B0503020204020204" charset="-122"/>
            </a:endParaRPr>
          </a:p>
        </p:txBody>
      </p:sp>
      <p:sp>
        <p:nvSpPr>
          <p:cNvPr id="110596" name="Text Box 4"/>
          <p:cNvSpPr/>
          <p:nvPr/>
        </p:nvSpPr>
        <p:spPr>
          <a:xfrm>
            <a:off x="0" y="257175"/>
            <a:ext cx="8135938" cy="583565"/>
          </a:xfrm>
          <a:prstGeom prst="rect">
            <a:avLst/>
          </a:prstGeom>
          <a:solidFill>
            <a:srgbClr val="CC0000"/>
          </a:solidFill>
          <a:ln w="9525">
            <a:noFill/>
          </a:ln>
        </p:spPr>
        <p:txBody>
          <a:bodyPr wrap="square">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施工阶段的造价控制方法和要求</a:t>
            </a:r>
            <a:endParaRPr lang="zh-CN" altLang="en-US" sz="2800" b="1" dirty="0">
              <a:latin typeface="微软雅黑" panose="020B0503020204020204" charset="-122"/>
              <a:ea typeface="微软雅黑" panose="020B0503020204020204" charset="-122"/>
              <a:sym typeface="+mn-ea"/>
            </a:endParaRPr>
          </a:p>
        </p:txBody>
      </p:sp>
    </p:spTree>
  </p:cSld>
  <p:clrMapOvr>
    <a:masterClrMapping/>
  </p:clrMapOvr>
  <p:transition/>
</p:sld>
</file>

<file path=ppt/slides/slide10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p:pic>
        <p:nvPicPr>
          <p:cNvPr id="5" name="图片"/>
          <p:cNvPicPr>
            <a:picLocks noChangeAspect="1"/>
          </p:cNvPicPr>
          <p:nvPr userDrawn="1"/>
        </p:nvPicPr>
        <p:blipFill rotWithShape="1">
          <a:blip r:embed="rId1" cstate="print">
            <a:extLst>
              <a:ext uri="{28A0092B-C50C-407E-A947-70E740481C1C}">
                <a14:useLocalDpi xmlns:a14="http://schemas.microsoft.com/office/drawing/2010/main" val="0"/>
              </a:ext>
            </a:extLst>
          </a:blip>
          <a:srcRect t="2" b="39"/>
          <a:stretch>
            <a:fillRect/>
          </a:stretch>
        </p:blipFill>
        <p:spPr>
          <a:xfrm>
            <a:off x="-1270" y="635"/>
            <a:ext cx="9192260" cy="6878955"/>
          </a:xfrm>
          <a:prstGeom prst="rect">
            <a:avLst/>
          </a:prstGeom>
        </p:spPr>
      </p:pic>
      <p:sp>
        <p:nvSpPr>
          <p:cNvPr id="111618" name="Rectangle 2"/>
          <p:cNvSpPr>
            <a:spLocks noGrp="1"/>
          </p:cNvSpPr>
          <p:nvPr>
            <p:ph type="title"/>
          </p:nvPr>
        </p:nvSpPr>
        <p:spPr>
          <a:xfrm>
            <a:off x="2989263" y="549275"/>
            <a:ext cx="3816350" cy="431800"/>
          </a:xfrm>
        </p:spPr>
        <p:txBody>
          <a:bodyPr vert="horz" wrap="square" lIns="91440" tIns="45720" rIns="91440" bIns="45720" anchor="ctr" anchorCtr="0"/>
          <a:p>
            <a:pPr algn="l" eaLnBrk="1" hangingPunct="1"/>
            <a:r>
              <a:rPr lang="zh-CN" altLang="en-US" sz="2800" b="1" dirty="0">
                <a:solidFill>
                  <a:schemeClr val="bg2"/>
                </a:solidFill>
              </a:rPr>
              <a:t>变更</a:t>
            </a:r>
            <a:r>
              <a:rPr lang="en-US" altLang="zh-CN" sz="2800" b="1" dirty="0">
                <a:solidFill>
                  <a:schemeClr val="bg2"/>
                </a:solidFill>
              </a:rPr>
              <a:t>/</a:t>
            </a:r>
            <a:r>
              <a:rPr lang="zh-CN" altLang="en-US" sz="2800" b="1" dirty="0">
                <a:solidFill>
                  <a:schemeClr val="bg2"/>
                </a:solidFill>
              </a:rPr>
              <a:t>签证的办理流程</a:t>
            </a:r>
            <a:endParaRPr lang="zh-CN" altLang="en-US" sz="2800" b="1" dirty="0">
              <a:solidFill>
                <a:schemeClr val="bg2"/>
              </a:solidFill>
            </a:endParaRPr>
          </a:p>
        </p:txBody>
      </p:sp>
      <p:sp>
        <p:nvSpPr>
          <p:cNvPr id="111619" name="Text Box 132"/>
          <p:cNvSpPr txBox="1"/>
          <p:nvPr/>
        </p:nvSpPr>
        <p:spPr>
          <a:xfrm>
            <a:off x="919163" y="2420938"/>
            <a:ext cx="501650" cy="431800"/>
          </a:xfrm>
          <a:prstGeom prst="rect">
            <a:avLst/>
          </a:prstGeom>
          <a:noFill/>
          <a:ln w="9525" cap="flat" cmpd="sng">
            <a:solidFill>
              <a:schemeClr val="bg2"/>
            </a:solidFill>
            <a:prstDash val="solid"/>
            <a:miter/>
            <a:headEnd type="none" w="med" len="med"/>
            <a:tailEnd type="none" w="med" len="med"/>
          </a:ln>
        </p:spPr>
        <p:txBody>
          <a:bodyPr vert="eaVert">
            <a:spAutoFit/>
          </a:bodyPr>
          <a:p>
            <a:pPr>
              <a:spcBef>
                <a:spcPct val="50000"/>
              </a:spcBef>
            </a:pPr>
            <a:r>
              <a:rPr lang="zh-CN" altLang="en-US" sz="1200" dirty="0">
                <a:solidFill>
                  <a:schemeClr val="bg2"/>
                </a:solidFill>
                <a:latin typeface="Arial" panose="020B0604020202020204" pitchFamily="34" charset="0"/>
                <a:ea typeface="宋体" panose="02010600030101010101" pitchFamily="2" charset="-122"/>
              </a:rPr>
              <a:t>变更</a:t>
            </a:r>
            <a:endParaRPr lang="zh-CN" altLang="en-US" sz="1200" dirty="0">
              <a:solidFill>
                <a:schemeClr val="bg2"/>
              </a:solidFill>
              <a:latin typeface="Arial" panose="020B0604020202020204" pitchFamily="34" charset="0"/>
              <a:ea typeface="宋体" panose="02010600030101010101" pitchFamily="2" charset="-122"/>
            </a:endParaRPr>
          </a:p>
        </p:txBody>
      </p:sp>
      <p:sp>
        <p:nvSpPr>
          <p:cNvPr id="111620" name="Text Box 133"/>
          <p:cNvSpPr txBox="1"/>
          <p:nvPr/>
        </p:nvSpPr>
        <p:spPr>
          <a:xfrm>
            <a:off x="919163" y="4581525"/>
            <a:ext cx="501650" cy="431800"/>
          </a:xfrm>
          <a:prstGeom prst="rect">
            <a:avLst/>
          </a:prstGeom>
          <a:noFill/>
          <a:ln w="9525" cap="flat" cmpd="sng">
            <a:solidFill>
              <a:schemeClr val="bg2"/>
            </a:solidFill>
            <a:prstDash val="solid"/>
            <a:miter/>
            <a:headEnd type="none" w="med" len="med"/>
            <a:tailEnd type="none" w="med" len="med"/>
          </a:ln>
        </p:spPr>
        <p:txBody>
          <a:bodyPr vert="eaVert">
            <a:spAutoFit/>
          </a:bodyPr>
          <a:p>
            <a:pPr>
              <a:spcBef>
                <a:spcPct val="50000"/>
              </a:spcBef>
            </a:pPr>
            <a:r>
              <a:rPr lang="zh-CN" altLang="en-US" sz="1200" dirty="0">
                <a:solidFill>
                  <a:schemeClr val="bg2"/>
                </a:solidFill>
                <a:latin typeface="Arial" panose="020B0604020202020204" pitchFamily="34" charset="0"/>
                <a:ea typeface="宋体" panose="02010600030101010101" pitchFamily="2" charset="-122"/>
              </a:rPr>
              <a:t>签证</a:t>
            </a:r>
            <a:endParaRPr lang="zh-CN" altLang="en-US" sz="1200" dirty="0">
              <a:solidFill>
                <a:schemeClr val="bg2"/>
              </a:solidFill>
              <a:latin typeface="Arial" panose="020B0604020202020204" pitchFamily="34" charset="0"/>
              <a:ea typeface="宋体" panose="02010600030101010101" pitchFamily="2" charset="-122"/>
            </a:endParaRPr>
          </a:p>
        </p:txBody>
      </p:sp>
      <p:sp>
        <p:nvSpPr>
          <p:cNvPr id="111621" name="AutoShape 134"/>
          <p:cNvSpPr/>
          <p:nvPr/>
        </p:nvSpPr>
        <p:spPr>
          <a:xfrm>
            <a:off x="1477963" y="4724400"/>
            <a:ext cx="790575" cy="73025"/>
          </a:xfrm>
          <a:prstGeom prst="rightArrow">
            <a:avLst>
              <a:gd name="adj1" fmla="val 50000"/>
              <a:gd name="adj2" fmla="val 270652"/>
            </a:avLst>
          </a:prstGeom>
          <a:solidFill>
            <a:schemeClr val="accent1"/>
          </a:solidFill>
          <a:ln w="9525" cap="flat" cmpd="sng">
            <a:solidFill>
              <a:schemeClr val="bg2"/>
            </a:solidFill>
            <a:prstDash val="solid"/>
            <a:miter/>
            <a:headEnd type="none" w="med" len="med"/>
            <a:tailEnd type="none" w="med" len="med"/>
          </a:ln>
        </p:spPr>
        <p:txBody>
          <a:bodyPr wrap="none" anchor="ctr" anchorCtr="0"/>
          <a:p>
            <a:endParaRPr lang="zh-CN" altLang="en-US" dirty="0">
              <a:latin typeface="Times New Roman" panose="02020603050405020304" pitchFamily="18" charset="0"/>
            </a:endParaRPr>
          </a:p>
        </p:txBody>
      </p:sp>
      <p:sp>
        <p:nvSpPr>
          <p:cNvPr id="111622" name="AutoShape 135"/>
          <p:cNvSpPr/>
          <p:nvPr/>
        </p:nvSpPr>
        <p:spPr>
          <a:xfrm>
            <a:off x="1547813" y="2565400"/>
            <a:ext cx="863600" cy="71438"/>
          </a:xfrm>
          <a:prstGeom prst="rightArrow">
            <a:avLst>
              <a:gd name="adj1" fmla="val 50000"/>
              <a:gd name="adj2" fmla="val 302220"/>
            </a:avLst>
          </a:prstGeom>
          <a:solidFill>
            <a:schemeClr val="accent1"/>
          </a:solidFill>
          <a:ln w="9525" cap="flat" cmpd="sng">
            <a:solidFill>
              <a:schemeClr val="bg2"/>
            </a:solidFill>
            <a:prstDash val="solid"/>
            <a:miter/>
            <a:headEnd type="none" w="med" len="med"/>
            <a:tailEnd type="none" w="med" len="med"/>
          </a:ln>
        </p:spPr>
        <p:txBody>
          <a:bodyPr wrap="none" anchor="ctr" anchorCtr="0"/>
          <a:p>
            <a:endParaRPr lang="zh-CN" altLang="en-US" dirty="0">
              <a:latin typeface="Times New Roman" panose="02020603050405020304" pitchFamily="18" charset="0"/>
            </a:endParaRPr>
          </a:p>
        </p:txBody>
      </p:sp>
      <p:sp>
        <p:nvSpPr>
          <p:cNvPr id="111623" name="Text Box 136"/>
          <p:cNvSpPr txBox="1"/>
          <p:nvPr/>
        </p:nvSpPr>
        <p:spPr>
          <a:xfrm>
            <a:off x="1403350" y="2276475"/>
            <a:ext cx="1370013" cy="304800"/>
          </a:xfrm>
          <a:prstGeom prst="rect">
            <a:avLst/>
          </a:prstGeom>
          <a:noFill/>
          <a:ln w="9525" cap="flat" cmpd="sng">
            <a:solidFill>
              <a:schemeClr val="tx1"/>
            </a:solidFill>
            <a:prstDash val="solid"/>
            <a:miter/>
            <a:headEnd type="none" w="med" len="med"/>
            <a:tailEnd type="none" w="med" len="med"/>
          </a:ln>
        </p:spPr>
        <p:txBody>
          <a:bodyPr>
            <a:spAutoFit/>
          </a:bodyPr>
          <a:p>
            <a:pPr>
              <a:spcBef>
                <a:spcPct val="50000"/>
              </a:spcBef>
            </a:pPr>
            <a:r>
              <a:rPr lang="zh-CN" altLang="en-US" sz="1000" dirty="0">
                <a:solidFill>
                  <a:schemeClr val="bg2"/>
                </a:solidFill>
                <a:latin typeface="Arial" panose="020B0604020202020204" pitchFamily="34" charset="0"/>
                <a:ea typeface="宋体" panose="02010600030101010101" pitchFamily="2" charset="-122"/>
              </a:rPr>
              <a:t>下发给施工单位</a:t>
            </a:r>
            <a:endParaRPr lang="zh-CN" altLang="en-US" sz="1000" dirty="0">
              <a:solidFill>
                <a:schemeClr val="bg2"/>
              </a:solidFill>
              <a:latin typeface="Arial" panose="020B0604020202020204" pitchFamily="34" charset="0"/>
              <a:ea typeface="宋体" panose="02010600030101010101" pitchFamily="2" charset="-122"/>
            </a:endParaRPr>
          </a:p>
        </p:txBody>
      </p:sp>
      <p:sp>
        <p:nvSpPr>
          <p:cNvPr id="111624" name="Text Box 137"/>
          <p:cNvSpPr txBox="1"/>
          <p:nvPr/>
        </p:nvSpPr>
        <p:spPr>
          <a:xfrm>
            <a:off x="2411413" y="2420938"/>
            <a:ext cx="1009650" cy="623887"/>
          </a:xfrm>
          <a:prstGeom prst="rect">
            <a:avLst/>
          </a:prstGeom>
          <a:noFill/>
          <a:ln w="9525" cap="flat" cmpd="sng">
            <a:solidFill>
              <a:schemeClr val="bg2"/>
            </a:solidFill>
            <a:prstDash val="solid"/>
            <a:miter/>
            <a:headEnd type="none" w="med" len="med"/>
            <a:tailEnd type="none" w="med" len="med"/>
          </a:ln>
        </p:spPr>
        <p:txBody>
          <a:bodyPr>
            <a:spAutoFit/>
          </a:bodyPr>
          <a:p>
            <a:pPr>
              <a:spcBef>
                <a:spcPct val="50000"/>
              </a:spcBef>
            </a:pPr>
            <a:r>
              <a:rPr lang="zh-CN" altLang="en-US" sz="1200" dirty="0">
                <a:solidFill>
                  <a:schemeClr val="bg2"/>
                </a:solidFill>
                <a:latin typeface="Arial" panose="020B0604020202020204" pitchFamily="34" charset="0"/>
                <a:ea typeface="宋体" panose="02010600030101010101" pitchFamily="2" charset="-122"/>
              </a:rPr>
              <a:t>变更图纸和变更通知单</a:t>
            </a:r>
            <a:endParaRPr lang="zh-CN" altLang="en-US" sz="1200" dirty="0">
              <a:solidFill>
                <a:schemeClr val="bg2"/>
              </a:solidFill>
              <a:latin typeface="Arial" panose="020B0604020202020204" pitchFamily="34" charset="0"/>
              <a:ea typeface="宋体" panose="02010600030101010101" pitchFamily="2" charset="-122"/>
            </a:endParaRPr>
          </a:p>
        </p:txBody>
      </p:sp>
      <p:sp>
        <p:nvSpPr>
          <p:cNvPr id="111625" name="AutoShape 138"/>
          <p:cNvSpPr/>
          <p:nvPr/>
        </p:nvSpPr>
        <p:spPr>
          <a:xfrm>
            <a:off x="3421063" y="3500438"/>
            <a:ext cx="647700" cy="73025"/>
          </a:xfrm>
          <a:prstGeom prst="rightArrow">
            <a:avLst>
              <a:gd name="adj1" fmla="val 50000"/>
              <a:gd name="adj2" fmla="val 221739"/>
            </a:avLst>
          </a:prstGeom>
          <a:solidFill>
            <a:schemeClr val="accent1"/>
          </a:solidFill>
          <a:ln w="9525" cap="flat" cmpd="sng">
            <a:solidFill>
              <a:schemeClr val="bg2"/>
            </a:solidFill>
            <a:prstDash val="solid"/>
            <a:miter/>
            <a:headEnd type="none" w="med" len="med"/>
            <a:tailEnd type="none" w="med" len="med"/>
          </a:ln>
        </p:spPr>
        <p:txBody>
          <a:bodyPr wrap="none" anchor="ctr" anchorCtr="0"/>
          <a:p>
            <a:endParaRPr lang="zh-CN" altLang="en-US" dirty="0">
              <a:latin typeface="Times New Roman" panose="02020603050405020304" pitchFamily="18" charset="0"/>
            </a:endParaRPr>
          </a:p>
        </p:txBody>
      </p:sp>
      <p:sp>
        <p:nvSpPr>
          <p:cNvPr id="111626" name="AutoShape 139"/>
          <p:cNvSpPr/>
          <p:nvPr/>
        </p:nvSpPr>
        <p:spPr>
          <a:xfrm>
            <a:off x="3421063" y="1700213"/>
            <a:ext cx="647700" cy="73025"/>
          </a:xfrm>
          <a:prstGeom prst="rightArrow">
            <a:avLst>
              <a:gd name="adj1" fmla="val 50000"/>
              <a:gd name="adj2" fmla="val 221739"/>
            </a:avLst>
          </a:prstGeom>
          <a:solidFill>
            <a:schemeClr val="accent1"/>
          </a:solidFill>
          <a:ln w="9525" cap="flat" cmpd="sng">
            <a:solidFill>
              <a:schemeClr val="bg2"/>
            </a:solidFill>
            <a:prstDash val="solid"/>
            <a:miter/>
            <a:headEnd type="none" w="med" len="med"/>
            <a:tailEnd type="none" w="med" len="med"/>
          </a:ln>
        </p:spPr>
        <p:txBody>
          <a:bodyPr wrap="none" anchor="ctr" anchorCtr="0"/>
          <a:p>
            <a:endParaRPr lang="zh-CN" altLang="en-US" dirty="0">
              <a:latin typeface="Times New Roman" panose="02020603050405020304" pitchFamily="18" charset="0"/>
            </a:endParaRPr>
          </a:p>
        </p:txBody>
      </p:sp>
      <p:sp>
        <p:nvSpPr>
          <p:cNvPr id="111627" name="Text Box 140"/>
          <p:cNvSpPr txBox="1"/>
          <p:nvPr/>
        </p:nvSpPr>
        <p:spPr>
          <a:xfrm>
            <a:off x="4068763" y="1557338"/>
            <a:ext cx="647700" cy="419100"/>
          </a:xfrm>
          <a:prstGeom prst="rect">
            <a:avLst/>
          </a:prstGeom>
          <a:noFill/>
          <a:ln w="9525" cap="flat" cmpd="sng">
            <a:solidFill>
              <a:schemeClr val="bg2"/>
            </a:solidFill>
            <a:prstDash val="solid"/>
            <a:miter/>
            <a:headEnd type="none" w="med" len="med"/>
            <a:tailEnd type="none" w="med" len="med"/>
          </a:ln>
        </p:spPr>
        <p:txBody>
          <a:bodyPr>
            <a:spAutoFit/>
          </a:bodyPr>
          <a:p>
            <a:pPr>
              <a:spcBef>
                <a:spcPct val="50000"/>
              </a:spcBef>
            </a:pPr>
            <a:r>
              <a:rPr lang="zh-CN" altLang="en-US" sz="1000" dirty="0">
                <a:solidFill>
                  <a:schemeClr val="bg2"/>
                </a:solidFill>
                <a:latin typeface="Arial" panose="020B0604020202020204" pitchFamily="34" charset="0"/>
                <a:ea typeface="宋体" panose="02010600030101010101" pitchFamily="2" charset="-122"/>
              </a:rPr>
              <a:t>未实施的变更</a:t>
            </a:r>
            <a:endParaRPr lang="zh-CN" altLang="en-US" sz="1000" dirty="0">
              <a:solidFill>
                <a:schemeClr val="bg2"/>
              </a:solidFill>
              <a:latin typeface="Arial" panose="020B0604020202020204" pitchFamily="34" charset="0"/>
              <a:ea typeface="宋体" panose="02010600030101010101" pitchFamily="2" charset="-122"/>
            </a:endParaRPr>
          </a:p>
        </p:txBody>
      </p:sp>
      <p:sp>
        <p:nvSpPr>
          <p:cNvPr id="111628" name="Text Box 141"/>
          <p:cNvSpPr txBox="1"/>
          <p:nvPr/>
        </p:nvSpPr>
        <p:spPr>
          <a:xfrm>
            <a:off x="4068763" y="3284538"/>
            <a:ext cx="719137" cy="533400"/>
          </a:xfrm>
          <a:prstGeom prst="rect">
            <a:avLst/>
          </a:prstGeom>
          <a:noFill/>
          <a:ln w="9525" cap="flat" cmpd="sng">
            <a:solidFill>
              <a:schemeClr val="bg2"/>
            </a:solidFill>
            <a:prstDash val="solid"/>
            <a:miter/>
            <a:headEnd type="none" w="med" len="med"/>
            <a:tailEnd type="none" w="med" len="med"/>
          </a:ln>
        </p:spPr>
        <p:txBody>
          <a:bodyPr>
            <a:spAutoFit/>
          </a:bodyPr>
          <a:p>
            <a:pPr>
              <a:spcBef>
                <a:spcPct val="50000"/>
              </a:spcBef>
            </a:pPr>
            <a:r>
              <a:rPr lang="zh-CN" altLang="en-US" sz="1000" dirty="0">
                <a:solidFill>
                  <a:schemeClr val="bg2"/>
                </a:solidFill>
                <a:latin typeface="Arial" panose="020B0604020202020204" pitchFamily="34" charset="0"/>
                <a:ea typeface="宋体" panose="02010600030101010101" pitchFamily="2" charset="-122"/>
              </a:rPr>
              <a:t>已经实施的变更</a:t>
            </a:r>
            <a:endParaRPr lang="zh-CN" altLang="en-US" sz="1000" dirty="0">
              <a:solidFill>
                <a:schemeClr val="bg2"/>
              </a:solidFill>
              <a:latin typeface="Arial" panose="020B0604020202020204" pitchFamily="34" charset="0"/>
              <a:ea typeface="宋体" panose="02010600030101010101" pitchFamily="2" charset="-122"/>
            </a:endParaRPr>
          </a:p>
        </p:txBody>
      </p:sp>
      <p:sp>
        <p:nvSpPr>
          <p:cNvPr id="111629" name="Line 142"/>
          <p:cNvSpPr/>
          <p:nvPr/>
        </p:nvSpPr>
        <p:spPr>
          <a:xfrm>
            <a:off x="3421063" y="1700213"/>
            <a:ext cx="0" cy="1800225"/>
          </a:xfrm>
          <a:prstGeom prst="line">
            <a:avLst/>
          </a:prstGeom>
          <a:ln w="9525" cap="flat" cmpd="sng">
            <a:solidFill>
              <a:schemeClr val="bg2"/>
            </a:solidFill>
            <a:prstDash val="solid"/>
            <a:headEnd type="none" w="med" len="med"/>
            <a:tailEnd type="none" w="med" len="med"/>
          </a:ln>
        </p:spPr>
      </p:sp>
      <p:sp>
        <p:nvSpPr>
          <p:cNvPr id="111630" name="Line 143"/>
          <p:cNvSpPr/>
          <p:nvPr/>
        </p:nvSpPr>
        <p:spPr>
          <a:xfrm>
            <a:off x="4787900" y="3500438"/>
            <a:ext cx="938213" cy="0"/>
          </a:xfrm>
          <a:prstGeom prst="line">
            <a:avLst/>
          </a:prstGeom>
          <a:ln w="9525" cap="flat" cmpd="sng">
            <a:solidFill>
              <a:schemeClr val="bg2"/>
            </a:solidFill>
            <a:prstDash val="solid"/>
            <a:headEnd type="none" w="med" len="med"/>
            <a:tailEnd type="triangle" w="med" len="med"/>
          </a:ln>
        </p:spPr>
      </p:sp>
      <p:sp>
        <p:nvSpPr>
          <p:cNvPr id="111631" name="Text Box 144"/>
          <p:cNvSpPr txBox="1"/>
          <p:nvPr/>
        </p:nvSpPr>
        <p:spPr>
          <a:xfrm>
            <a:off x="5795963" y="3213100"/>
            <a:ext cx="1009650" cy="530225"/>
          </a:xfrm>
          <a:prstGeom prst="rect">
            <a:avLst/>
          </a:prstGeom>
          <a:solidFill>
            <a:srgbClr val="FFFF00"/>
          </a:solidFill>
          <a:ln w="9525" cap="flat" cmpd="sng">
            <a:solidFill>
              <a:schemeClr val="bg2"/>
            </a:solidFill>
            <a:prstDash val="solid"/>
            <a:miter/>
            <a:headEnd type="none" w="med" len="med"/>
            <a:tailEnd type="none" w="med" len="med"/>
          </a:ln>
        </p:spPr>
        <p:txBody>
          <a:bodyPr>
            <a:spAutoFit/>
          </a:bodyPr>
          <a:p>
            <a:pPr>
              <a:spcBef>
                <a:spcPct val="50000"/>
              </a:spcBef>
            </a:pPr>
            <a:r>
              <a:rPr lang="en-US" altLang="zh-CN" sz="800" dirty="0">
                <a:solidFill>
                  <a:schemeClr val="bg2"/>
                </a:solidFill>
                <a:latin typeface="Arial" panose="020B0604020202020204" pitchFamily="34" charset="0"/>
                <a:ea typeface="宋体" panose="02010600030101010101" pitchFamily="2" charset="-122"/>
              </a:rPr>
              <a:t>1</a:t>
            </a:r>
            <a:r>
              <a:rPr lang="zh-CN" altLang="en-US" sz="800" dirty="0">
                <a:solidFill>
                  <a:schemeClr val="bg2"/>
                </a:solidFill>
                <a:latin typeface="Arial" panose="020B0604020202020204" pitchFamily="34" charset="0"/>
                <a:ea typeface="宋体" panose="02010600030101010101" pitchFamily="2" charset="-122"/>
              </a:rPr>
              <a:t>、签字完善变更通知单原件</a:t>
            </a:r>
            <a:endParaRPr lang="zh-CN" altLang="en-US" sz="800" dirty="0">
              <a:solidFill>
                <a:schemeClr val="bg2"/>
              </a:solidFill>
              <a:latin typeface="Arial" panose="020B0604020202020204" pitchFamily="34" charset="0"/>
              <a:ea typeface="宋体" panose="02010600030101010101" pitchFamily="2" charset="-122"/>
            </a:endParaRPr>
          </a:p>
          <a:p>
            <a:pPr>
              <a:spcBef>
                <a:spcPct val="50000"/>
              </a:spcBef>
            </a:pPr>
            <a:r>
              <a:rPr lang="en-US" altLang="zh-CN" sz="800" dirty="0">
                <a:solidFill>
                  <a:schemeClr val="bg2"/>
                </a:solidFill>
                <a:latin typeface="Arial" panose="020B0604020202020204" pitchFamily="34" charset="0"/>
                <a:ea typeface="宋体" panose="02010600030101010101" pitchFamily="2" charset="-122"/>
              </a:rPr>
              <a:t>2</a:t>
            </a:r>
            <a:r>
              <a:rPr lang="zh-CN" altLang="en-US" sz="800" dirty="0">
                <a:solidFill>
                  <a:schemeClr val="bg2"/>
                </a:solidFill>
                <a:latin typeface="Arial" panose="020B0604020202020204" pitchFamily="34" charset="0"/>
                <a:ea typeface="宋体" panose="02010600030101010101" pitchFamily="2" charset="-122"/>
              </a:rPr>
              <a:t>、报价，并盖章</a:t>
            </a:r>
            <a:endParaRPr lang="zh-CN" altLang="en-US" sz="800" dirty="0">
              <a:solidFill>
                <a:schemeClr val="bg2"/>
              </a:solidFill>
              <a:latin typeface="Arial" panose="020B0604020202020204" pitchFamily="34" charset="0"/>
              <a:ea typeface="宋体" panose="02010600030101010101" pitchFamily="2" charset="-122"/>
            </a:endParaRPr>
          </a:p>
        </p:txBody>
      </p:sp>
      <p:sp>
        <p:nvSpPr>
          <p:cNvPr id="111632" name="Text Box 145"/>
          <p:cNvSpPr txBox="1"/>
          <p:nvPr/>
        </p:nvSpPr>
        <p:spPr>
          <a:xfrm>
            <a:off x="4859338" y="3284538"/>
            <a:ext cx="936625" cy="252412"/>
          </a:xfrm>
          <a:prstGeom prst="rect">
            <a:avLst/>
          </a:prstGeom>
          <a:noFill/>
          <a:ln w="9525">
            <a:noFill/>
          </a:ln>
        </p:spPr>
        <p:txBody>
          <a:bodyPr>
            <a:spAutoFit/>
          </a:bodyPr>
          <a:p>
            <a:pPr>
              <a:spcBef>
                <a:spcPct val="50000"/>
              </a:spcBef>
            </a:pPr>
            <a:r>
              <a:rPr lang="zh-CN" altLang="en-US" sz="800" dirty="0">
                <a:solidFill>
                  <a:schemeClr val="bg2"/>
                </a:solidFill>
                <a:latin typeface="Arial" panose="020B0604020202020204" pitchFamily="34" charset="0"/>
                <a:ea typeface="宋体" panose="02010600030101010101" pitchFamily="2" charset="-122"/>
              </a:rPr>
              <a:t>送交项目成本</a:t>
            </a:r>
            <a:endParaRPr lang="zh-CN" altLang="en-US" sz="800" dirty="0">
              <a:solidFill>
                <a:schemeClr val="bg2"/>
              </a:solidFill>
              <a:latin typeface="Arial" panose="020B0604020202020204" pitchFamily="34" charset="0"/>
              <a:ea typeface="宋体" panose="02010600030101010101" pitchFamily="2" charset="-122"/>
            </a:endParaRPr>
          </a:p>
        </p:txBody>
      </p:sp>
      <p:sp>
        <p:nvSpPr>
          <p:cNvPr id="111633" name="Text Box 146"/>
          <p:cNvSpPr txBox="1"/>
          <p:nvPr/>
        </p:nvSpPr>
        <p:spPr>
          <a:xfrm>
            <a:off x="5795963" y="4318000"/>
            <a:ext cx="1009650" cy="254000"/>
          </a:xfrm>
          <a:prstGeom prst="rect">
            <a:avLst/>
          </a:prstGeom>
          <a:noFill/>
          <a:ln w="9525" cap="flat" cmpd="sng">
            <a:solidFill>
              <a:schemeClr val="bg2"/>
            </a:solidFill>
            <a:prstDash val="solid"/>
            <a:miter/>
            <a:headEnd type="none" w="med" len="med"/>
            <a:tailEnd type="none" w="med" len="med"/>
          </a:ln>
        </p:spPr>
        <p:txBody>
          <a:bodyPr>
            <a:spAutoFit/>
          </a:bodyPr>
          <a:p>
            <a:pPr algn="ctr">
              <a:spcBef>
                <a:spcPct val="50000"/>
              </a:spcBef>
            </a:pPr>
            <a:r>
              <a:rPr lang="zh-CN" altLang="en-US" sz="1000" dirty="0">
                <a:solidFill>
                  <a:schemeClr val="bg2"/>
                </a:solidFill>
                <a:latin typeface="Arial" panose="020B0604020202020204" pitchFamily="34" charset="0"/>
                <a:ea typeface="宋体" panose="02010600030101010101" pitchFamily="2" charset="-122"/>
              </a:rPr>
              <a:t>核对造价</a:t>
            </a:r>
            <a:endParaRPr lang="zh-CN" altLang="en-US" sz="1000" dirty="0">
              <a:solidFill>
                <a:schemeClr val="bg2"/>
              </a:solidFill>
              <a:latin typeface="Arial" panose="020B0604020202020204" pitchFamily="34" charset="0"/>
              <a:ea typeface="宋体" panose="02010600030101010101" pitchFamily="2" charset="-122"/>
            </a:endParaRPr>
          </a:p>
        </p:txBody>
      </p:sp>
      <p:sp>
        <p:nvSpPr>
          <p:cNvPr id="111634" name="Line 147"/>
          <p:cNvSpPr/>
          <p:nvPr/>
        </p:nvSpPr>
        <p:spPr>
          <a:xfrm>
            <a:off x="6300788" y="3751263"/>
            <a:ext cx="0" cy="504825"/>
          </a:xfrm>
          <a:prstGeom prst="line">
            <a:avLst/>
          </a:prstGeom>
          <a:ln w="9525" cap="flat" cmpd="sng">
            <a:solidFill>
              <a:schemeClr val="bg2"/>
            </a:solidFill>
            <a:prstDash val="solid"/>
            <a:headEnd type="none" w="med" len="med"/>
            <a:tailEnd type="triangle" w="med" len="med"/>
          </a:ln>
        </p:spPr>
      </p:sp>
      <p:sp>
        <p:nvSpPr>
          <p:cNvPr id="111635" name="Text Box 148"/>
          <p:cNvSpPr txBox="1"/>
          <p:nvPr/>
        </p:nvSpPr>
        <p:spPr>
          <a:xfrm>
            <a:off x="5510213" y="1557338"/>
            <a:ext cx="1006475" cy="488950"/>
          </a:xfrm>
          <a:prstGeom prst="rect">
            <a:avLst/>
          </a:prstGeom>
          <a:solidFill>
            <a:srgbClr val="FFFF00"/>
          </a:solidFill>
          <a:ln w="9525" cap="flat" cmpd="sng">
            <a:solidFill>
              <a:schemeClr val="bg2"/>
            </a:solidFill>
            <a:prstDash val="solid"/>
            <a:miter/>
            <a:headEnd type="none" w="med" len="med"/>
            <a:tailEnd type="none" w="med" len="med"/>
          </a:ln>
        </p:spPr>
        <p:txBody>
          <a:bodyPr>
            <a:spAutoFit/>
          </a:bodyPr>
          <a:p>
            <a:pPr>
              <a:spcBef>
                <a:spcPct val="50000"/>
              </a:spcBef>
            </a:pPr>
            <a:r>
              <a:rPr lang="en-US" altLang="zh-CN" sz="800" dirty="0">
                <a:solidFill>
                  <a:schemeClr val="bg2"/>
                </a:solidFill>
                <a:latin typeface="Arial" panose="020B0604020202020204" pitchFamily="34" charset="0"/>
                <a:ea typeface="宋体" panose="02010600030101010101" pitchFamily="2" charset="-122"/>
              </a:rPr>
              <a:t>1</a:t>
            </a:r>
            <a:r>
              <a:rPr lang="zh-CN" altLang="en-US" sz="800" dirty="0">
                <a:solidFill>
                  <a:schemeClr val="bg2"/>
                </a:solidFill>
                <a:latin typeface="Arial" panose="020B0604020202020204" pitchFamily="34" charset="0"/>
                <a:ea typeface="宋体" panose="02010600030101010101" pitchFamily="2" charset="-122"/>
              </a:rPr>
              <a:t>、通知单复印件</a:t>
            </a:r>
            <a:endParaRPr lang="zh-CN" altLang="en-US" sz="800" dirty="0">
              <a:solidFill>
                <a:schemeClr val="bg2"/>
              </a:solidFill>
              <a:latin typeface="Arial" panose="020B0604020202020204" pitchFamily="34" charset="0"/>
              <a:ea typeface="宋体" panose="02010600030101010101" pitchFamily="2" charset="-122"/>
            </a:endParaRPr>
          </a:p>
          <a:p>
            <a:pPr>
              <a:spcBef>
                <a:spcPct val="50000"/>
              </a:spcBef>
            </a:pPr>
            <a:r>
              <a:rPr lang="en-US" altLang="zh-CN" sz="800" dirty="0">
                <a:solidFill>
                  <a:schemeClr val="bg2"/>
                </a:solidFill>
                <a:latin typeface="Arial" panose="020B0604020202020204" pitchFamily="34" charset="0"/>
                <a:ea typeface="宋体" panose="02010600030101010101" pitchFamily="2" charset="-122"/>
              </a:rPr>
              <a:t>2</a:t>
            </a:r>
            <a:r>
              <a:rPr lang="zh-CN" altLang="en-US" sz="800" dirty="0">
                <a:solidFill>
                  <a:schemeClr val="bg2"/>
                </a:solidFill>
                <a:latin typeface="Arial" panose="020B0604020202020204" pitchFamily="34" charset="0"/>
                <a:ea typeface="宋体" panose="02010600030101010101" pitchFamily="2" charset="-122"/>
              </a:rPr>
              <a:t>、报价，并盖章</a:t>
            </a:r>
            <a:endParaRPr lang="zh-CN" altLang="en-US" sz="800" dirty="0">
              <a:solidFill>
                <a:schemeClr val="bg2"/>
              </a:solidFill>
              <a:latin typeface="Arial" panose="020B0604020202020204" pitchFamily="34" charset="0"/>
              <a:ea typeface="宋体" panose="02010600030101010101" pitchFamily="2" charset="-122"/>
            </a:endParaRPr>
          </a:p>
        </p:txBody>
      </p:sp>
      <p:sp>
        <p:nvSpPr>
          <p:cNvPr id="111636" name="Text Box 149"/>
          <p:cNvSpPr txBox="1"/>
          <p:nvPr/>
        </p:nvSpPr>
        <p:spPr>
          <a:xfrm>
            <a:off x="4716463" y="1557338"/>
            <a:ext cx="936625" cy="252412"/>
          </a:xfrm>
          <a:prstGeom prst="rect">
            <a:avLst/>
          </a:prstGeom>
          <a:noFill/>
          <a:ln w="9525">
            <a:noFill/>
          </a:ln>
        </p:spPr>
        <p:txBody>
          <a:bodyPr>
            <a:spAutoFit/>
          </a:bodyPr>
          <a:p>
            <a:pPr>
              <a:spcBef>
                <a:spcPct val="50000"/>
              </a:spcBef>
            </a:pPr>
            <a:r>
              <a:rPr lang="zh-CN" altLang="en-US" sz="800" dirty="0">
                <a:solidFill>
                  <a:schemeClr val="bg2"/>
                </a:solidFill>
                <a:latin typeface="Arial" panose="020B0604020202020204" pitchFamily="34" charset="0"/>
                <a:ea typeface="宋体" panose="02010600030101010101" pitchFamily="2" charset="-122"/>
              </a:rPr>
              <a:t>送交项目成本</a:t>
            </a:r>
            <a:endParaRPr lang="zh-CN" altLang="en-US" sz="800" dirty="0">
              <a:solidFill>
                <a:schemeClr val="bg2"/>
              </a:solidFill>
              <a:latin typeface="Arial" panose="020B0604020202020204" pitchFamily="34" charset="0"/>
              <a:ea typeface="宋体" panose="02010600030101010101" pitchFamily="2" charset="-122"/>
            </a:endParaRPr>
          </a:p>
        </p:txBody>
      </p:sp>
      <p:sp>
        <p:nvSpPr>
          <p:cNvPr id="111637" name="Line 150"/>
          <p:cNvSpPr/>
          <p:nvPr/>
        </p:nvSpPr>
        <p:spPr>
          <a:xfrm>
            <a:off x="4716463" y="1773238"/>
            <a:ext cx="793750" cy="0"/>
          </a:xfrm>
          <a:prstGeom prst="line">
            <a:avLst/>
          </a:prstGeom>
          <a:ln w="9525" cap="flat" cmpd="sng">
            <a:solidFill>
              <a:schemeClr val="bg2"/>
            </a:solidFill>
            <a:prstDash val="solid"/>
            <a:headEnd type="none" w="med" len="med"/>
            <a:tailEnd type="triangle" w="med" len="med"/>
          </a:ln>
        </p:spPr>
      </p:sp>
      <p:sp>
        <p:nvSpPr>
          <p:cNvPr id="111638" name="Text Box 151"/>
          <p:cNvSpPr txBox="1"/>
          <p:nvPr/>
        </p:nvSpPr>
        <p:spPr>
          <a:xfrm>
            <a:off x="6948488" y="1557338"/>
            <a:ext cx="504825" cy="533400"/>
          </a:xfrm>
          <a:prstGeom prst="rect">
            <a:avLst/>
          </a:prstGeom>
          <a:noFill/>
          <a:ln w="9525" cap="flat" cmpd="sng">
            <a:solidFill>
              <a:schemeClr val="bg2"/>
            </a:solidFill>
            <a:prstDash val="solid"/>
            <a:miter/>
            <a:headEnd type="none" w="med" len="med"/>
            <a:tailEnd type="none" w="med" len="med"/>
          </a:ln>
        </p:spPr>
        <p:txBody>
          <a:bodyPr>
            <a:spAutoFit/>
          </a:bodyPr>
          <a:p>
            <a:pPr algn="ctr">
              <a:spcBef>
                <a:spcPct val="50000"/>
              </a:spcBef>
            </a:pPr>
            <a:r>
              <a:rPr lang="zh-CN" altLang="en-US" sz="1000" dirty="0">
                <a:solidFill>
                  <a:schemeClr val="bg2"/>
                </a:solidFill>
                <a:latin typeface="Arial" panose="020B0604020202020204" pitchFamily="34" charset="0"/>
                <a:ea typeface="宋体" panose="02010600030101010101" pitchFamily="2" charset="-122"/>
              </a:rPr>
              <a:t>核对造价</a:t>
            </a:r>
            <a:endParaRPr lang="zh-CN" altLang="en-US" sz="1000" dirty="0">
              <a:solidFill>
                <a:schemeClr val="bg2"/>
              </a:solidFill>
              <a:latin typeface="Arial" panose="020B0604020202020204" pitchFamily="34" charset="0"/>
              <a:ea typeface="宋体" panose="02010600030101010101" pitchFamily="2" charset="-122"/>
            </a:endParaRPr>
          </a:p>
        </p:txBody>
      </p:sp>
      <p:sp>
        <p:nvSpPr>
          <p:cNvPr id="111639" name="Line 152"/>
          <p:cNvSpPr/>
          <p:nvPr/>
        </p:nvSpPr>
        <p:spPr>
          <a:xfrm>
            <a:off x="6516688" y="1773238"/>
            <a:ext cx="431800" cy="0"/>
          </a:xfrm>
          <a:prstGeom prst="line">
            <a:avLst/>
          </a:prstGeom>
          <a:ln w="9525" cap="flat" cmpd="sng">
            <a:solidFill>
              <a:schemeClr val="bg2"/>
            </a:solidFill>
            <a:prstDash val="solid"/>
            <a:headEnd type="none" w="med" len="med"/>
            <a:tailEnd type="triangle" w="med" len="med"/>
          </a:ln>
        </p:spPr>
      </p:sp>
      <p:sp>
        <p:nvSpPr>
          <p:cNvPr id="111640" name="Text Box 153"/>
          <p:cNvSpPr txBox="1"/>
          <p:nvPr/>
        </p:nvSpPr>
        <p:spPr>
          <a:xfrm>
            <a:off x="6948488" y="2349500"/>
            <a:ext cx="1008062" cy="304800"/>
          </a:xfrm>
          <a:prstGeom prst="rect">
            <a:avLst/>
          </a:prstGeom>
          <a:noFill/>
          <a:ln w="9525" cap="flat" cmpd="sng">
            <a:solidFill>
              <a:schemeClr val="bg2"/>
            </a:solidFill>
            <a:prstDash val="solid"/>
            <a:miter/>
            <a:headEnd type="none" w="med" len="med"/>
            <a:tailEnd type="none" w="med" len="med"/>
          </a:ln>
        </p:spPr>
        <p:txBody>
          <a:bodyPr>
            <a:spAutoFit/>
          </a:bodyPr>
          <a:p>
            <a:pPr algn="ctr">
              <a:spcBef>
                <a:spcPct val="50000"/>
              </a:spcBef>
            </a:pPr>
            <a:r>
              <a:rPr lang="zh-CN" altLang="en-US" sz="1000" dirty="0">
                <a:solidFill>
                  <a:schemeClr val="bg2"/>
                </a:solidFill>
                <a:latin typeface="Arial" panose="020B0604020202020204" pitchFamily="34" charset="0"/>
                <a:ea typeface="宋体" panose="02010600030101010101" pitchFamily="2" charset="-122"/>
              </a:rPr>
              <a:t>初步造价确认</a:t>
            </a:r>
            <a:endParaRPr lang="zh-CN" altLang="en-US" sz="1000" dirty="0">
              <a:solidFill>
                <a:schemeClr val="bg2"/>
              </a:solidFill>
              <a:latin typeface="Arial" panose="020B0604020202020204" pitchFamily="34" charset="0"/>
              <a:ea typeface="宋体" panose="02010600030101010101" pitchFamily="2" charset="-122"/>
            </a:endParaRPr>
          </a:p>
        </p:txBody>
      </p:sp>
      <p:sp>
        <p:nvSpPr>
          <p:cNvPr id="111641" name="Text Box 154"/>
          <p:cNvSpPr txBox="1"/>
          <p:nvPr/>
        </p:nvSpPr>
        <p:spPr>
          <a:xfrm>
            <a:off x="5219700" y="2205038"/>
            <a:ext cx="1370013" cy="647700"/>
          </a:xfrm>
          <a:prstGeom prst="rect">
            <a:avLst/>
          </a:prstGeom>
          <a:noFill/>
          <a:ln w="9525" cap="flat" cmpd="sng">
            <a:solidFill>
              <a:schemeClr val="bg2"/>
            </a:solidFill>
            <a:prstDash val="solid"/>
            <a:miter/>
            <a:headEnd type="none" w="med" len="med"/>
            <a:tailEnd type="none" w="med" len="med"/>
          </a:ln>
        </p:spPr>
        <p:txBody>
          <a:bodyPr>
            <a:spAutoFit/>
          </a:bodyPr>
          <a:p>
            <a:pPr algn="ctr">
              <a:spcBef>
                <a:spcPct val="50000"/>
              </a:spcBef>
            </a:pPr>
            <a:r>
              <a:rPr lang="zh-CN" altLang="en-US" sz="1000" dirty="0">
                <a:solidFill>
                  <a:schemeClr val="bg2"/>
                </a:solidFill>
                <a:latin typeface="Arial" panose="020B0604020202020204" pitchFamily="34" charset="0"/>
                <a:ea typeface="宋体" panose="02010600030101010101" pitchFamily="2" charset="-122"/>
              </a:rPr>
              <a:t>工程完工后，工程师确认，并持变更通知单原件核对最终造价</a:t>
            </a:r>
            <a:endParaRPr lang="zh-CN" altLang="en-US" sz="1000" dirty="0">
              <a:solidFill>
                <a:schemeClr val="bg2"/>
              </a:solidFill>
              <a:latin typeface="Arial" panose="020B0604020202020204" pitchFamily="34" charset="0"/>
              <a:ea typeface="宋体" panose="02010600030101010101" pitchFamily="2" charset="-122"/>
            </a:endParaRPr>
          </a:p>
        </p:txBody>
      </p:sp>
      <p:sp>
        <p:nvSpPr>
          <p:cNvPr id="111642" name="Line 155"/>
          <p:cNvSpPr/>
          <p:nvPr/>
        </p:nvSpPr>
        <p:spPr>
          <a:xfrm flipH="1">
            <a:off x="6589713" y="2492375"/>
            <a:ext cx="358775" cy="0"/>
          </a:xfrm>
          <a:prstGeom prst="line">
            <a:avLst/>
          </a:prstGeom>
          <a:ln w="9525" cap="flat" cmpd="sng">
            <a:solidFill>
              <a:schemeClr val="bg2"/>
            </a:solidFill>
            <a:prstDash val="solid"/>
            <a:headEnd type="none" w="med" len="med"/>
            <a:tailEnd type="triangle" w="med" len="med"/>
          </a:ln>
        </p:spPr>
      </p:sp>
      <p:sp>
        <p:nvSpPr>
          <p:cNvPr id="111643" name="Text Box 156"/>
          <p:cNvSpPr txBox="1"/>
          <p:nvPr/>
        </p:nvSpPr>
        <p:spPr>
          <a:xfrm>
            <a:off x="7596188" y="4005263"/>
            <a:ext cx="792162" cy="304800"/>
          </a:xfrm>
          <a:prstGeom prst="rect">
            <a:avLst/>
          </a:prstGeom>
          <a:noFill/>
          <a:ln w="9525" cap="flat" cmpd="sng">
            <a:solidFill>
              <a:schemeClr val="bg2"/>
            </a:solidFill>
            <a:prstDash val="solid"/>
            <a:miter/>
            <a:headEnd type="none" w="med" len="med"/>
            <a:tailEnd type="none" w="med" len="med"/>
          </a:ln>
        </p:spPr>
        <p:txBody>
          <a:bodyPr>
            <a:spAutoFit/>
          </a:bodyPr>
          <a:p>
            <a:pPr algn="ctr">
              <a:spcBef>
                <a:spcPct val="50000"/>
              </a:spcBef>
            </a:pPr>
            <a:r>
              <a:rPr lang="zh-CN" altLang="en-US" sz="1000" b="1" dirty="0">
                <a:solidFill>
                  <a:schemeClr val="bg2"/>
                </a:solidFill>
                <a:latin typeface="Arial" panose="020B0604020202020204" pitchFamily="34" charset="0"/>
                <a:ea typeface="宋体" panose="02010600030101010101" pitchFamily="2" charset="-122"/>
              </a:rPr>
              <a:t>造价确认</a:t>
            </a:r>
            <a:endParaRPr lang="zh-CN" altLang="en-US" sz="1000" b="1" dirty="0">
              <a:solidFill>
                <a:schemeClr val="bg2"/>
              </a:solidFill>
              <a:latin typeface="Arial" panose="020B0604020202020204" pitchFamily="34" charset="0"/>
              <a:ea typeface="宋体" panose="02010600030101010101" pitchFamily="2" charset="-122"/>
            </a:endParaRPr>
          </a:p>
        </p:txBody>
      </p:sp>
      <p:sp>
        <p:nvSpPr>
          <p:cNvPr id="111644" name="Text Box 157"/>
          <p:cNvSpPr txBox="1"/>
          <p:nvPr/>
        </p:nvSpPr>
        <p:spPr>
          <a:xfrm>
            <a:off x="7596188" y="4310063"/>
            <a:ext cx="792162" cy="774700"/>
          </a:xfrm>
          <a:prstGeom prst="rect">
            <a:avLst/>
          </a:prstGeom>
          <a:noFill/>
          <a:ln w="9525" cap="flat" cmpd="sng">
            <a:solidFill>
              <a:schemeClr val="bg2"/>
            </a:solidFill>
            <a:prstDash val="solid"/>
            <a:miter/>
            <a:headEnd type="none" w="med" len="med"/>
            <a:tailEnd type="none" w="med" len="med"/>
          </a:ln>
        </p:spPr>
        <p:txBody>
          <a:bodyPr>
            <a:spAutoFit/>
          </a:bodyPr>
          <a:p>
            <a:pPr>
              <a:spcBef>
                <a:spcPct val="50000"/>
              </a:spcBef>
            </a:pPr>
            <a:r>
              <a:rPr lang="en-US" altLang="zh-CN" sz="800" dirty="0">
                <a:solidFill>
                  <a:schemeClr val="bg2"/>
                </a:solidFill>
                <a:latin typeface="Arial" panose="020B0604020202020204" pitchFamily="34" charset="0"/>
                <a:ea typeface="宋体" panose="02010600030101010101" pitchFamily="2" charset="-122"/>
              </a:rPr>
              <a:t>1</a:t>
            </a:r>
            <a:r>
              <a:rPr lang="zh-CN" altLang="en-US" sz="800" dirty="0">
                <a:solidFill>
                  <a:schemeClr val="bg2"/>
                </a:solidFill>
                <a:latin typeface="Arial" panose="020B0604020202020204" pitchFamily="34" charset="0"/>
                <a:ea typeface="宋体" panose="02010600030101010101" pitchFamily="2" charset="-122"/>
              </a:rPr>
              <a:t>、造价审批原件留项目成本</a:t>
            </a:r>
            <a:endParaRPr lang="zh-CN" altLang="en-US" sz="800" dirty="0">
              <a:solidFill>
                <a:schemeClr val="bg2"/>
              </a:solidFill>
              <a:latin typeface="Arial" panose="020B0604020202020204" pitchFamily="34" charset="0"/>
              <a:ea typeface="宋体" panose="02010600030101010101" pitchFamily="2" charset="-122"/>
            </a:endParaRPr>
          </a:p>
          <a:p>
            <a:pPr>
              <a:spcBef>
                <a:spcPct val="50000"/>
              </a:spcBef>
            </a:pPr>
            <a:r>
              <a:rPr lang="en-US" altLang="zh-CN" sz="800" dirty="0">
                <a:solidFill>
                  <a:schemeClr val="bg2"/>
                </a:solidFill>
                <a:latin typeface="Arial" panose="020B0604020202020204" pitchFamily="34" charset="0"/>
                <a:ea typeface="宋体" panose="02010600030101010101" pitchFamily="2" charset="-122"/>
              </a:rPr>
              <a:t>2</a:t>
            </a:r>
            <a:r>
              <a:rPr lang="zh-CN" altLang="en-US" sz="800" dirty="0">
                <a:solidFill>
                  <a:schemeClr val="bg2"/>
                </a:solidFill>
                <a:latin typeface="Arial" panose="020B0604020202020204" pitchFamily="34" charset="0"/>
                <a:ea typeface="宋体" panose="02010600030101010101" pitchFamily="2" charset="-122"/>
              </a:rPr>
              <a:t>、复印件给施工单位</a:t>
            </a:r>
            <a:endParaRPr lang="zh-CN" altLang="en-US" sz="800" dirty="0">
              <a:solidFill>
                <a:schemeClr val="bg2"/>
              </a:solidFill>
              <a:latin typeface="Arial" panose="020B0604020202020204" pitchFamily="34" charset="0"/>
              <a:ea typeface="宋体" panose="02010600030101010101" pitchFamily="2" charset="-122"/>
            </a:endParaRPr>
          </a:p>
        </p:txBody>
      </p:sp>
      <p:cxnSp>
        <p:nvCxnSpPr>
          <p:cNvPr id="111645" name="AutoShape 158"/>
          <p:cNvCxnSpPr/>
          <p:nvPr/>
        </p:nvCxnSpPr>
        <p:spPr>
          <a:xfrm rot="-5400000" flipH="1">
            <a:off x="6551613" y="2384425"/>
            <a:ext cx="1152525" cy="2087563"/>
          </a:xfrm>
          <a:prstGeom prst="bentConnector3">
            <a:avLst>
              <a:gd name="adj1" fmla="val 50000"/>
            </a:avLst>
          </a:prstGeom>
          <a:ln w="9525" cap="flat" cmpd="sng">
            <a:solidFill>
              <a:schemeClr val="bg2"/>
            </a:solidFill>
            <a:prstDash val="solid"/>
            <a:miter/>
            <a:headEnd type="none" w="med" len="med"/>
            <a:tailEnd type="triangle" w="med" len="med"/>
          </a:ln>
        </p:spPr>
      </p:cxnSp>
      <p:cxnSp>
        <p:nvCxnSpPr>
          <p:cNvPr id="111646" name="AutoShape 159"/>
          <p:cNvCxnSpPr>
            <a:stCxn id="111638" idx="3"/>
            <a:endCxn id="111640" idx="3"/>
          </p:cNvCxnSpPr>
          <p:nvPr/>
        </p:nvCxnSpPr>
        <p:spPr>
          <a:xfrm>
            <a:off x="7453313" y="1824038"/>
            <a:ext cx="503237" cy="677862"/>
          </a:xfrm>
          <a:prstGeom prst="bentConnector3">
            <a:avLst>
              <a:gd name="adj1" fmla="val 145111"/>
            </a:avLst>
          </a:prstGeom>
          <a:ln w="9525" cap="flat" cmpd="sng">
            <a:solidFill>
              <a:schemeClr val="bg2"/>
            </a:solidFill>
            <a:prstDash val="solid"/>
            <a:miter/>
            <a:headEnd type="none" w="med" len="med"/>
            <a:tailEnd type="triangle" w="med" len="med"/>
          </a:ln>
        </p:spPr>
      </p:cxnSp>
      <p:sp>
        <p:nvSpPr>
          <p:cNvPr id="111647" name="Line 160"/>
          <p:cNvSpPr/>
          <p:nvPr/>
        </p:nvSpPr>
        <p:spPr>
          <a:xfrm>
            <a:off x="6805613" y="4437063"/>
            <a:ext cx="790575" cy="0"/>
          </a:xfrm>
          <a:prstGeom prst="line">
            <a:avLst/>
          </a:prstGeom>
          <a:ln w="9525" cap="flat" cmpd="sng">
            <a:solidFill>
              <a:schemeClr val="bg2"/>
            </a:solidFill>
            <a:prstDash val="solid"/>
            <a:headEnd type="none" w="med" len="med"/>
            <a:tailEnd type="triangle" w="med" len="med"/>
          </a:ln>
        </p:spPr>
      </p:sp>
      <p:sp>
        <p:nvSpPr>
          <p:cNvPr id="111648" name="Text Box 161"/>
          <p:cNvSpPr txBox="1"/>
          <p:nvPr/>
        </p:nvSpPr>
        <p:spPr>
          <a:xfrm>
            <a:off x="1331913" y="4437063"/>
            <a:ext cx="1368425" cy="304800"/>
          </a:xfrm>
          <a:prstGeom prst="rect">
            <a:avLst/>
          </a:prstGeom>
          <a:noFill/>
          <a:ln w="9525" cap="flat" cmpd="sng">
            <a:solidFill>
              <a:schemeClr val="tx1"/>
            </a:solidFill>
            <a:prstDash val="solid"/>
            <a:miter/>
            <a:headEnd type="none" w="med" len="med"/>
            <a:tailEnd type="none" w="med" len="med"/>
          </a:ln>
        </p:spPr>
        <p:txBody>
          <a:bodyPr>
            <a:spAutoFit/>
          </a:bodyPr>
          <a:p>
            <a:pPr>
              <a:spcBef>
                <a:spcPct val="50000"/>
              </a:spcBef>
            </a:pPr>
            <a:r>
              <a:rPr lang="zh-CN" altLang="en-US" sz="1000" dirty="0">
                <a:solidFill>
                  <a:schemeClr val="bg2"/>
                </a:solidFill>
                <a:latin typeface="Arial" panose="020B0604020202020204" pitchFamily="34" charset="0"/>
                <a:ea typeface="宋体" panose="02010600030101010101" pitchFamily="2" charset="-122"/>
              </a:rPr>
              <a:t>下发给施工单位</a:t>
            </a:r>
            <a:endParaRPr lang="zh-CN" altLang="en-US" sz="1000" dirty="0">
              <a:solidFill>
                <a:schemeClr val="bg2"/>
              </a:solidFill>
              <a:latin typeface="Arial" panose="020B0604020202020204" pitchFamily="34" charset="0"/>
              <a:ea typeface="宋体" panose="02010600030101010101" pitchFamily="2" charset="-122"/>
            </a:endParaRPr>
          </a:p>
        </p:txBody>
      </p:sp>
      <p:sp>
        <p:nvSpPr>
          <p:cNvPr id="111649" name="Text Box 162"/>
          <p:cNvSpPr txBox="1"/>
          <p:nvPr/>
        </p:nvSpPr>
        <p:spPr>
          <a:xfrm>
            <a:off x="2341563" y="4581525"/>
            <a:ext cx="1006475" cy="623888"/>
          </a:xfrm>
          <a:prstGeom prst="rect">
            <a:avLst/>
          </a:prstGeom>
          <a:noFill/>
          <a:ln w="9525" cap="flat" cmpd="sng">
            <a:solidFill>
              <a:schemeClr val="bg2"/>
            </a:solidFill>
            <a:prstDash val="solid"/>
            <a:miter/>
            <a:headEnd type="none" w="med" len="med"/>
            <a:tailEnd type="none" w="med" len="med"/>
          </a:ln>
        </p:spPr>
        <p:txBody>
          <a:bodyPr>
            <a:spAutoFit/>
          </a:bodyPr>
          <a:p>
            <a:pPr>
              <a:spcBef>
                <a:spcPct val="50000"/>
              </a:spcBef>
            </a:pPr>
            <a:r>
              <a:rPr lang="zh-CN" altLang="en-US" sz="1200" dirty="0">
                <a:solidFill>
                  <a:schemeClr val="bg2"/>
                </a:solidFill>
                <a:latin typeface="Arial" panose="020B0604020202020204" pitchFamily="34" charset="0"/>
                <a:ea typeface="宋体" panose="02010600030101010101" pitchFamily="2" charset="-122"/>
              </a:rPr>
              <a:t>签证通知单及相关资料</a:t>
            </a:r>
            <a:endParaRPr lang="zh-CN" altLang="en-US" sz="1200" dirty="0">
              <a:solidFill>
                <a:schemeClr val="bg2"/>
              </a:solidFill>
              <a:latin typeface="Arial" panose="020B0604020202020204" pitchFamily="34" charset="0"/>
              <a:ea typeface="宋体" panose="02010600030101010101" pitchFamily="2" charset="-122"/>
            </a:endParaRPr>
          </a:p>
        </p:txBody>
      </p:sp>
      <p:sp>
        <p:nvSpPr>
          <p:cNvPr id="111650" name="AutoShape 163"/>
          <p:cNvSpPr/>
          <p:nvPr/>
        </p:nvSpPr>
        <p:spPr>
          <a:xfrm>
            <a:off x="3348038" y="5373688"/>
            <a:ext cx="647700" cy="73025"/>
          </a:xfrm>
          <a:prstGeom prst="rightArrow">
            <a:avLst>
              <a:gd name="adj1" fmla="val 50000"/>
              <a:gd name="adj2" fmla="val 221739"/>
            </a:avLst>
          </a:prstGeom>
          <a:solidFill>
            <a:schemeClr val="accent1"/>
          </a:solidFill>
          <a:ln w="9525" cap="flat" cmpd="sng">
            <a:solidFill>
              <a:schemeClr val="bg2"/>
            </a:solidFill>
            <a:prstDash val="solid"/>
            <a:miter/>
            <a:headEnd type="none" w="med" len="med"/>
            <a:tailEnd type="none" w="med" len="med"/>
          </a:ln>
        </p:spPr>
        <p:txBody>
          <a:bodyPr wrap="none" anchor="ctr" anchorCtr="0"/>
          <a:p>
            <a:endParaRPr lang="zh-CN" altLang="en-US" dirty="0">
              <a:latin typeface="Times New Roman" panose="02020603050405020304" pitchFamily="18" charset="0"/>
            </a:endParaRPr>
          </a:p>
        </p:txBody>
      </p:sp>
      <p:sp>
        <p:nvSpPr>
          <p:cNvPr id="111651" name="AutoShape 164"/>
          <p:cNvSpPr/>
          <p:nvPr/>
        </p:nvSpPr>
        <p:spPr>
          <a:xfrm>
            <a:off x="3348038" y="4292600"/>
            <a:ext cx="647700" cy="73025"/>
          </a:xfrm>
          <a:prstGeom prst="rightArrow">
            <a:avLst>
              <a:gd name="adj1" fmla="val 50000"/>
              <a:gd name="adj2" fmla="val 221739"/>
            </a:avLst>
          </a:prstGeom>
          <a:solidFill>
            <a:schemeClr val="accent1"/>
          </a:solidFill>
          <a:ln w="9525" cap="flat" cmpd="sng">
            <a:solidFill>
              <a:schemeClr val="bg2"/>
            </a:solidFill>
            <a:prstDash val="solid"/>
            <a:miter/>
            <a:headEnd type="none" w="med" len="med"/>
            <a:tailEnd type="none" w="med" len="med"/>
          </a:ln>
        </p:spPr>
        <p:txBody>
          <a:bodyPr wrap="none" anchor="ctr" anchorCtr="0"/>
          <a:p>
            <a:endParaRPr lang="zh-CN" altLang="en-US" dirty="0">
              <a:latin typeface="Times New Roman" panose="02020603050405020304" pitchFamily="18" charset="0"/>
            </a:endParaRPr>
          </a:p>
        </p:txBody>
      </p:sp>
      <p:sp>
        <p:nvSpPr>
          <p:cNvPr id="111652" name="Text Box 165"/>
          <p:cNvSpPr txBox="1"/>
          <p:nvPr/>
        </p:nvSpPr>
        <p:spPr>
          <a:xfrm>
            <a:off x="3995738" y="4149725"/>
            <a:ext cx="650875" cy="419100"/>
          </a:xfrm>
          <a:prstGeom prst="rect">
            <a:avLst/>
          </a:prstGeom>
          <a:noFill/>
          <a:ln w="9525" cap="flat" cmpd="sng">
            <a:solidFill>
              <a:schemeClr val="bg2"/>
            </a:solidFill>
            <a:prstDash val="solid"/>
            <a:miter/>
            <a:headEnd type="none" w="med" len="med"/>
            <a:tailEnd type="none" w="med" len="med"/>
          </a:ln>
        </p:spPr>
        <p:txBody>
          <a:bodyPr>
            <a:spAutoFit/>
          </a:bodyPr>
          <a:p>
            <a:pPr>
              <a:spcBef>
                <a:spcPct val="50000"/>
              </a:spcBef>
            </a:pPr>
            <a:r>
              <a:rPr lang="zh-CN" altLang="en-US" sz="1000" dirty="0">
                <a:solidFill>
                  <a:schemeClr val="bg2"/>
                </a:solidFill>
                <a:latin typeface="Arial" panose="020B0604020202020204" pitchFamily="34" charset="0"/>
                <a:ea typeface="宋体" panose="02010600030101010101" pitchFamily="2" charset="-122"/>
              </a:rPr>
              <a:t>未实施的签证</a:t>
            </a:r>
            <a:endParaRPr lang="zh-CN" altLang="en-US" sz="1000" dirty="0">
              <a:solidFill>
                <a:schemeClr val="bg2"/>
              </a:solidFill>
              <a:latin typeface="Arial" panose="020B0604020202020204" pitchFamily="34" charset="0"/>
              <a:ea typeface="宋体" panose="02010600030101010101" pitchFamily="2" charset="-122"/>
            </a:endParaRPr>
          </a:p>
        </p:txBody>
      </p:sp>
      <p:sp>
        <p:nvSpPr>
          <p:cNvPr id="111653" name="Text Box 166"/>
          <p:cNvSpPr txBox="1"/>
          <p:nvPr/>
        </p:nvSpPr>
        <p:spPr>
          <a:xfrm>
            <a:off x="3995738" y="5157788"/>
            <a:ext cx="720725" cy="533400"/>
          </a:xfrm>
          <a:prstGeom prst="rect">
            <a:avLst/>
          </a:prstGeom>
          <a:noFill/>
          <a:ln w="9525" cap="flat" cmpd="sng">
            <a:solidFill>
              <a:schemeClr val="bg2"/>
            </a:solidFill>
            <a:prstDash val="solid"/>
            <a:miter/>
            <a:headEnd type="none" w="med" len="med"/>
            <a:tailEnd type="none" w="med" len="med"/>
          </a:ln>
        </p:spPr>
        <p:txBody>
          <a:bodyPr>
            <a:spAutoFit/>
          </a:bodyPr>
          <a:p>
            <a:pPr>
              <a:spcBef>
                <a:spcPct val="50000"/>
              </a:spcBef>
            </a:pPr>
            <a:r>
              <a:rPr lang="zh-CN" altLang="en-US" sz="1000" dirty="0">
                <a:solidFill>
                  <a:schemeClr val="bg2"/>
                </a:solidFill>
                <a:latin typeface="Arial" panose="020B0604020202020204" pitchFamily="34" charset="0"/>
                <a:ea typeface="宋体" panose="02010600030101010101" pitchFamily="2" charset="-122"/>
              </a:rPr>
              <a:t>已经实施的签证</a:t>
            </a:r>
            <a:endParaRPr lang="zh-CN" altLang="en-US" sz="1000" dirty="0">
              <a:solidFill>
                <a:schemeClr val="bg2"/>
              </a:solidFill>
              <a:latin typeface="Arial" panose="020B0604020202020204" pitchFamily="34" charset="0"/>
              <a:ea typeface="宋体" panose="02010600030101010101" pitchFamily="2" charset="-122"/>
            </a:endParaRPr>
          </a:p>
        </p:txBody>
      </p:sp>
      <p:sp>
        <p:nvSpPr>
          <p:cNvPr id="111654" name="Line 167"/>
          <p:cNvSpPr/>
          <p:nvPr/>
        </p:nvSpPr>
        <p:spPr>
          <a:xfrm>
            <a:off x="3348038" y="4292600"/>
            <a:ext cx="0" cy="1152525"/>
          </a:xfrm>
          <a:prstGeom prst="line">
            <a:avLst/>
          </a:prstGeom>
          <a:ln w="9525" cap="flat" cmpd="sng">
            <a:solidFill>
              <a:schemeClr val="bg2"/>
            </a:solidFill>
            <a:prstDash val="solid"/>
            <a:headEnd type="none" w="med" len="med"/>
            <a:tailEnd type="none" w="med" len="med"/>
          </a:ln>
        </p:spPr>
      </p:sp>
      <p:sp>
        <p:nvSpPr>
          <p:cNvPr id="111655" name="Text Box 168"/>
          <p:cNvSpPr txBox="1"/>
          <p:nvPr/>
        </p:nvSpPr>
        <p:spPr>
          <a:xfrm>
            <a:off x="4859338" y="4292600"/>
            <a:ext cx="576262" cy="1200150"/>
          </a:xfrm>
          <a:prstGeom prst="rect">
            <a:avLst/>
          </a:prstGeom>
          <a:solidFill>
            <a:srgbClr val="FFFF00"/>
          </a:solidFill>
          <a:ln w="9525" cap="flat" cmpd="sng">
            <a:solidFill>
              <a:schemeClr val="bg2"/>
            </a:solidFill>
            <a:prstDash val="solid"/>
            <a:miter/>
            <a:headEnd type="none" w="med" len="med"/>
            <a:tailEnd type="none" w="med" len="med"/>
          </a:ln>
        </p:spPr>
        <p:txBody>
          <a:bodyPr>
            <a:spAutoFit/>
          </a:bodyPr>
          <a:p>
            <a:pPr algn="ctr">
              <a:spcBef>
                <a:spcPct val="50000"/>
              </a:spcBef>
            </a:pPr>
            <a:r>
              <a:rPr lang="zh-CN" altLang="en-US" sz="1800" dirty="0">
                <a:solidFill>
                  <a:schemeClr val="bg2"/>
                </a:solidFill>
                <a:latin typeface="Arial" panose="020B0604020202020204" pitchFamily="34" charset="0"/>
                <a:ea typeface="宋体" panose="02010600030101010101" pitchFamily="2" charset="-122"/>
              </a:rPr>
              <a:t>程序同上</a:t>
            </a:r>
            <a:endParaRPr lang="zh-CN" altLang="en-US" sz="1800" dirty="0">
              <a:solidFill>
                <a:schemeClr val="bg2"/>
              </a:solidFill>
              <a:latin typeface="Arial" panose="020B0604020202020204" pitchFamily="34" charset="0"/>
              <a:ea typeface="宋体" panose="02010600030101010101" pitchFamily="2" charset="-122"/>
            </a:endParaRPr>
          </a:p>
        </p:txBody>
      </p:sp>
      <p:sp>
        <p:nvSpPr>
          <p:cNvPr id="111656" name="Line 169"/>
          <p:cNvSpPr/>
          <p:nvPr/>
        </p:nvSpPr>
        <p:spPr>
          <a:xfrm>
            <a:off x="4643438" y="4437063"/>
            <a:ext cx="215900" cy="0"/>
          </a:xfrm>
          <a:prstGeom prst="line">
            <a:avLst/>
          </a:prstGeom>
          <a:ln w="9525" cap="flat" cmpd="sng">
            <a:solidFill>
              <a:schemeClr val="bg2"/>
            </a:solidFill>
            <a:prstDash val="solid"/>
            <a:headEnd type="none" w="med" len="med"/>
            <a:tailEnd type="triangle" w="med" len="med"/>
          </a:ln>
        </p:spPr>
      </p:sp>
      <p:sp>
        <p:nvSpPr>
          <p:cNvPr id="111657" name="Line 170"/>
          <p:cNvSpPr/>
          <p:nvPr/>
        </p:nvSpPr>
        <p:spPr>
          <a:xfrm>
            <a:off x="4716463" y="5300663"/>
            <a:ext cx="142875" cy="0"/>
          </a:xfrm>
          <a:prstGeom prst="line">
            <a:avLst/>
          </a:prstGeom>
          <a:ln w="9525" cap="flat" cmpd="sng">
            <a:solidFill>
              <a:schemeClr val="bg2"/>
            </a:solidFill>
            <a:prstDash val="solid"/>
            <a:headEnd type="none" w="med" len="med"/>
            <a:tailEnd type="triangle" w="med" len="med"/>
          </a:ln>
        </p:spPr>
      </p:sp>
    </p:spTree>
  </p:cSld>
  <p:clrMapOvr>
    <a:masterClrMapping/>
  </p:clrMapOvr>
  <p:transition/>
</p:sld>
</file>

<file path=ppt/slides/slide10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p:pic>
        <p:nvPicPr>
          <p:cNvPr id="5" name="图片"/>
          <p:cNvPicPr>
            <a:picLocks noChangeAspect="1"/>
          </p:cNvPicPr>
          <p:nvPr userDrawn="1"/>
        </p:nvPicPr>
        <p:blipFill rotWithShape="1">
          <a:blip r:embed="rId1" cstate="print">
            <a:extLst>
              <a:ext uri="{28A0092B-C50C-407E-A947-70E740481C1C}">
                <a14:useLocalDpi xmlns:a14="http://schemas.microsoft.com/office/drawing/2010/main" val="0"/>
              </a:ext>
            </a:extLst>
          </a:blip>
          <a:srcRect t="2" b="39"/>
          <a:stretch>
            <a:fillRect/>
          </a:stretch>
        </p:blipFill>
        <p:spPr>
          <a:xfrm>
            <a:off x="-1270" y="635"/>
            <a:ext cx="9192260" cy="6878955"/>
          </a:xfrm>
          <a:prstGeom prst="rect">
            <a:avLst/>
          </a:prstGeom>
        </p:spPr>
      </p:pic>
      <p:sp>
        <p:nvSpPr>
          <p:cNvPr id="112642" name="Rectangle 4"/>
          <p:cNvSpPr/>
          <p:nvPr/>
        </p:nvSpPr>
        <p:spPr>
          <a:xfrm>
            <a:off x="260350" y="258445"/>
            <a:ext cx="8597265" cy="706755"/>
          </a:xfrm>
          <a:prstGeom prst="rect">
            <a:avLst/>
          </a:prstGeom>
          <a:noFill/>
          <a:ln w="9525">
            <a:noFill/>
          </a:ln>
        </p:spPr>
        <p:txBody>
          <a:bodyPr wrap="square" anchor="ctr" anchorCtr="0">
            <a:spAutoFit/>
          </a:bodyPr>
          <a:p>
            <a:pPr algn="ctr" defTabSz="914400">
              <a:tabLst>
                <a:tab pos="1257300" algn="l"/>
              </a:tabLst>
            </a:pPr>
            <a:r>
              <a:rPr lang="zh-CN" altLang="en-US" sz="2400" b="1" dirty="0">
                <a:solidFill>
                  <a:schemeClr val="bg2"/>
                </a:solidFill>
                <a:latin typeface="Times New Roman" panose="02020603050405020304" pitchFamily="18" charset="0"/>
                <a:ea typeface="宋体" panose="02010600030101010101" pitchFamily="2" charset="-122"/>
              </a:rPr>
              <a:t>设计变更通知单</a:t>
            </a:r>
            <a:endParaRPr lang="zh-CN" altLang="en-US" sz="2400" dirty="0">
              <a:solidFill>
                <a:schemeClr val="bg2"/>
              </a:solidFill>
              <a:latin typeface="Times New Roman" panose="02020603050405020304" pitchFamily="18" charset="0"/>
            </a:endParaRPr>
          </a:p>
          <a:p>
            <a:pPr algn="ctr" defTabSz="914400" eaLnBrk="0" hangingPunct="0">
              <a:tabLst>
                <a:tab pos="1257300" algn="l"/>
              </a:tabLst>
            </a:pPr>
            <a:r>
              <a:rPr lang="en-US" altLang="zh-CN" sz="1600" dirty="0">
                <a:solidFill>
                  <a:schemeClr val="bg2"/>
                </a:solidFill>
                <a:latin typeface="Times New Roman" panose="02020603050405020304" pitchFamily="18" charset="0"/>
                <a:ea typeface="宋体" panose="02010600030101010101" pitchFamily="2" charset="-122"/>
              </a:rPr>
              <a:t>              </a:t>
            </a:r>
            <a:r>
              <a:rPr lang="zh-CN" altLang="en-US" sz="1600" dirty="0">
                <a:solidFill>
                  <a:schemeClr val="bg2"/>
                </a:solidFill>
                <a:latin typeface="Times New Roman" panose="02020603050405020304" pitchFamily="18" charset="0"/>
                <a:ea typeface="宋体" panose="02010600030101010101" pitchFamily="2" charset="-122"/>
              </a:rPr>
              <a:t>施工单位：</a:t>
            </a:r>
            <a:r>
              <a:rPr lang="zh-CN" altLang="en-US" sz="1600" u="sng" dirty="0">
                <a:solidFill>
                  <a:schemeClr val="bg2"/>
                </a:solidFill>
                <a:latin typeface="Times New Roman" panose="02020603050405020304" pitchFamily="18" charset="0"/>
                <a:ea typeface="宋体" panose="02010600030101010101" pitchFamily="2" charset="-122"/>
              </a:rPr>
              <a:t>            </a:t>
            </a:r>
            <a:r>
              <a:rPr lang="zh-CN" altLang="en-US" sz="1600" dirty="0">
                <a:solidFill>
                  <a:schemeClr val="bg2"/>
                </a:solidFill>
                <a:latin typeface="Times New Roman" panose="02020603050405020304" pitchFamily="18" charset="0"/>
                <a:ea typeface="宋体" panose="02010600030101010101" pitchFamily="2" charset="-122"/>
              </a:rPr>
              <a:t>  所属合同：</a:t>
            </a:r>
            <a:r>
              <a:rPr lang="zh-CN" altLang="en-US" sz="1600" u="sng" dirty="0">
                <a:solidFill>
                  <a:schemeClr val="bg2"/>
                </a:solidFill>
                <a:latin typeface="Times New Roman" panose="02020603050405020304" pitchFamily="18" charset="0"/>
                <a:ea typeface="宋体" panose="02010600030101010101" pitchFamily="2" charset="-122"/>
              </a:rPr>
              <a:t>              </a:t>
            </a:r>
            <a:r>
              <a:rPr lang="zh-CN" altLang="en-US" sz="1600" dirty="0">
                <a:solidFill>
                  <a:schemeClr val="bg2"/>
                </a:solidFill>
                <a:latin typeface="Times New Roman" panose="02020603050405020304" pitchFamily="18" charset="0"/>
                <a:ea typeface="宋体" panose="02010600030101010101" pitchFamily="2" charset="-122"/>
              </a:rPr>
              <a:t>编号</a:t>
            </a:r>
            <a:r>
              <a:rPr lang="en-US" altLang="zh-CN" sz="1600" dirty="0">
                <a:solidFill>
                  <a:schemeClr val="bg2"/>
                </a:solidFill>
                <a:latin typeface="Times New Roman" panose="02020603050405020304" pitchFamily="18" charset="0"/>
                <a:ea typeface="宋体" panose="02010600030101010101" pitchFamily="2" charset="-122"/>
              </a:rPr>
              <a:t>: (</a:t>
            </a:r>
            <a:r>
              <a:rPr lang="zh-CN" altLang="en-US" sz="1600" dirty="0">
                <a:solidFill>
                  <a:schemeClr val="bg2"/>
                </a:solidFill>
                <a:latin typeface="Times New Roman" panose="02020603050405020304" pitchFamily="18" charset="0"/>
                <a:ea typeface="宋体" panose="02010600030101010101" pitchFamily="2" charset="-122"/>
              </a:rPr>
              <a:t>连续编号</a:t>
            </a:r>
            <a:r>
              <a:rPr lang="en-US" altLang="zh-CN" sz="1600" dirty="0">
                <a:solidFill>
                  <a:schemeClr val="bg2"/>
                </a:solidFill>
                <a:latin typeface="Times New Roman" panose="02020603050405020304" pitchFamily="18" charset="0"/>
                <a:ea typeface="宋体" panose="02010600030101010101" pitchFamily="2" charset="-122"/>
              </a:rPr>
              <a:t>)      </a:t>
            </a:r>
            <a:r>
              <a:rPr lang="zh-CN" altLang="en-US" sz="1600" dirty="0">
                <a:solidFill>
                  <a:schemeClr val="bg2"/>
                </a:solidFill>
                <a:latin typeface="Times New Roman" panose="02020603050405020304" pitchFamily="18" charset="0"/>
                <a:ea typeface="宋体" panose="02010600030101010101" pitchFamily="2" charset="-122"/>
              </a:rPr>
              <a:t>共  </a:t>
            </a:r>
            <a:r>
              <a:rPr lang="en-US" altLang="zh-CN" sz="1600" dirty="0">
                <a:solidFill>
                  <a:schemeClr val="bg2"/>
                </a:solidFill>
                <a:latin typeface="Times New Roman" panose="02020603050405020304" pitchFamily="18" charset="0"/>
                <a:ea typeface="宋体" panose="02010600030101010101" pitchFamily="2" charset="-122"/>
              </a:rPr>
              <a:t> </a:t>
            </a:r>
            <a:r>
              <a:rPr lang="zh-CN" altLang="en-US" sz="1600" dirty="0">
                <a:solidFill>
                  <a:schemeClr val="bg2"/>
                </a:solidFill>
                <a:latin typeface="Times New Roman" panose="02020603050405020304" pitchFamily="18" charset="0"/>
                <a:ea typeface="宋体" panose="02010600030101010101" pitchFamily="2" charset="-122"/>
              </a:rPr>
              <a:t>页  </a:t>
            </a:r>
            <a:r>
              <a:rPr lang="en-US" altLang="zh-CN" sz="1600" dirty="0">
                <a:solidFill>
                  <a:schemeClr val="bg2"/>
                </a:solidFill>
                <a:latin typeface="Times New Roman" panose="02020603050405020304" pitchFamily="18" charset="0"/>
                <a:ea typeface="宋体" panose="02010600030101010101" pitchFamily="2" charset="-122"/>
              </a:rPr>
              <a:t>   </a:t>
            </a:r>
            <a:r>
              <a:rPr lang="zh-CN" altLang="en-US" sz="1600" dirty="0">
                <a:solidFill>
                  <a:schemeClr val="bg2"/>
                </a:solidFill>
                <a:latin typeface="Times New Roman" panose="02020603050405020304" pitchFamily="18" charset="0"/>
                <a:ea typeface="宋体" panose="02010600030101010101" pitchFamily="2" charset="-122"/>
              </a:rPr>
              <a:t>第 </a:t>
            </a:r>
            <a:r>
              <a:rPr lang="en-US" altLang="zh-CN" sz="1600" dirty="0">
                <a:solidFill>
                  <a:schemeClr val="bg2"/>
                </a:solidFill>
                <a:latin typeface="Times New Roman" panose="02020603050405020304" pitchFamily="18" charset="0"/>
                <a:ea typeface="宋体" panose="02010600030101010101" pitchFamily="2" charset="-122"/>
              </a:rPr>
              <a:t>  </a:t>
            </a:r>
            <a:r>
              <a:rPr lang="zh-CN" altLang="en-US" sz="1600" dirty="0">
                <a:solidFill>
                  <a:schemeClr val="bg2"/>
                </a:solidFill>
                <a:latin typeface="Times New Roman" panose="02020603050405020304" pitchFamily="18" charset="0"/>
                <a:ea typeface="宋体" panose="02010600030101010101" pitchFamily="2" charset="-122"/>
              </a:rPr>
              <a:t>页</a:t>
            </a:r>
            <a:r>
              <a:rPr lang="zh-CN" altLang="en-US" sz="1000" dirty="0">
                <a:solidFill>
                  <a:schemeClr val="bg2"/>
                </a:solidFill>
                <a:latin typeface="Times New Roman" panose="02020603050405020304" pitchFamily="18" charset="0"/>
                <a:ea typeface="宋体" panose="02010600030101010101" pitchFamily="2" charset="-122"/>
              </a:rPr>
              <a:t>                                              </a:t>
            </a:r>
            <a:endParaRPr lang="zh-CN" altLang="en-US" sz="2400" dirty="0">
              <a:solidFill>
                <a:schemeClr val="bg2"/>
              </a:solidFill>
              <a:latin typeface="Times New Roman" panose="02020603050405020304" pitchFamily="18" charset="0"/>
              <a:ea typeface="宋体" panose="02010600030101010101" pitchFamily="2" charset="-122"/>
            </a:endParaRPr>
          </a:p>
        </p:txBody>
      </p:sp>
      <p:sp>
        <p:nvSpPr>
          <p:cNvPr id="112643" name="Rectangle 768"/>
          <p:cNvSpPr/>
          <p:nvPr/>
        </p:nvSpPr>
        <p:spPr>
          <a:xfrm>
            <a:off x="492125" y="5897245"/>
            <a:ext cx="8373110" cy="706755"/>
          </a:xfrm>
          <a:prstGeom prst="rect">
            <a:avLst/>
          </a:prstGeom>
          <a:noFill/>
          <a:ln w="9525">
            <a:noFill/>
          </a:ln>
        </p:spPr>
        <p:txBody>
          <a:bodyPr wrap="square" anchor="ctr" anchorCtr="0">
            <a:spAutoFit/>
          </a:bodyPr>
          <a:p>
            <a:pPr algn="l">
              <a:buNone/>
            </a:pPr>
            <a:r>
              <a:rPr lang="zh-CN" altLang="en-US" sz="1000" dirty="0">
                <a:solidFill>
                  <a:schemeClr val="bg2"/>
                </a:solidFill>
                <a:latin typeface="Times New Roman" panose="02020603050405020304" pitchFamily="18" charset="0"/>
                <a:ea typeface="宋体" panose="02010600030101010101" pitchFamily="2" charset="-122"/>
              </a:rPr>
              <a:t>注：</a:t>
            </a:r>
            <a:r>
              <a:rPr lang="en-US" altLang="zh-CN" sz="1000" dirty="0">
                <a:solidFill>
                  <a:schemeClr val="bg2"/>
                </a:solidFill>
                <a:latin typeface="Times New Roman" panose="02020603050405020304" pitchFamily="18" charset="0"/>
                <a:ea typeface="宋体" panose="02010600030101010101" pitchFamily="2" charset="-122"/>
              </a:rPr>
              <a:t>1</a:t>
            </a:r>
            <a:r>
              <a:rPr lang="zh-CN" altLang="en-US" sz="1000" dirty="0">
                <a:solidFill>
                  <a:schemeClr val="bg2"/>
                </a:solidFill>
                <a:latin typeface="Times New Roman" panose="02020603050405020304" pitchFamily="18" charset="0"/>
                <a:ea typeface="宋体" panose="02010600030101010101" pitchFamily="2" charset="-122"/>
              </a:rPr>
              <a:t>、此单应附有设计单位发出的经设计单位盖章及相关设计负责人签字的</a:t>
            </a:r>
            <a:r>
              <a:rPr lang="en-US" altLang="zh-CN" sz="1000" dirty="0">
                <a:solidFill>
                  <a:schemeClr val="bg2"/>
                </a:solidFill>
                <a:latin typeface="Times New Roman" panose="02020603050405020304" pitchFamily="18" charset="0"/>
                <a:ea typeface="宋体" panose="02010600030101010101" pitchFamily="2" charset="-122"/>
              </a:rPr>
              <a:t>《</a:t>
            </a:r>
            <a:r>
              <a:rPr lang="zh-CN" altLang="en-US" sz="1000" dirty="0">
                <a:solidFill>
                  <a:schemeClr val="bg2"/>
                </a:solidFill>
                <a:latin typeface="Times New Roman" panose="02020603050405020304" pitchFamily="18" charset="0"/>
                <a:ea typeface="宋体" panose="02010600030101010101" pitchFamily="2" charset="-122"/>
              </a:rPr>
              <a:t>设计变更通知单</a:t>
            </a:r>
            <a:r>
              <a:rPr lang="en-US" altLang="zh-CN" sz="1000" dirty="0">
                <a:solidFill>
                  <a:schemeClr val="bg2"/>
                </a:solidFill>
                <a:latin typeface="Times New Roman" panose="02020603050405020304" pitchFamily="18" charset="0"/>
                <a:ea typeface="宋体" panose="02010600030101010101" pitchFamily="2" charset="-122"/>
              </a:rPr>
              <a:t>》 , </a:t>
            </a:r>
            <a:r>
              <a:rPr lang="zh-CN" altLang="en-US" sz="1000" dirty="0">
                <a:solidFill>
                  <a:schemeClr val="bg2"/>
                </a:solidFill>
                <a:latin typeface="Times New Roman" panose="02020603050405020304" pitchFamily="18" charset="0"/>
                <a:ea typeface="宋体" panose="02010600030101010101" pitchFamily="2" charset="-122"/>
              </a:rPr>
              <a:t>发包人专业工程师、成本工程师、发包人相关权限负责人签字后</a:t>
            </a:r>
            <a:r>
              <a:rPr lang="en-US" altLang="zh-CN" sz="1000" dirty="0">
                <a:solidFill>
                  <a:schemeClr val="bg2"/>
                </a:solidFill>
                <a:latin typeface="Times New Roman" panose="02020603050405020304" pitchFamily="18" charset="0"/>
                <a:ea typeface="宋体" panose="02010600030101010101" pitchFamily="2" charset="-122"/>
              </a:rPr>
              <a:t>,</a:t>
            </a:r>
            <a:r>
              <a:rPr lang="zh-CN" altLang="en-US" sz="1000" dirty="0">
                <a:solidFill>
                  <a:schemeClr val="bg2"/>
                </a:solidFill>
                <a:latin typeface="Times New Roman" panose="02020603050405020304" pitchFamily="18" charset="0"/>
                <a:ea typeface="宋体" panose="02010600030101010101" pitchFamily="2" charset="-122"/>
              </a:rPr>
              <a:t>由项目总监理工程师签发 。</a:t>
            </a:r>
            <a:endParaRPr lang="zh-CN" altLang="en-US" sz="1000" dirty="0">
              <a:solidFill>
                <a:schemeClr val="bg2"/>
              </a:solidFill>
              <a:latin typeface="Times New Roman" panose="02020603050405020304" pitchFamily="18" charset="0"/>
            </a:endParaRPr>
          </a:p>
          <a:p>
            <a:pPr algn="l" eaLnBrk="0" hangingPunct="0">
              <a:buNone/>
            </a:pPr>
            <a:r>
              <a:rPr lang="zh-CN" altLang="en-US" sz="1000" dirty="0">
                <a:solidFill>
                  <a:schemeClr val="bg2"/>
                </a:solidFill>
                <a:latin typeface="Times New Roman" panose="02020603050405020304" pitchFamily="18" charset="0"/>
                <a:ea typeface="宋体" panose="02010600030101010101" pitchFamily="2" charset="-122"/>
              </a:rPr>
              <a:t>    </a:t>
            </a:r>
            <a:r>
              <a:rPr lang="en-US" altLang="zh-CN" sz="1000" dirty="0">
                <a:solidFill>
                  <a:schemeClr val="bg2"/>
                </a:solidFill>
                <a:latin typeface="Times New Roman" panose="02020603050405020304" pitchFamily="18" charset="0"/>
                <a:ea typeface="宋体" panose="02010600030101010101" pitchFamily="2" charset="-122"/>
              </a:rPr>
              <a:t>2</a:t>
            </a:r>
            <a:r>
              <a:rPr lang="zh-CN" altLang="en-US" sz="1000" dirty="0">
                <a:solidFill>
                  <a:schemeClr val="bg2"/>
                </a:solidFill>
                <a:latin typeface="Times New Roman" panose="02020603050405020304" pitchFamily="18" charset="0"/>
                <a:ea typeface="宋体" panose="02010600030101010101" pitchFamily="2" charset="-122"/>
              </a:rPr>
              <a:t>、须附变更前的设计图纸。</a:t>
            </a:r>
            <a:endParaRPr lang="zh-CN" altLang="en-US" sz="1000" dirty="0">
              <a:solidFill>
                <a:schemeClr val="bg2"/>
              </a:solidFill>
              <a:latin typeface="Times New Roman" panose="02020603050405020304" pitchFamily="18" charset="0"/>
            </a:endParaRPr>
          </a:p>
          <a:p>
            <a:pPr algn="l" eaLnBrk="0" hangingPunct="0">
              <a:buNone/>
            </a:pPr>
            <a:r>
              <a:rPr lang="zh-CN" altLang="en-US" sz="1000" dirty="0">
                <a:solidFill>
                  <a:schemeClr val="bg2"/>
                </a:solidFill>
                <a:latin typeface="Times New Roman" panose="02020603050405020304" pitchFamily="18" charset="0"/>
                <a:ea typeface="宋体" panose="02010600030101010101" pitchFamily="2" charset="-122"/>
              </a:rPr>
              <a:t>    </a:t>
            </a:r>
            <a:r>
              <a:rPr lang="en-US" altLang="zh-CN" sz="1000" dirty="0">
                <a:solidFill>
                  <a:schemeClr val="bg2"/>
                </a:solidFill>
                <a:latin typeface="Times New Roman" panose="02020603050405020304" pitchFamily="18" charset="0"/>
                <a:ea typeface="宋体" panose="02010600030101010101" pitchFamily="2" charset="-122"/>
              </a:rPr>
              <a:t>3</a:t>
            </a:r>
            <a:r>
              <a:rPr lang="zh-CN" altLang="en-US" sz="1000" dirty="0">
                <a:solidFill>
                  <a:schemeClr val="bg2"/>
                </a:solidFill>
                <a:latin typeface="Times New Roman" panose="02020603050405020304" pitchFamily="18" charset="0"/>
                <a:ea typeface="宋体" panose="02010600030101010101" pitchFamily="2" charset="-122"/>
              </a:rPr>
              <a:t>、设计变更实施完成后</a:t>
            </a:r>
            <a:r>
              <a:rPr lang="en-US" altLang="zh-CN" sz="1000" dirty="0">
                <a:solidFill>
                  <a:schemeClr val="bg2"/>
                </a:solidFill>
                <a:latin typeface="Times New Roman" panose="02020603050405020304" pitchFamily="18" charset="0"/>
                <a:ea typeface="宋体" panose="02010600030101010101" pitchFamily="2" charset="-122"/>
              </a:rPr>
              <a:t>,</a:t>
            </a:r>
            <a:r>
              <a:rPr lang="zh-CN" altLang="en-US" sz="1000" dirty="0">
                <a:solidFill>
                  <a:schemeClr val="bg2"/>
                </a:solidFill>
                <a:latin typeface="Times New Roman" panose="02020603050405020304" pitchFamily="18" charset="0"/>
                <a:ea typeface="宋体" panose="02010600030101010101" pitchFamily="2" charset="-122"/>
              </a:rPr>
              <a:t>须项目总监理工程师和发包人专业工程师、成本工程师、发包人代表签署意见及对主要完成工作量进行确认。</a:t>
            </a:r>
            <a:endParaRPr lang="zh-CN" altLang="en-US" sz="1000" dirty="0">
              <a:solidFill>
                <a:schemeClr val="bg2"/>
              </a:solidFill>
              <a:latin typeface="Times New Roman" panose="02020603050405020304" pitchFamily="18" charset="0"/>
              <a:ea typeface="宋体" panose="02010600030101010101" pitchFamily="2" charset="-122"/>
            </a:endParaRPr>
          </a:p>
        </p:txBody>
      </p:sp>
      <p:graphicFrame>
        <p:nvGraphicFramePr>
          <p:cNvPr id="112644" name="内容占位符 112643"/>
          <p:cNvGraphicFramePr/>
          <p:nvPr>
            <p:ph/>
            <p:custDataLst>
              <p:tags r:id="rId2"/>
            </p:custDataLst>
          </p:nvPr>
        </p:nvGraphicFramePr>
        <p:xfrm>
          <a:off x="542290" y="1051560"/>
          <a:ext cx="8178800" cy="4728210"/>
        </p:xfrm>
        <a:graphic>
          <a:graphicData uri="http://schemas.openxmlformats.org/drawingml/2006/table">
            <a:tbl>
              <a:tblPr/>
              <a:tblGrid>
                <a:gridCol w="862013"/>
                <a:gridCol w="360362"/>
                <a:gridCol w="576263"/>
                <a:gridCol w="647700"/>
                <a:gridCol w="341312"/>
                <a:gridCol w="522288"/>
                <a:gridCol w="504825"/>
                <a:gridCol w="1211262"/>
                <a:gridCol w="182563"/>
                <a:gridCol w="182562"/>
                <a:gridCol w="712788"/>
                <a:gridCol w="182562"/>
                <a:gridCol w="182563"/>
                <a:gridCol w="1709737"/>
              </a:tblGrid>
              <a:tr h="457200">
                <a:tc gridSpan="2">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hangingPunct="1">
                        <a:buNone/>
                      </a:pPr>
                      <a:r>
                        <a:rPr lang="zh-CN" altLang="en-US" sz="1200" dirty="0">
                          <a:solidFill>
                            <a:schemeClr val="bg2"/>
                          </a:solidFill>
                          <a:latin typeface="Times New Roman" panose="02020603050405020304" pitchFamily="18" charset="0"/>
                          <a:ea typeface="宋体" panose="02010600030101010101" pitchFamily="2" charset="-122"/>
                        </a:rPr>
                        <a:t>项目名称</a:t>
                      </a:r>
                      <a:endParaRPr lang="zh-CN" altLang="en-US" sz="1200" dirty="0">
                        <a:solidFill>
                          <a:schemeClr val="bg2"/>
                        </a:solidFill>
                        <a:latin typeface="Times New Roman" panose="02020603050405020304" pitchFamily="18" charset="0"/>
                        <a:ea typeface="宋体" panose="02010600030101010101" pitchFamily="2" charset="-122"/>
                      </a:endParaRPr>
                    </a:p>
                  </a:txBody>
                  <a:tcPr anchor="ctr" anchorCtr="0">
                    <a:lnL w="254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28575"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28575"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gridSpan="3">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eaLnBrk="1" hangingPunct="1">
                        <a:spcBef>
                          <a:spcPct val="20000"/>
                        </a:spcBef>
                        <a:buNone/>
                      </a:pPr>
                      <a:endParaRPr lang="zh-CN" altLang="zh-CN" sz="1200" dirty="0">
                        <a:solidFill>
                          <a:schemeClr val="bg2"/>
                        </a:solidFill>
                        <a:latin typeface="Times New Roman" panose="02020603050405020304" pitchFamily="18" charset="0"/>
                        <a:ea typeface="宋体" panose="02010600030101010101" pitchFamily="2"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28575"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28575"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28575"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gridSpan="2">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hangingPunct="1">
                        <a:buNone/>
                      </a:pPr>
                      <a:r>
                        <a:rPr lang="zh-CN" altLang="en-US" sz="1200" dirty="0">
                          <a:solidFill>
                            <a:schemeClr val="bg2"/>
                          </a:solidFill>
                          <a:latin typeface="Times New Roman" panose="02020603050405020304" pitchFamily="18" charset="0"/>
                          <a:ea typeface="宋体" panose="02010600030101010101" pitchFamily="2" charset="-122"/>
                        </a:rPr>
                        <a:t>设计号</a:t>
                      </a:r>
                      <a:endParaRPr lang="zh-CN" altLang="en-US" sz="1200" dirty="0">
                        <a:solidFill>
                          <a:schemeClr val="bg2"/>
                        </a:solidFill>
                        <a:latin typeface="Times New Roman" panose="02020603050405020304" pitchFamily="18" charset="0"/>
                        <a:ea typeface="宋体" panose="02010600030101010101" pitchFamily="2"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28575"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28575"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eaLnBrk="1" hangingPunct="1">
                        <a:spcBef>
                          <a:spcPct val="20000"/>
                        </a:spcBef>
                        <a:buNone/>
                      </a:pPr>
                      <a:endParaRPr lang="zh-CN" altLang="zh-CN" sz="1200" dirty="0">
                        <a:solidFill>
                          <a:schemeClr val="bg2"/>
                        </a:solidFill>
                        <a:latin typeface="Times New Roman" panose="02020603050405020304" pitchFamily="18" charset="0"/>
                        <a:ea typeface="宋体" panose="02010600030101010101" pitchFamily="2"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28575"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gridSpan="5">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eaLnBrk="1" hangingPunct="1">
                        <a:buNone/>
                      </a:pPr>
                      <a:r>
                        <a:rPr lang="zh-CN" altLang="en-US" sz="1200" dirty="0">
                          <a:solidFill>
                            <a:schemeClr val="bg2"/>
                          </a:solidFill>
                          <a:latin typeface="Times New Roman" panose="02020603050405020304" pitchFamily="18" charset="0"/>
                          <a:ea typeface="宋体" panose="02010600030101010101" pitchFamily="2" charset="-122"/>
                        </a:rPr>
                        <a:t>设计单位变更通知单编号</a:t>
                      </a:r>
                      <a:endParaRPr lang="zh-CN" altLang="en-US" sz="1200" dirty="0">
                        <a:solidFill>
                          <a:schemeClr val="bg2"/>
                        </a:solidFill>
                        <a:latin typeface="Times New Roman" panose="02020603050405020304" pitchFamily="18" charset="0"/>
                        <a:ea typeface="宋体" panose="02010600030101010101" pitchFamily="2"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28575"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28575"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28575"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28575"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28575"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eaLnBrk="1" hangingPunct="1">
                        <a:buNone/>
                      </a:pPr>
                      <a:r>
                        <a:rPr lang="en-US" altLang="zh-CN" sz="1200" dirty="0">
                          <a:solidFill>
                            <a:schemeClr val="bg2"/>
                          </a:solidFill>
                          <a:latin typeface="Times New Roman" panose="02020603050405020304" pitchFamily="18" charset="0"/>
                          <a:ea typeface="宋体" panose="02010600030101010101" pitchFamily="2" charset="-122"/>
                        </a:rPr>
                        <a:t> </a:t>
                      </a:r>
                      <a:endParaRPr lang="en-US" altLang="zh-CN" sz="1200" dirty="0">
                        <a:solidFill>
                          <a:schemeClr val="bg2"/>
                        </a:solidFill>
                        <a:latin typeface="Times New Roman" panose="02020603050405020304" pitchFamily="18" charset="0"/>
                        <a:ea typeface="宋体" panose="02010600030101010101" pitchFamily="2" charset="-122"/>
                      </a:endParaRPr>
                    </a:p>
                  </a:txBody>
                  <a:tcPr anchor="ctr" anchorCtr="0">
                    <a:lnL w="12700" cap="flat" cmpd="sng">
                      <a:solidFill>
                        <a:srgbClr val="000000"/>
                      </a:solidFill>
                      <a:prstDash val="solid"/>
                      <a:headEnd type="none" w="med" len="med"/>
                      <a:tailEnd type="none" w="med" len="med"/>
                    </a:lnL>
                    <a:lnR w="38100" cap="flat" cmpd="sng">
                      <a:solidFill>
                        <a:schemeClr val="bg2"/>
                      </a:solidFill>
                      <a:prstDash val="solid"/>
                      <a:headEnd type="none" w="med" len="med"/>
                      <a:tailEnd type="none" w="med" len="med"/>
                    </a:lnR>
                    <a:lnT w="28575"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57200">
                <a:tc gridSpan="2">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hangingPunct="1">
                        <a:buNone/>
                      </a:pPr>
                      <a:r>
                        <a:rPr lang="zh-CN" altLang="en-US" sz="1200" dirty="0">
                          <a:solidFill>
                            <a:schemeClr val="bg2"/>
                          </a:solidFill>
                          <a:latin typeface="Times New Roman" panose="02020603050405020304" pitchFamily="18" charset="0"/>
                          <a:ea typeface="宋体" panose="02010600030101010101" pitchFamily="2" charset="-122"/>
                        </a:rPr>
                        <a:t>适用范围</a:t>
                      </a:r>
                      <a:endParaRPr lang="zh-CN" altLang="en-US" sz="1200" dirty="0">
                        <a:solidFill>
                          <a:schemeClr val="bg2"/>
                        </a:solidFill>
                        <a:latin typeface="Times New Roman" panose="02020603050405020304" pitchFamily="18" charset="0"/>
                        <a:ea typeface="宋体" panose="02010600030101010101" pitchFamily="2" charset="-122"/>
                      </a:endParaRPr>
                    </a:p>
                  </a:txBody>
                  <a:tcPr anchor="ctr" anchorCtr="0">
                    <a:lnL w="254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gridSpan="7">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hangingPunct="1">
                        <a:buNone/>
                      </a:pPr>
                      <a:r>
                        <a:rPr lang="zh-CN" altLang="en-US" sz="1200" b="1" dirty="0">
                          <a:solidFill>
                            <a:schemeClr val="bg2"/>
                          </a:solidFill>
                          <a:latin typeface="Times New Roman" panose="02020603050405020304" pitchFamily="18" charset="0"/>
                          <a:ea typeface="宋体" panose="02010600030101010101" pitchFamily="2" charset="-122"/>
                        </a:rPr>
                        <a:t>（注明对应的图纸；</a:t>
                      </a:r>
                      <a:endParaRPr lang="zh-CN" altLang="en-US" sz="1200" dirty="0">
                        <a:solidFill>
                          <a:schemeClr val="bg2"/>
                        </a:solidFill>
                        <a:latin typeface="Times New Roman" panose="02020603050405020304" pitchFamily="18" charset="0"/>
                        <a:ea typeface="宋体" panose="02010600030101010101" pitchFamily="2" charset="-122"/>
                      </a:endParaRPr>
                    </a:p>
                    <a:p>
                      <a:pPr marL="342900" lvl="0" indent="-342900" algn="ctr" eaLnBrk="0" hangingPunct="0">
                        <a:buNone/>
                      </a:pPr>
                      <a:r>
                        <a:rPr lang="zh-CN" altLang="en-US" sz="1200" b="1" dirty="0">
                          <a:solidFill>
                            <a:schemeClr val="bg2"/>
                          </a:solidFill>
                          <a:latin typeface="Times New Roman" panose="02020603050405020304" pitchFamily="18" charset="0"/>
                          <a:ea typeface="宋体" panose="02010600030101010101" pitchFamily="2" charset="-122"/>
                        </a:rPr>
                        <a:t>适用的房型及楼号）</a:t>
                      </a:r>
                      <a:endParaRPr lang="zh-CN" altLang="en-US" sz="1200" dirty="0">
                        <a:solidFill>
                          <a:schemeClr val="bg2"/>
                        </a:solidFill>
                        <a:latin typeface="Times New Roman" panose="02020603050405020304" pitchFamily="18" charset="0"/>
                        <a:ea typeface="宋体" panose="02010600030101010101" pitchFamily="2"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gridSpan="3">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hangingPunct="1">
                        <a:buNone/>
                      </a:pPr>
                      <a:r>
                        <a:rPr lang="zh-CN" altLang="en-US" sz="1200" dirty="0">
                          <a:solidFill>
                            <a:schemeClr val="bg2"/>
                          </a:solidFill>
                          <a:latin typeface="Times New Roman" panose="02020603050405020304" pitchFamily="18" charset="0"/>
                          <a:ea typeface="宋体" panose="02010600030101010101" pitchFamily="2" charset="-122"/>
                        </a:rPr>
                        <a:t>提出时间</a:t>
                      </a:r>
                      <a:endParaRPr lang="zh-CN" altLang="en-US" sz="1200" dirty="0">
                        <a:solidFill>
                          <a:schemeClr val="bg2"/>
                        </a:solidFill>
                        <a:latin typeface="Times New Roman" panose="02020603050405020304" pitchFamily="18" charset="0"/>
                        <a:ea typeface="宋体" panose="02010600030101010101" pitchFamily="2"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gridSpan="2">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eaLnBrk="1" hangingPunct="1">
                        <a:buNone/>
                      </a:pPr>
                      <a:r>
                        <a:rPr lang="en-US" altLang="zh-CN" sz="1200" dirty="0">
                          <a:solidFill>
                            <a:schemeClr val="bg2"/>
                          </a:solidFill>
                          <a:latin typeface="Times New Roman" panose="02020603050405020304" pitchFamily="18" charset="0"/>
                          <a:ea typeface="宋体" panose="02010600030101010101" pitchFamily="2" charset="-122"/>
                        </a:rPr>
                        <a:t> </a:t>
                      </a:r>
                      <a:endParaRPr lang="en-US" altLang="zh-CN" sz="1200" dirty="0">
                        <a:solidFill>
                          <a:schemeClr val="bg2"/>
                        </a:solidFill>
                        <a:latin typeface="Times New Roman" panose="02020603050405020304" pitchFamily="18" charset="0"/>
                        <a:ea typeface="宋体" panose="02010600030101010101" pitchFamily="2" charset="-122"/>
                      </a:endParaRPr>
                    </a:p>
                  </a:txBody>
                  <a:tcPr anchor="ctr" anchorCtr="0">
                    <a:lnL w="12700" cap="flat" cmpd="sng">
                      <a:solidFill>
                        <a:srgbClr val="000000"/>
                      </a:solidFill>
                      <a:prstDash val="solid"/>
                      <a:headEnd type="none" w="med" len="med"/>
                      <a:tailEnd type="none" w="med" len="med"/>
                    </a:lnL>
                    <a:lnR w="38100" cap="flat" cmpd="sng">
                      <a:solidFill>
                        <a:schemeClr val="bg2"/>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R w="38100" cap="flat" cmpd="sng">
                      <a:solidFill>
                        <a:schemeClr val="bg2"/>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457200">
                <a:tc gridSpan="3">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hangingPunct="1">
                        <a:buNone/>
                      </a:pPr>
                      <a:r>
                        <a:rPr lang="en-US" altLang="zh-CN" sz="1200" dirty="0">
                          <a:solidFill>
                            <a:schemeClr val="bg2"/>
                          </a:solidFill>
                          <a:latin typeface="Times New Roman" panose="02020603050405020304" pitchFamily="18" charset="0"/>
                          <a:ea typeface="宋体" panose="02010600030101010101" pitchFamily="2" charset="-122"/>
                        </a:rPr>
                        <a:t>□</a:t>
                      </a:r>
                      <a:r>
                        <a:rPr lang="zh-CN" altLang="en-US" sz="1200" dirty="0">
                          <a:solidFill>
                            <a:schemeClr val="bg2"/>
                          </a:solidFill>
                          <a:latin typeface="Times New Roman" panose="02020603050405020304" pitchFamily="18" charset="0"/>
                          <a:ea typeface="宋体" panose="02010600030101010101" pitchFamily="2" charset="-122"/>
                        </a:rPr>
                        <a:t>技术核定 □设计变更</a:t>
                      </a:r>
                      <a:endParaRPr lang="zh-CN" altLang="en-US" sz="1200" dirty="0">
                        <a:solidFill>
                          <a:schemeClr val="bg2"/>
                        </a:solidFill>
                        <a:latin typeface="Times New Roman" panose="02020603050405020304" pitchFamily="18" charset="0"/>
                        <a:ea typeface="宋体" panose="02010600030101010101" pitchFamily="2" charset="-122"/>
                      </a:endParaRPr>
                    </a:p>
                  </a:txBody>
                  <a:tcPr anchor="ctr" anchorCtr="0">
                    <a:lnL w="254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gridSpan="11">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hangingPunct="1">
                        <a:buNone/>
                      </a:pPr>
                      <a:r>
                        <a:rPr lang="zh-CN" altLang="en-US" sz="1200" dirty="0">
                          <a:solidFill>
                            <a:schemeClr val="bg2"/>
                          </a:solidFill>
                          <a:latin typeface="Times New Roman" panose="02020603050405020304" pitchFamily="18" charset="0"/>
                          <a:ea typeface="宋体" panose="02010600030101010101" pitchFamily="2" charset="-122"/>
                        </a:rPr>
                        <a:t>提出方</a:t>
                      </a:r>
                      <a:r>
                        <a:rPr lang="en-US" altLang="zh-CN" sz="1200" dirty="0">
                          <a:solidFill>
                            <a:schemeClr val="bg2"/>
                          </a:solidFill>
                          <a:latin typeface="Times New Roman" panose="02020603050405020304" pitchFamily="18" charset="0"/>
                          <a:ea typeface="宋体" panose="02010600030101010101" pitchFamily="2" charset="-122"/>
                        </a:rPr>
                        <a:t>:  </a:t>
                      </a:r>
                      <a:r>
                        <a:rPr lang="en-US" altLang="zh-CN" sz="1200" dirty="0">
                          <a:solidFill>
                            <a:schemeClr val="bg2"/>
                          </a:solidFill>
                          <a:latin typeface="Times New Roman" panose="02020603050405020304" pitchFamily="18" charset="0"/>
                          <a:ea typeface="宋体" panose="02010600030101010101" pitchFamily="2" charset="-122"/>
                          <a:sym typeface="Wingdings" panose="05000000000000000000" pitchFamily="2" charset="2"/>
                        </a:rPr>
                        <a:t></a:t>
                      </a:r>
                      <a:r>
                        <a:rPr lang="zh-CN" altLang="en-US" sz="1200" dirty="0">
                          <a:solidFill>
                            <a:schemeClr val="bg2"/>
                          </a:solidFill>
                          <a:latin typeface="Times New Roman" panose="02020603050405020304" pitchFamily="18" charset="0"/>
                          <a:ea typeface="宋体" panose="02010600030101010101" pitchFamily="2" charset="-122"/>
                        </a:rPr>
                        <a:t>设计单位</a:t>
                      </a:r>
                      <a:r>
                        <a:rPr lang="zh-CN" altLang="en-US" sz="1200" dirty="0">
                          <a:solidFill>
                            <a:schemeClr val="bg2"/>
                          </a:solidFill>
                          <a:latin typeface="Times New Roman" panose="02020603050405020304" pitchFamily="18" charset="0"/>
                          <a:ea typeface="宋体" panose="02010600030101010101" pitchFamily="2" charset="-122"/>
                          <a:sym typeface="Wingdings" panose="05000000000000000000" pitchFamily="2" charset="2"/>
                        </a:rPr>
                        <a:t>  </a:t>
                      </a:r>
                      <a:r>
                        <a:rPr lang="zh-CN" altLang="en-US" sz="1200" dirty="0">
                          <a:solidFill>
                            <a:schemeClr val="bg2"/>
                          </a:solidFill>
                          <a:latin typeface="Times New Roman" panose="02020603050405020304" pitchFamily="18" charset="0"/>
                          <a:ea typeface="宋体" panose="02010600030101010101" pitchFamily="2" charset="-122"/>
                        </a:rPr>
                        <a:t>发包人</a:t>
                      </a:r>
                      <a:r>
                        <a:rPr lang="zh-CN" altLang="en-US" sz="1200" dirty="0">
                          <a:solidFill>
                            <a:schemeClr val="bg2"/>
                          </a:solidFill>
                          <a:latin typeface="Times New Roman" panose="02020603050405020304" pitchFamily="18" charset="0"/>
                          <a:ea typeface="宋体" panose="02010600030101010101" pitchFamily="2" charset="-122"/>
                          <a:sym typeface="Wingdings" panose="05000000000000000000" pitchFamily="2" charset="2"/>
                        </a:rPr>
                        <a:t>  </a:t>
                      </a:r>
                      <a:r>
                        <a:rPr lang="zh-CN" altLang="en-US" sz="1200" dirty="0">
                          <a:solidFill>
                            <a:schemeClr val="bg2"/>
                          </a:solidFill>
                          <a:latin typeface="Times New Roman" panose="02020603050405020304" pitchFamily="18" charset="0"/>
                          <a:ea typeface="宋体" panose="02010600030101010101" pitchFamily="2" charset="-122"/>
                        </a:rPr>
                        <a:t>承包人</a:t>
                      </a:r>
                      <a:r>
                        <a:rPr lang="zh-CN" altLang="en-US" sz="1200" dirty="0">
                          <a:solidFill>
                            <a:schemeClr val="bg2"/>
                          </a:solidFill>
                          <a:latin typeface="Times New Roman" panose="02020603050405020304" pitchFamily="18" charset="0"/>
                          <a:ea typeface="宋体" panose="02010600030101010101" pitchFamily="2" charset="-122"/>
                          <a:sym typeface="Wingdings" panose="05000000000000000000" pitchFamily="2" charset="2"/>
                        </a:rPr>
                        <a:t>   </a:t>
                      </a:r>
                      <a:r>
                        <a:rPr lang="zh-CN" altLang="en-US" sz="1200" dirty="0">
                          <a:solidFill>
                            <a:schemeClr val="bg2"/>
                          </a:solidFill>
                          <a:latin typeface="Times New Roman" panose="02020603050405020304" pitchFamily="18" charset="0"/>
                          <a:ea typeface="宋体" panose="02010600030101010101" pitchFamily="2" charset="-122"/>
                        </a:rPr>
                        <a:t>其它</a:t>
                      </a:r>
                      <a:r>
                        <a:rPr lang="en-US" altLang="zh-CN" sz="1200" dirty="0">
                          <a:solidFill>
                            <a:schemeClr val="bg2"/>
                          </a:solidFill>
                          <a:latin typeface="Times New Roman" panose="02020603050405020304" pitchFamily="18" charset="0"/>
                          <a:ea typeface="宋体" panose="02010600030101010101" pitchFamily="2" charset="-122"/>
                          <a:sym typeface="Wingdings" panose="05000000000000000000" pitchFamily="2" charset="2"/>
                        </a:rPr>
                        <a:t>(</a:t>
                      </a:r>
                      <a:r>
                        <a:rPr lang="zh-CN" altLang="en-US" sz="1200" dirty="0">
                          <a:solidFill>
                            <a:schemeClr val="bg2"/>
                          </a:solidFill>
                          <a:latin typeface="Times New Roman" panose="02020603050405020304" pitchFamily="18" charset="0"/>
                          <a:ea typeface="宋体" panose="02010600030101010101" pitchFamily="2" charset="-122"/>
                          <a:sym typeface="Wingdings" panose="05000000000000000000" pitchFamily="2" charset="2"/>
                        </a:rPr>
                        <a:t>应注明</a:t>
                      </a:r>
                      <a:r>
                        <a:rPr lang="en-US" altLang="zh-CN" sz="1200" dirty="0">
                          <a:solidFill>
                            <a:schemeClr val="bg2"/>
                          </a:solidFill>
                          <a:latin typeface="Times New Roman" panose="02020603050405020304" pitchFamily="18" charset="0"/>
                          <a:ea typeface="宋体" panose="02010600030101010101" pitchFamily="2" charset="-122"/>
                          <a:sym typeface="Wingdings" panose="05000000000000000000" pitchFamily="2" charset="2"/>
                        </a:rPr>
                        <a:t>)</a:t>
                      </a:r>
                      <a:endParaRPr lang="en-US" altLang="zh-CN" sz="1200" dirty="0">
                        <a:solidFill>
                          <a:schemeClr val="bg2"/>
                        </a:solidFill>
                        <a:latin typeface="Times New Roman" panose="02020603050405020304" pitchFamily="18" charset="0"/>
                        <a:ea typeface="宋体" panose="02010600030101010101" pitchFamily="2" charset="-122"/>
                        <a:sym typeface="Wingdings" panose="05000000000000000000" pitchFamily="2" charset="2"/>
                      </a:endParaRPr>
                    </a:p>
                    <a:p>
                      <a:pPr marL="342900" lvl="0" indent="-342900" eaLnBrk="1" hangingPunct="1">
                        <a:buNone/>
                      </a:pPr>
                      <a:r>
                        <a:rPr lang="en-US" altLang="zh-CN" sz="1200" dirty="0">
                          <a:solidFill>
                            <a:schemeClr val="bg2"/>
                          </a:solidFill>
                          <a:latin typeface="Times New Roman" panose="02020603050405020304" pitchFamily="18" charset="0"/>
                          <a:ea typeface="宋体" panose="02010600030101010101" pitchFamily="2" charset="-122"/>
                        </a:rPr>
                        <a:t> </a:t>
                      </a:r>
                      <a:endParaRPr lang="en-US" altLang="zh-CN" sz="1200" dirty="0">
                        <a:solidFill>
                          <a:schemeClr val="bg2"/>
                        </a:solidFill>
                        <a:latin typeface="Times New Roman" panose="02020603050405020304" pitchFamily="18" charset="0"/>
                        <a:ea typeface="宋体" panose="02010600030101010101" pitchFamily="2" charset="-122"/>
                      </a:endParaRPr>
                    </a:p>
                  </a:txBody>
                  <a:tcPr anchor="ctr" anchorCtr="0">
                    <a:lnL w="12700" cap="flat" cmpd="sng">
                      <a:solidFill>
                        <a:srgbClr val="000000"/>
                      </a:solidFill>
                      <a:prstDash val="solid"/>
                      <a:headEnd type="none" w="med" len="med"/>
                      <a:tailEnd type="none" w="med" len="med"/>
                    </a:lnL>
                    <a:lnR w="38100" cap="flat" cmpd="sng">
                      <a:solidFill>
                        <a:schemeClr val="bg2"/>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38100" cap="flat" cmpd="sng">
                      <a:solidFill>
                        <a:schemeClr val="bg2"/>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293688">
                <a:tc gridSpan="3">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hangingPunct="1">
                        <a:buNone/>
                      </a:pPr>
                      <a:r>
                        <a:rPr lang="zh-CN" altLang="en-US" sz="1200" dirty="0">
                          <a:solidFill>
                            <a:schemeClr val="bg2"/>
                          </a:solidFill>
                          <a:latin typeface="Times New Roman" panose="02020603050405020304" pitchFamily="18" charset="0"/>
                          <a:ea typeface="宋体" panose="02010600030101010101" pitchFamily="2" charset="-122"/>
                        </a:rPr>
                        <a:t>变更原因</a:t>
                      </a:r>
                      <a:endParaRPr lang="zh-CN" altLang="en-US" sz="1200" dirty="0">
                        <a:solidFill>
                          <a:schemeClr val="bg2"/>
                        </a:solidFill>
                        <a:latin typeface="Times New Roman" panose="02020603050405020304" pitchFamily="18" charset="0"/>
                        <a:ea typeface="宋体" panose="02010600030101010101" pitchFamily="2" charset="-122"/>
                      </a:endParaRPr>
                    </a:p>
                  </a:txBody>
                  <a:tcPr anchor="ctr" anchorCtr="0">
                    <a:lnL w="254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gridSpan="11">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eaLnBrk="1" hangingPunct="1">
                        <a:buNone/>
                      </a:pPr>
                      <a:r>
                        <a:rPr lang="en-US" altLang="zh-CN" sz="1200" dirty="0">
                          <a:solidFill>
                            <a:schemeClr val="bg2"/>
                          </a:solidFill>
                          <a:latin typeface="Times New Roman" panose="02020603050405020304" pitchFamily="18" charset="0"/>
                          <a:ea typeface="宋体" panose="02010600030101010101" pitchFamily="2" charset="-122"/>
                        </a:rPr>
                        <a:t> </a:t>
                      </a:r>
                      <a:endParaRPr lang="en-US" altLang="zh-CN" sz="1200" dirty="0">
                        <a:solidFill>
                          <a:schemeClr val="bg2"/>
                        </a:solidFill>
                        <a:latin typeface="Times New Roman" panose="02020603050405020304" pitchFamily="18" charset="0"/>
                        <a:ea typeface="宋体" panose="02010600030101010101" pitchFamily="2" charset="-122"/>
                      </a:endParaRPr>
                    </a:p>
                  </a:txBody>
                  <a:tcPr anchor="ctr" anchorCtr="0">
                    <a:lnL w="12700" cap="flat" cmpd="sng">
                      <a:solidFill>
                        <a:srgbClr val="000000"/>
                      </a:solidFill>
                      <a:prstDash val="solid"/>
                      <a:headEnd type="none" w="med" len="med"/>
                      <a:tailEnd type="none" w="med" len="med"/>
                    </a:lnL>
                    <a:lnR w="38100" cap="flat" cmpd="sng">
                      <a:solidFill>
                        <a:schemeClr val="bg2"/>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38100" cap="flat" cmpd="sng">
                      <a:solidFill>
                        <a:schemeClr val="bg2"/>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661035">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eaLnBrk="1" hangingPunct="1">
                        <a:buNone/>
                      </a:pPr>
                      <a:r>
                        <a:rPr lang="zh-CN" altLang="en-US" sz="1200" dirty="0">
                          <a:solidFill>
                            <a:schemeClr val="bg2"/>
                          </a:solidFill>
                          <a:latin typeface="Times New Roman" panose="02020603050405020304" pitchFamily="18" charset="0"/>
                          <a:ea typeface="宋体" panose="02010600030101010101" pitchFamily="2" charset="-122"/>
                        </a:rPr>
                        <a:t>变更前情</a:t>
                      </a:r>
                      <a:endParaRPr lang="zh-CN" altLang="en-US" sz="1200" dirty="0">
                        <a:solidFill>
                          <a:schemeClr val="bg2"/>
                        </a:solidFill>
                        <a:latin typeface="Times New Roman" panose="02020603050405020304" pitchFamily="18" charset="0"/>
                        <a:ea typeface="宋体" panose="02010600030101010101" pitchFamily="2" charset="-122"/>
                      </a:endParaRPr>
                    </a:p>
                    <a:p>
                      <a:pPr marL="342900" lvl="0" indent="-342900" eaLnBrk="1" hangingPunct="1">
                        <a:buNone/>
                      </a:pPr>
                      <a:r>
                        <a:rPr lang="zh-CN" altLang="en-US" sz="1200" dirty="0">
                          <a:solidFill>
                            <a:schemeClr val="bg2"/>
                          </a:solidFill>
                          <a:latin typeface="Times New Roman" panose="02020603050405020304" pitchFamily="18" charset="0"/>
                          <a:ea typeface="宋体" panose="02010600030101010101" pitchFamily="2" charset="-122"/>
                        </a:rPr>
                        <a:t>况说明 </a:t>
                      </a:r>
                      <a:endParaRPr lang="zh-CN" altLang="en-US" sz="1200" dirty="0">
                        <a:solidFill>
                          <a:schemeClr val="bg2"/>
                        </a:solidFill>
                        <a:latin typeface="Times New Roman" panose="02020603050405020304" pitchFamily="18" charset="0"/>
                        <a:ea typeface="宋体" panose="02010600030101010101" pitchFamily="2" charset="-122"/>
                      </a:endParaRPr>
                    </a:p>
                  </a:txBody>
                  <a:tcPr>
                    <a:lnL w="254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gridSpan="13">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hangingPunct="1">
                        <a:buNone/>
                      </a:pPr>
                      <a:r>
                        <a:rPr lang="en-US" altLang="zh-CN" sz="1200" dirty="0">
                          <a:solidFill>
                            <a:schemeClr val="bg2"/>
                          </a:solidFill>
                          <a:latin typeface="Times New Roman" panose="02020603050405020304" pitchFamily="18" charset="0"/>
                          <a:ea typeface="宋体" panose="02010600030101010101" pitchFamily="2" charset="-122"/>
                        </a:rPr>
                        <a:t> </a:t>
                      </a:r>
                      <a:endParaRPr lang="en-US" altLang="zh-CN" sz="1200" dirty="0">
                        <a:solidFill>
                          <a:schemeClr val="bg2"/>
                        </a:solidFill>
                        <a:latin typeface="Times New Roman" panose="02020603050405020304" pitchFamily="18" charset="0"/>
                        <a:ea typeface="宋体" panose="02010600030101010101" pitchFamily="2" charset="-122"/>
                      </a:endParaRPr>
                    </a:p>
                    <a:p>
                      <a:pPr marL="342900" lvl="0" indent="-342900" eaLnBrk="1" hangingPunct="1">
                        <a:buNone/>
                      </a:pPr>
                      <a:r>
                        <a:rPr lang="en-US" altLang="zh-CN" sz="1200" dirty="0">
                          <a:solidFill>
                            <a:schemeClr val="bg2"/>
                          </a:solidFill>
                          <a:latin typeface="Times New Roman" panose="02020603050405020304" pitchFamily="18" charset="0"/>
                          <a:ea typeface="宋体" panose="02010600030101010101" pitchFamily="2" charset="-122"/>
                        </a:rPr>
                        <a:t> </a:t>
                      </a:r>
                      <a:endParaRPr lang="en-US" altLang="zh-CN" sz="1200" dirty="0">
                        <a:solidFill>
                          <a:schemeClr val="bg2"/>
                        </a:solidFill>
                        <a:latin typeface="Times New Roman" panose="02020603050405020304" pitchFamily="18" charset="0"/>
                        <a:ea typeface="宋体" panose="02010600030101010101" pitchFamily="2" charset="-122"/>
                      </a:endParaRPr>
                    </a:p>
                  </a:txBody>
                  <a:tcPr>
                    <a:lnL w="12700" cap="flat" cmpd="sng">
                      <a:solidFill>
                        <a:srgbClr val="000000"/>
                      </a:solidFill>
                      <a:prstDash val="solid"/>
                      <a:headEnd type="none" w="med" len="med"/>
                      <a:tailEnd type="none" w="med" len="med"/>
                    </a:lnL>
                    <a:lnR w="38100" cap="flat" cmpd="sng">
                      <a:solidFill>
                        <a:schemeClr val="bg2"/>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38100" cap="flat" cmpd="sng">
                      <a:solidFill>
                        <a:schemeClr val="bg2"/>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576580">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just" eaLnBrk="1" hangingPunct="1">
                        <a:buNone/>
                      </a:pPr>
                      <a:r>
                        <a:rPr lang="zh-CN" altLang="en-US" sz="1200" dirty="0">
                          <a:solidFill>
                            <a:schemeClr val="bg2"/>
                          </a:solidFill>
                          <a:latin typeface="Times New Roman" panose="02020603050405020304" pitchFamily="18" charset="0"/>
                          <a:ea typeface="宋体" panose="02010600030101010101" pitchFamily="2" charset="-122"/>
                        </a:rPr>
                        <a:t>变更</a:t>
                      </a:r>
                      <a:endParaRPr lang="zh-CN" altLang="en-US" sz="1200" dirty="0">
                        <a:solidFill>
                          <a:schemeClr val="bg2"/>
                        </a:solidFill>
                        <a:latin typeface="Times New Roman" panose="02020603050405020304" pitchFamily="18" charset="0"/>
                        <a:ea typeface="宋体" panose="02010600030101010101" pitchFamily="2" charset="-122"/>
                      </a:endParaRPr>
                    </a:p>
                    <a:p>
                      <a:pPr marL="342900" lvl="0" indent="-342900" algn="just" eaLnBrk="0" hangingPunct="0">
                        <a:buNone/>
                      </a:pPr>
                      <a:r>
                        <a:rPr lang="zh-CN" altLang="en-US" sz="1200" dirty="0">
                          <a:solidFill>
                            <a:schemeClr val="bg2"/>
                          </a:solidFill>
                          <a:latin typeface="Times New Roman" panose="02020603050405020304" pitchFamily="18" charset="0"/>
                          <a:ea typeface="宋体" panose="02010600030101010101" pitchFamily="2" charset="-122"/>
                        </a:rPr>
                        <a:t>内容 </a:t>
                      </a:r>
                      <a:endParaRPr lang="zh-CN" altLang="en-US" sz="1200" dirty="0">
                        <a:solidFill>
                          <a:schemeClr val="bg2"/>
                        </a:solidFill>
                        <a:latin typeface="Times New Roman" panose="02020603050405020304" pitchFamily="18" charset="0"/>
                        <a:ea typeface="宋体" panose="02010600030101010101" pitchFamily="2" charset="-122"/>
                      </a:endParaRPr>
                    </a:p>
                  </a:txBody>
                  <a:tcPr>
                    <a:lnL w="254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gridSpan="13">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2924175" eaLnBrk="1" hangingPunct="1">
                        <a:buNone/>
                      </a:pPr>
                      <a:r>
                        <a:rPr lang="zh-CN" altLang="en-US" sz="1200" dirty="0">
                          <a:solidFill>
                            <a:schemeClr val="bg2"/>
                          </a:solidFill>
                          <a:latin typeface="Times New Roman" panose="02020603050405020304" pitchFamily="18" charset="0"/>
                          <a:ea typeface="宋体" panose="02010600030101010101" pitchFamily="2" charset="-122"/>
                        </a:rPr>
                        <a:t>影响因素</a:t>
                      </a:r>
                      <a:r>
                        <a:rPr lang="en-US" altLang="zh-CN" sz="1200" dirty="0">
                          <a:solidFill>
                            <a:schemeClr val="bg2"/>
                          </a:solidFill>
                          <a:latin typeface="Times New Roman" panose="02020603050405020304" pitchFamily="18" charset="0"/>
                          <a:ea typeface="宋体" panose="02010600030101010101" pitchFamily="2" charset="-122"/>
                        </a:rPr>
                        <a:t>:     </a:t>
                      </a:r>
                      <a:r>
                        <a:rPr lang="en-US" altLang="zh-CN" sz="1200" dirty="0">
                          <a:solidFill>
                            <a:schemeClr val="bg2"/>
                          </a:solidFill>
                          <a:latin typeface="Times New Roman" panose="02020603050405020304" pitchFamily="18" charset="0"/>
                          <a:ea typeface="宋体" panose="02010600030101010101" pitchFamily="2" charset="-122"/>
                          <a:sym typeface="Wingdings" panose="05000000000000000000" pitchFamily="2" charset="2"/>
                        </a:rPr>
                        <a:t></a:t>
                      </a:r>
                      <a:r>
                        <a:rPr lang="zh-CN" altLang="en-US" sz="1200" dirty="0">
                          <a:solidFill>
                            <a:schemeClr val="bg2"/>
                          </a:solidFill>
                          <a:latin typeface="Times New Roman" panose="02020603050405020304" pitchFamily="18" charset="0"/>
                          <a:ea typeface="宋体" panose="02010600030101010101" pitchFamily="2" charset="-122"/>
                        </a:rPr>
                        <a:t>工期</a:t>
                      </a:r>
                      <a:r>
                        <a:rPr lang="zh-CN" altLang="en-US" sz="1200" dirty="0">
                          <a:solidFill>
                            <a:schemeClr val="bg2"/>
                          </a:solidFill>
                          <a:latin typeface="Times New Roman" panose="02020603050405020304" pitchFamily="18" charset="0"/>
                          <a:ea typeface="宋体" panose="02010600030101010101" pitchFamily="2" charset="-122"/>
                          <a:sym typeface="Wingdings" panose="05000000000000000000" pitchFamily="2" charset="2"/>
                        </a:rPr>
                        <a:t>       </a:t>
                      </a:r>
                      <a:r>
                        <a:rPr lang="zh-CN" altLang="en-US" sz="1200" dirty="0">
                          <a:solidFill>
                            <a:schemeClr val="bg2"/>
                          </a:solidFill>
                          <a:latin typeface="Times New Roman" panose="02020603050405020304" pitchFamily="18" charset="0"/>
                          <a:ea typeface="宋体" panose="02010600030101010101" pitchFamily="2" charset="-122"/>
                        </a:rPr>
                        <a:t>质量</a:t>
                      </a:r>
                      <a:r>
                        <a:rPr lang="zh-CN" altLang="en-US" sz="1200" dirty="0">
                          <a:solidFill>
                            <a:schemeClr val="bg2"/>
                          </a:solidFill>
                          <a:latin typeface="Times New Roman" panose="02020603050405020304" pitchFamily="18" charset="0"/>
                          <a:ea typeface="宋体" panose="02010600030101010101" pitchFamily="2" charset="-122"/>
                          <a:sym typeface="Wingdings" panose="05000000000000000000" pitchFamily="2" charset="2"/>
                        </a:rPr>
                        <a:t>     </a:t>
                      </a:r>
                      <a:r>
                        <a:rPr lang="zh-CN" altLang="en-US" sz="1200" dirty="0">
                          <a:solidFill>
                            <a:schemeClr val="bg2"/>
                          </a:solidFill>
                          <a:latin typeface="Times New Roman" panose="02020603050405020304" pitchFamily="18" charset="0"/>
                          <a:ea typeface="宋体" panose="02010600030101010101" pitchFamily="2" charset="-122"/>
                        </a:rPr>
                        <a:t>造价</a:t>
                      </a:r>
                      <a:r>
                        <a:rPr lang="zh-CN" altLang="en-US" sz="1200" dirty="0">
                          <a:solidFill>
                            <a:schemeClr val="bg2"/>
                          </a:solidFill>
                          <a:latin typeface="Times New Roman" panose="02020603050405020304" pitchFamily="18" charset="0"/>
                          <a:ea typeface="宋体" panose="02010600030101010101" pitchFamily="2" charset="-122"/>
                          <a:sym typeface="Wingdings" panose="05000000000000000000" pitchFamily="2" charset="2"/>
                        </a:rPr>
                        <a:t>      </a:t>
                      </a:r>
                      <a:r>
                        <a:rPr lang="zh-CN" altLang="en-US" sz="1200" dirty="0">
                          <a:solidFill>
                            <a:schemeClr val="bg2"/>
                          </a:solidFill>
                          <a:latin typeface="Times New Roman" panose="02020603050405020304" pitchFamily="18" charset="0"/>
                          <a:ea typeface="宋体" panose="02010600030101010101" pitchFamily="2" charset="-122"/>
                        </a:rPr>
                        <a:t>其它</a:t>
                      </a:r>
                      <a:r>
                        <a:rPr lang="zh-CN" altLang="en-US" sz="1200" dirty="0">
                          <a:solidFill>
                            <a:schemeClr val="bg2"/>
                          </a:solidFill>
                          <a:latin typeface="Times New Roman" panose="02020603050405020304" pitchFamily="18" charset="0"/>
                          <a:ea typeface="宋体" panose="02010600030101010101" pitchFamily="2" charset="-122"/>
                          <a:sym typeface="Wingdings" panose="05000000000000000000" pitchFamily="2" charset="2"/>
                        </a:rPr>
                        <a:t>     </a:t>
                      </a:r>
                      <a:endParaRPr lang="zh-CN" altLang="en-US" sz="1200" dirty="0">
                        <a:solidFill>
                          <a:schemeClr val="bg2"/>
                        </a:solidFill>
                        <a:latin typeface="Times New Roman" panose="02020603050405020304" pitchFamily="18" charset="0"/>
                        <a:ea typeface="宋体" panose="02010600030101010101" pitchFamily="2" charset="-122"/>
                        <a:sym typeface="Wingdings" panose="05000000000000000000" pitchFamily="2" charset="2"/>
                      </a:endParaRPr>
                    </a:p>
                    <a:p>
                      <a:pPr marL="342900" lvl="0" indent="2924175" algn="just" eaLnBrk="0" hangingPunct="0">
                        <a:buNone/>
                      </a:pPr>
                      <a:r>
                        <a:rPr lang="zh-CN" altLang="en-US" sz="1200" dirty="0">
                          <a:solidFill>
                            <a:schemeClr val="bg2"/>
                          </a:solidFill>
                          <a:latin typeface="Times New Roman" panose="02020603050405020304" pitchFamily="18" charset="0"/>
                          <a:ea typeface="宋体" panose="02010600030101010101" pitchFamily="2" charset="-122"/>
                          <a:sym typeface="Wingdings" panose="05000000000000000000" pitchFamily="2" charset="2"/>
                        </a:rPr>
                        <a:t>发包人经办人：</a:t>
                      </a:r>
                      <a:endParaRPr lang="zh-CN" altLang="en-US" sz="1200" dirty="0">
                        <a:solidFill>
                          <a:schemeClr val="bg2"/>
                        </a:solidFill>
                        <a:latin typeface="Times New Roman" panose="02020603050405020304" pitchFamily="18" charset="0"/>
                        <a:ea typeface="宋体" panose="02010600030101010101" pitchFamily="2" charset="-122"/>
                        <a:sym typeface="Wingdings" panose="05000000000000000000" pitchFamily="2" charset="2"/>
                      </a:endParaRPr>
                    </a:p>
                    <a:p>
                      <a:pPr marL="342900" lvl="0" indent="2924175" eaLnBrk="1" hangingPunct="1">
                        <a:buNone/>
                      </a:pPr>
                      <a:r>
                        <a:rPr lang="zh-CN" altLang="en-US" sz="1200" dirty="0">
                          <a:solidFill>
                            <a:schemeClr val="bg2"/>
                          </a:solidFill>
                          <a:latin typeface="Times New Roman" panose="02020603050405020304" pitchFamily="18" charset="0"/>
                          <a:ea typeface="宋体" panose="02010600030101010101" pitchFamily="2" charset="-122"/>
                        </a:rPr>
                        <a:t> </a:t>
                      </a:r>
                      <a:endParaRPr lang="zh-CN" altLang="en-US" sz="1200" dirty="0">
                        <a:solidFill>
                          <a:schemeClr val="bg2"/>
                        </a:solidFill>
                        <a:latin typeface="Times New Roman" panose="02020603050405020304" pitchFamily="18" charset="0"/>
                        <a:ea typeface="宋体" panose="02010600030101010101" pitchFamily="2" charset="-122"/>
                      </a:endParaRPr>
                    </a:p>
                  </a:txBody>
                  <a:tcPr>
                    <a:lnL w="12700" cap="flat" cmpd="sng">
                      <a:solidFill>
                        <a:srgbClr val="000000"/>
                      </a:solidFill>
                      <a:prstDash val="solid"/>
                      <a:headEnd type="none" w="med" len="med"/>
                      <a:tailEnd type="none" w="med" len="med"/>
                    </a:lnL>
                    <a:lnR w="38100" cap="flat" cmpd="sng">
                      <a:solidFill>
                        <a:schemeClr val="bg2"/>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38100" cap="flat" cmpd="sng">
                      <a:solidFill>
                        <a:schemeClr val="bg2"/>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300037">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just" eaLnBrk="1" hangingPunct="1">
                        <a:buNone/>
                      </a:pPr>
                      <a:r>
                        <a:rPr lang="zh-CN" altLang="en-US" sz="1200" dirty="0">
                          <a:solidFill>
                            <a:schemeClr val="bg2"/>
                          </a:solidFill>
                          <a:latin typeface="Times New Roman" panose="02020603050405020304" pitchFamily="18" charset="0"/>
                          <a:ea typeface="宋体" panose="02010600030101010101" pitchFamily="2" charset="-122"/>
                        </a:rPr>
                        <a:t>估价</a:t>
                      </a:r>
                      <a:endParaRPr lang="zh-CN" altLang="en-US" sz="1200" dirty="0">
                        <a:solidFill>
                          <a:schemeClr val="bg2"/>
                        </a:solidFill>
                        <a:latin typeface="Times New Roman" panose="02020603050405020304" pitchFamily="18" charset="0"/>
                        <a:ea typeface="宋体" panose="02010600030101010101" pitchFamily="2" charset="-122"/>
                      </a:endParaRPr>
                    </a:p>
                  </a:txBody>
                  <a:tcPr>
                    <a:lnL w="254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gridSpan="7">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just" eaLnBrk="1" hangingPunct="1">
                        <a:buNone/>
                      </a:pPr>
                      <a:r>
                        <a:rPr lang="en-US" altLang="zh-CN" sz="1200" dirty="0">
                          <a:solidFill>
                            <a:schemeClr val="bg2"/>
                          </a:solidFill>
                          <a:latin typeface="Times New Roman" panose="02020603050405020304" pitchFamily="18" charset="0"/>
                          <a:ea typeface="宋体" panose="02010600030101010101" pitchFamily="2" charset="-122"/>
                        </a:rPr>
                        <a:t> □≤2</a:t>
                      </a:r>
                      <a:r>
                        <a:rPr lang="zh-CN" altLang="en-US" sz="1200" dirty="0">
                          <a:solidFill>
                            <a:schemeClr val="bg2"/>
                          </a:solidFill>
                          <a:latin typeface="Times New Roman" panose="02020603050405020304" pitchFamily="18" charset="0"/>
                          <a:ea typeface="宋体" panose="02010600030101010101" pitchFamily="2" charset="-122"/>
                        </a:rPr>
                        <a:t>万   □</a:t>
                      </a:r>
                      <a:r>
                        <a:rPr lang="en-US" altLang="zh-CN" sz="1200" dirty="0">
                          <a:solidFill>
                            <a:schemeClr val="bg2"/>
                          </a:solidFill>
                          <a:latin typeface="Times New Roman" panose="02020603050405020304" pitchFamily="18" charset="0"/>
                          <a:ea typeface="宋体" panose="02010600030101010101" pitchFamily="2" charset="-122"/>
                        </a:rPr>
                        <a:t>2</a:t>
                      </a:r>
                      <a:r>
                        <a:rPr lang="zh-CN" altLang="en-US" sz="1200" dirty="0">
                          <a:solidFill>
                            <a:schemeClr val="bg2"/>
                          </a:solidFill>
                          <a:latin typeface="Times New Roman" panose="02020603050405020304" pitchFamily="18" charset="0"/>
                          <a:ea typeface="宋体" panose="02010600030101010101" pitchFamily="2" charset="-122"/>
                        </a:rPr>
                        <a:t>～</a:t>
                      </a:r>
                      <a:r>
                        <a:rPr lang="en-US" altLang="zh-CN" sz="1200" dirty="0">
                          <a:solidFill>
                            <a:schemeClr val="bg2"/>
                          </a:solidFill>
                          <a:latin typeface="Times New Roman" panose="02020603050405020304" pitchFamily="18" charset="0"/>
                          <a:ea typeface="宋体" panose="02010600030101010101" pitchFamily="2" charset="-122"/>
                        </a:rPr>
                        <a:t>5</a:t>
                      </a:r>
                      <a:r>
                        <a:rPr lang="zh-CN" altLang="en-US" sz="1200" dirty="0">
                          <a:solidFill>
                            <a:schemeClr val="bg2"/>
                          </a:solidFill>
                          <a:latin typeface="Times New Roman" panose="02020603050405020304" pitchFamily="18" charset="0"/>
                          <a:ea typeface="宋体" panose="02010600030101010101" pitchFamily="2" charset="-122"/>
                        </a:rPr>
                        <a:t>万   □</a:t>
                      </a:r>
                      <a:r>
                        <a:rPr lang="en-US" altLang="zh-CN" sz="1200" dirty="0">
                          <a:solidFill>
                            <a:schemeClr val="bg2"/>
                          </a:solidFill>
                          <a:latin typeface="Times New Roman" panose="02020603050405020304" pitchFamily="18" charset="0"/>
                          <a:ea typeface="宋体" panose="02010600030101010101" pitchFamily="2" charset="-122"/>
                        </a:rPr>
                        <a:t>5</a:t>
                      </a:r>
                      <a:r>
                        <a:rPr lang="zh-CN" altLang="en-US" sz="1200" dirty="0">
                          <a:solidFill>
                            <a:schemeClr val="bg2"/>
                          </a:solidFill>
                          <a:latin typeface="Times New Roman" panose="02020603050405020304" pitchFamily="18" charset="0"/>
                          <a:ea typeface="宋体" panose="02010600030101010101" pitchFamily="2" charset="-122"/>
                        </a:rPr>
                        <a:t>～</a:t>
                      </a:r>
                      <a:r>
                        <a:rPr lang="en-US" altLang="zh-CN" sz="1200" dirty="0">
                          <a:solidFill>
                            <a:schemeClr val="bg2"/>
                          </a:solidFill>
                          <a:latin typeface="Times New Roman" panose="02020603050405020304" pitchFamily="18" charset="0"/>
                          <a:ea typeface="宋体" panose="02010600030101010101" pitchFamily="2" charset="-122"/>
                        </a:rPr>
                        <a:t>10</a:t>
                      </a:r>
                      <a:r>
                        <a:rPr lang="zh-CN" altLang="en-US" sz="1200" dirty="0">
                          <a:solidFill>
                            <a:schemeClr val="bg2"/>
                          </a:solidFill>
                          <a:latin typeface="Times New Roman" panose="02020603050405020304" pitchFamily="18" charset="0"/>
                          <a:ea typeface="宋体" panose="02010600030101010101" pitchFamily="2" charset="-122"/>
                        </a:rPr>
                        <a:t>万   □＞</a:t>
                      </a:r>
                      <a:r>
                        <a:rPr lang="en-US" altLang="zh-CN" sz="1200" dirty="0">
                          <a:solidFill>
                            <a:schemeClr val="bg2"/>
                          </a:solidFill>
                          <a:latin typeface="Times New Roman" panose="02020603050405020304" pitchFamily="18" charset="0"/>
                          <a:ea typeface="宋体" panose="02010600030101010101" pitchFamily="2" charset="-122"/>
                        </a:rPr>
                        <a:t>10</a:t>
                      </a:r>
                      <a:r>
                        <a:rPr lang="zh-CN" altLang="en-US" sz="1200" dirty="0">
                          <a:solidFill>
                            <a:schemeClr val="bg2"/>
                          </a:solidFill>
                          <a:latin typeface="Times New Roman" panose="02020603050405020304" pitchFamily="18" charset="0"/>
                          <a:ea typeface="宋体" panose="02010600030101010101" pitchFamily="2" charset="-122"/>
                        </a:rPr>
                        <a:t>万</a:t>
                      </a:r>
                      <a:endParaRPr lang="zh-CN" altLang="en-US" sz="1200" dirty="0">
                        <a:solidFill>
                          <a:schemeClr val="bg2"/>
                        </a:solidFill>
                        <a:latin typeface="Times New Roman" panose="02020603050405020304" pitchFamily="18" charset="0"/>
                        <a:ea typeface="宋体" panose="02010600030101010101" pitchFamily="2" charset="-122"/>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gridSpan="4">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just" eaLnBrk="1" hangingPunct="1">
                        <a:buNone/>
                      </a:pPr>
                      <a:r>
                        <a:rPr lang="zh-CN" altLang="en-US" sz="1200" dirty="0">
                          <a:solidFill>
                            <a:schemeClr val="bg2"/>
                          </a:solidFill>
                          <a:latin typeface="Times New Roman" panose="02020603050405020304" pitchFamily="18" charset="0"/>
                          <a:ea typeface="宋体" panose="02010600030101010101" pitchFamily="2" charset="-122"/>
                        </a:rPr>
                        <a:t>成本工程师</a:t>
                      </a:r>
                      <a:endParaRPr lang="zh-CN" altLang="en-US" sz="1200" dirty="0">
                        <a:solidFill>
                          <a:schemeClr val="bg2"/>
                        </a:solidFill>
                        <a:latin typeface="Times New Roman" panose="02020603050405020304" pitchFamily="18" charset="0"/>
                        <a:ea typeface="宋体" panose="02010600030101010101" pitchFamily="2" charset="-122"/>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gridSpan="2">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eaLnBrk="1" hangingPunct="1">
                        <a:spcBef>
                          <a:spcPct val="20000"/>
                        </a:spcBef>
                        <a:buNone/>
                      </a:pPr>
                      <a:endParaRPr lang="zh-CN" altLang="zh-CN" sz="1200" dirty="0">
                        <a:solidFill>
                          <a:schemeClr val="bg2"/>
                        </a:solidFill>
                        <a:latin typeface="Times New Roman" panose="02020603050405020304" pitchFamily="18" charset="0"/>
                        <a:ea typeface="宋体" panose="02010600030101010101" pitchFamily="2" charset="-122"/>
                      </a:endParaRPr>
                    </a:p>
                  </a:txBody>
                  <a:tcPr>
                    <a:lnL w="12700" cap="flat" cmpd="sng">
                      <a:solidFill>
                        <a:srgbClr val="000000"/>
                      </a:solidFill>
                      <a:prstDash val="solid"/>
                      <a:headEnd type="none" w="med" len="med"/>
                      <a:tailEnd type="none" w="med" len="med"/>
                    </a:lnL>
                    <a:lnR w="38100" cap="flat" cmpd="sng">
                      <a:solidFill>
                        <a:schemeClr val="bg2"/>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R w="38100" cap="flat" cmpd="sng">
                      <a:solidFill>
                        <a:schemeClr val="bg2"/>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638810">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l" eaLnBrk="1" hangingPunct="1">
                        <a:buNone/>
                      </a:pPr>
                      <a:r>
                        <a:rPr lang="zh-CN" altLang="en-US" sz="1200" dirty="0">
                          <a:solidFill>
                            <a:schemeClr val="bg2"/>
                          </a:solidFill>
                          <a:latin typeface="Times New Roman" panose="02020603050405020304" pitchFamily="18" charset="0"/>
                          <a:ea typeface="宋体" panose="02010600030101010101" pitchFamily="2" charset="-122"/>
                        </a:rPr>
                        <a:t>发包人</a:t>
                      </a:r>
                      <a:endParaRPr lang="zh-CN" altLang="en-US" sz="1200" dirty="0">
                        <a:solidFill>
                          <a:schemeClr val="bg2"/>
                        </a:solidFill>
                        <a:latin typeface="Times New Roman" panose="02020603050405020304" pitchFamily="18" charset="0"/>
                        <a:ea typeface="宋体" panose="02010600030101010101" pitchFamily="2" charset="-122"/>
                      </a:endParaRPr>
                    </a:p>
                  </a:txBody>
                  <a:tcPr anchor="ctr" anchorCtr="0">
                    <a:lnL w="254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gridSpan="3">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defTabSz="914400" eaLnBrk="1" hangingPunct="1">
                        <a:buNone/>
                        <a:tabLst>
                          <a:tab pos="1257300" algn="l"/>
                        </a:tabLst>
                      </a:pPr>
                      <a:r>
                        <a:rPr lang="en-US" altLang="zh-CN" sz="1200" dirty="0">
                          <a:solidFill>
                            <a:schemeClr val="bg2"/>
                          </a:solidFill>
                          <a:latin typeface="Times New Roman" panose="02020603050405020304" pitchFamily="18" charset="0"/>
                          <a:ea typeface="宋体" panose="02010600030101010101" pitchFamily="2" charset="-122"/>
                        </a:rPr>
                        <a:t> </a:t>
                      </a:r>
                      <a:endParaRPr lang="en-US" altLang="zh-CN" sz="1200" dirty="0">
                        <a:solidFill>
                          <a:schemeClr val="bg2"/>
                        </a:solidFill>
                        <a:latin typeface="Times New Roman" panose="02020603050405020304" pitchFamily="18" charset="0"/>
                        <a:ea typeface="宋体" panose="02010600030101010101" pitchFamily="2"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gridSpan="2">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hangingPunct="1">
                        <a:buNone/>
                      </a:pPr>
                      <a:endParaRPr lang="en-US" altLang="zh-CN" sz="1200" dirty="0">
                        <a:solidFill>
                          <a:schemeClr val="bg2"/>
                        </a:solidFill>
                        <a:latin typeface="Times New Roman" panose="02020603050405020304" pitchFamily="18" charset="0"/>
                        <a:ea typeface="宋体" panose="02010600030101010101" pitchFamily="2" charset="-122"/>
                      </a:endParaRPr>
                    </a:p>
                    <a:p>
                      <a:pPr marL="342900" lvl="0" indent="-342900" algn="ctr" eaLnBrk="1" hangingPunct="1">
                        <a:buNone/>
                      </a:pPr>
                      <a:r>
                        <a:rPr lang="zh-CN" altLang="en-US" sz="1200" dirty="0">
                          <a:solidFill>
                            <a:schemeClr val="bg2"/>
                          </a:solidFill>
                          <a:latin typeface="Times New Roman" panose="02020603050405020304" pitchFamily="18" charset="0"/>
                          <a:ea typeface="宋体" panose="02010600030101010101" pitchFamily="2" charset="-122"/>
                        </a:rPr>
                        <a:t>监理单位</a:t>
                      </a:r>
                      <a:endParaRPr lang="zh-CN" altLang="en-US" sz="1200" dirty="0">
                        <a:solidFill>
                          <a:schemeClr val="bg2"/>
                        </a:solidFill>
                        <a:latin typeface="Times New Roman" panose="02020603050405020304" pitchFamily="18" charset="0"/>
                        <a:ea typeface="宋体" panose="02010600030101010101" pitchFamily="2" charset="-122"/>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gridSpan="4">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eaLnBrk="1" hangingPunct="1">
                        <a:spcBef>
                          <a:spcPct val="20000"/>
                        </a:spcBef>
                        <a:buNone/>
                      </a:pPr>
                      <a:endParaRPr lang="zh-CN" altLang="zh-CN" sz="1200" dirty="0">
                        <a:solidFill>
                          <a:schemeClr val="bg2"/>
                        </a:solidFill>
                        <a:latin typeface="Times New Roman" panose="02020603050405020304" pitchFamily="18" charset="0"/>
                        <a:ea typeface="宋体" panose="02010600030101010101" pitchFamily="2" charset="-122"/>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hangingPunct="1">
                        <a:buNone/>
                      </a:pPr>
                      <a:r>
                        <a:rPr lang="zh-CN" altLang="en-US" sz="1200" dirty="0">
                          <a:solidFill>
                            <a:schemeClr val="bg2"/>
                          </a:solidFill>
                          <a:latin typeface="Times New Roman" panose="02020603050405020304" pitchFamily="18" charset="0"/>
                          <a:ea typeface="宋体" panose="02010600030101010101" pitchFamily="2" charset="-122"/>
                        </a:rPr>
                        <a:t>承包人</a:t>
                      </a:r>
                      <a:endParaRPr lang="zh-CN" altLang="en-US" sz="1200" dirty="0">
                        <a:solidFill>
                          <a:schemeClr val="bg2"/>
                        </a:solidFill>
                        <a:latin typeface="Times New Roman" panose="02020603050405020304" pitchFamily="18" charset="0"/>
                        <a:ea typeface="宋体" panose="02010600030101010101" pitchFamily="2"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gridSpan="3">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defTabSz="914400" eaLnBrk="1" hangingPunct="1">
                        <a:buNone/>
                        <a:tabLst>
                          <a:tab pos="1257300" algn="l"/>
                        </a:tabLst>
                      </a:pPr>
                      <a:r>
                        <a:rPr lang="zh-CN" altLang="en-US" sz="1200" dirty="0">
                          <a:solidFill>
                            <a:schemeClr val="bg2"/>
                          </a:solidFill>
                          <a:latin typeface="Times New Roman" panose="02020603050405020304" pitchFamily="18" charset="0"/>
                          <a:ea typeface="宋体" panose="02010600030101010101" pitchFamily="2" charset="-122"/>
                        </a:rPr>
                        <a:t>（签收）</a:t>
                      </a:r>
                      <a:endParaRPr lang="zh-CN" altLang="en-US" sz="1200" dirty="0">
                        <a:solidFill>
                          <a:schemeClr val="bg2"/>
                        </a:solidFill>
                        <a:latin typeface="Times New Roman" panose="02020603050405020304" pitchFamily="18" charset="0"/>
                        <a:ea typeface="宋体" panose="02010600030101010101" pitchFamily="2" charset="-122"/>
                      </a:endParaRPr>
                    </a:p>
                    <a:p>
                      <a:pPr marL="342900" lvl="0" indent="-342900" defTabSz="914400" eaLnBrk="1" hangingPunct="1">
                        <a:buNone/>
                        <a:tabLst>
                          <a:tab pos="1257300" algn="l"/>
                        </a:tabLst>
                      </a:pPr>
                      <a:r>
                        <a:rPr lang="zh-CN" altLang="en-US" sz="1200" dirty="0">
                          <a:latin typeface="Times New Roman" panose="02020603050405020304" pitchFamily="18" charset="0"/>
                          <a:ea typeface="宋体" panose="02010600030101010101" pitchFamily="2" charset="-122"/>
                        </a:rPr>
                        <a:t> </a:t>
                      </a:r>
                      <a:endParaRPr lang="zh-CN" altLang="en-US" sz="1200" dirty="0">
                        <a:latin typeface="Times New Roman" panose="02020603050405020304" pitchFamily="18" charset="0"/>
                        <a:ea typeface="宋体" panose="02010600030101010101" pitchFamily="2" charset="-122"/>
                      </a:endParaRPr>
                    </a:p>
                  </a:txBody>
                  <a:tcPr anchor="ctr" anchorCtr="0">
                    <a:lnL w="12700" cap="flat" cmpd="sng">
                      <a:solidFill>
                        <a:srgbClr val="000000"/>
                      </a:solidFill>
                      <a:prstDash val="solid"/>
                      <a:headEnd type="none" w="med" len="med"/>
                      <a:tailEnd type="none" w="med" len="med"/>
                    </a:lnL>
                    <a:lnR w="38100" cap="flat" cmpd="sng">
                      <a:solidFill>
                        <a:schemeClr val="bg2"/>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38100" cap="flat" cmpd="sng">
                      <a:solidFill>
                        <a:schemeClr val="bg2"/>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779780">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just" eaLnBrk="1" hangingPunct="1">
                        <a:buNone/>
                      </a:pPr>
                      <a:r>
                        <a:rPr lang="zh-CN" altLang="en-US" sz="1200" dirty="0">
                          <a:solidFill>
                            <a:schemeClr val="bg2"/>
                          </a:solidFill>
                          <a:latin typeface="Times New Roman" panose="02020603050405020304" pitchFamily="18" charset="0"/>
                          <a:ea typeface="宋体" panose="02010600030101010101" pitchFamily="2" charset="-122"/>
                        </a:rPr>
                        <a:t>实施情况</a:t>
                      </a:r>
                      <a:endParaRPr lang="zh-CN" altLang="en-US" sz="1200" dirty="0">
                        <a:solidFill>
                          <a:schemeClr val="bg2"/>
                        </a:solidFill>
                        <a:latin typeface="Times New Roman" panose="02020603050405020304" pitchFamily="18" charset="0"/>
                        <a:ea typeface="宋体" panose="02010600030101010101" pitchFamily="2" charset="-122"/>
                      </a:endParaRPr>
                    </a:p>
                  </a:txBody>
                  <a:tcPr>
                    <a:lnL w="254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25400" cap="flat" cmpd="sng">
                      <a:solidFill>
                        <a:srgbClr val="000000"/>
                      </a:solidFill>
                      <a:prstDash val="solid"/>
                      <a:headEnd type="none" w="med" len="med"/>
                      <a:tailEnd type="none" w="med" len="med"/>
                    </a:lnB>
                    <a:lnTlToBr>
                      <a:noFill/>
                    </a:lnTlToBr>
                    <a:lnBlToTr>
                      <a:noFill/>
                    </a:lnBlToTr>
                    <a:noFill/>
                  </a:tcPr>
                </a:tc>
                <a:tc gridSpan="13">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just" eaLnBrk="1" hangingPunct="1">
                        <a:buNone/>
                      </a:pPr>
                      <a:r>
                        <a:rPr lang="zh-CN" altLang="en-US" sz="1200" dirty="0">
                          <a:solidFill>
                            <a:schemeClr val="bg2"/>
                          </a:solidFill>
                          <a:latin typeface="Times New Roman" panose="02020603050405020304" pitchFamily="18" charset="0"/>
                          <a:ea typeface="宋体" panose="02010600030101010101" pitchFamily="2" charset="-122"/>
                        </a:rPr>
                        <a:t>是否实施完成及工程量确认：</a:t>
                      </a:r>
                      <a:endParaRPr lang="zh-CN" altLang="en-US" sz="1200" dirty="0">
                        <a:solidFill>
                          <a:schemeClr val="bg2"/>
                        </a:solidFill>
                        <a:latin typeface="Times New Roman" panose="02020603050405020304" pitchFamily="18" charset="0"/>
                        <a:ea typeface="宋体" panose="02010600030101010101" pitchFamily="2" charset="-122"/>
                      </a:endParaRPr>
                    </a:p>
                    <a:p>
                      <a:pPr marL="342900" lvl="0" indent="-342900" algn="just" eaLnBrk="1" hangingPunct="1">
                        <a:buNone/>
                      </a:pPr>
                      <a:endParaRPr lang="zh-CN" altLang="en-US" sz="1200" dirty="0">
                        <a:solidFill>
                          <a:schemeClr val="bg2"/>
                        </a:solidFill>
                        <a:latin typeface="Times New Roman" panose="02020603050405020304" pitchFamily="18" charset="0"/>
                        <a:ea typeface="宋体" panose="02010600030101010101" pitchFamily="2" charset="-122"/>
                      </a:endParaRPr>
                    </a:p>
                    <a:p>
                      <a:pPr marL="342900" lvl="0" indent="-342900" algn="just" eaLnBrk="0" hangingPunct="0">
                        <a:buNone/>
                      </a:pPr>
                      <a:r>
                        <a:rPr lang="zh-CN" altLang="en-US" sz="1200" dirty="0">
                          <a:solidFill>
                            <a:schemeClr val="bg2"/>
                          </a:solidFill>
                          <a:latin typeface="Times New Roman" panose="02020603050405020304" pitchFamily="18" charset="0"/>
                          <a:ea typeface="宋体" panose="02010600030101010101" pitchFamily="2" charset="-122"/>
                        </a:rPr>
                        <a:t>监理单位</a:t>
                      </a:r>
                      <a:r>
                        <a:rPr lang="en-US" altLang="zh-CN" sz="1200" dirty="0">
                          <a:solidFill>
                            <a:schemeClr val="bg2"/>
                          </a:solidFill>
                          <a:latin typeface="Times New Roman" panose="02020603050405020304" pitchFamily="18" charset="0"/>
                          <a:ea typeface="宋体" panose="02010600030101010101" pitchFamily="2" charset="-122"/>
                        </a:rPr>
                        <a:t>:                                       </a:t>
                      </a:r>
                      <a:r>
                        <a:rPr lang="zh-CN" altLang="en-US" sz="1200" dirty="0">
                          <a:solidFill>
                            <a:schemeClr val="bg2"/>
                          </a:solidFill>
                          <a:latin typeface="Times New Roman" panose="02020603050405020304" pitchFamily="18" charset="0"/>
                          <a:ea typeface="宋体" panose="02010600030101010101" pitchFamily="2" charset="-122"/>
                        </a:rPr>
                        <a:t>发包人</a:t>
                      </a:r>
                      <a:r>
                        <a:rPr lang="en-US" altLang="zh-CN" sz="1200" dirty="0">
                          <a:solidFill>
                            <a:schemeClr val="bg2"/>
                          </a:solidFill>
                          <a:latin typeface="Times New Roman" panose="02020603050405020304" pitchFamily="18" charset="0"/>
                          <a:ea typeface="宋体" panose="02010600030101010101" pitchFamily="2" charset="-122"/>
                        </a:rPr>
                        <a:t>:</a:t>
                      </a:r>
                      <a:endParaRPr lang="en-US" altLang="zh-CN" sz="1200" dirty="0">
                        <a:solidFill>
                          <a:schemeClr val="bg2"/>
                        </a:solidFill>
                        <a:latin typeface="Times New Roman" panose="02020603050405020304" pitchFamily="18" charset="0"/>
                        <a:ea typeface="宋体" panose="02010600030101010101" pitchFamily="2" charset="-122"/>
                      </a:endParaRPr>
                    </a:p>
                    <a:p>
                      <a:pPr marL="342900" lvl="0" indent="-342900" eaLnBrk="1" hangingPunct="1">
                        <a:buNone/>
                      </a:pPr>
                      <a:r>
                        <a:rPr lang="en-US" altLang="zh-CN" sz="1200" dirty="0">
                          <a:solidFill>
                            <a:schemeClr val="bg2"/>
                          </a:solidFill>
                          <a:latin typeface="Times New Roman" panose="02020603050405020304" pitchFamily="18" charset="0"/>
                          <a:ea typeface="宋体" panose="02010600030101010101" pitchFamily="2" charset="-122"/>
                        </a:rPr>
                        <a:t> </a:t>
                      </a:r>
                      <a:endParaRPr lang="en-US" altLang="zh-CN" sz="1200" dirty="0">
                        <a:solidFill>
                          <a:schemeClr val="bg2"/>
                        </a:solidFill>
                        <a:latin typeface="Times New Roman" panose="02020603050405020304" pitchFamily="18" charset="0"/>
                        <a:ea typeface="宋体" panose="02010600030101010101" pitchFamily="2" charset="-122"/>
                      </a:endParaRPr>
                    </a:p>
                  </a:txBody>
                  <a:tcPr>
                    <a:lnL w="12700" cap="flat" cmpd="sng">
                      <a:solidFill>
                        <a:srgbClr val="000000"/>
                      </a:solidFill>
                      <a:prstDash val="solid"/>
                      <a:headEnd type="none" w="med" len="med"/>
                      <a:tailEnd type="none" w="med" len="med"/>
                    </a:lnL>
                    <a:lnR w="38100" cap="flat" cmpd="sng">
                      <a:solidFill>
                        <a:schemeClr val="bg2"/>
                      </a:solidFill>
                      <a:prstDash val="solid"/>
                      <a:headEnd type="none" w="med" len="med"/>
                      <a:tailEnd type="none" w="med" len="med"/>
                    </a:lnR>
                    <a:lnT w="12700" cap="flat" cmpd="sng">
                      <a:solidFill>
                        <a:srgbClr val="000000"/>
                      </a:solidFill>
                      <a:prstDash val="solid"/>
                      <a:headEnd type="none" w="med" len="med"/>
                      <a:tailEnd type="none" w="med" len="med"/>
                    </a:lnT>
                    <a:lnB w="254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254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254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254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254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254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254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254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254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254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254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25400" cap="flat" cmpd="sng">
                      <a:solidFill>
                        <a:srgbClr val="000000"/>
                      </a:solidFill>
                      <a:prstDash val="solid"/>
                      <a:headEnd type="none" w="med" len="med"/>
                      <a:tailEnd type="none" w="med" len="med"/>
                    </a:lnB>
                  </a:tcPr>
                </a:tc>
                <a:tc hMerge="1">
                  <a:tcPr>
                    <a:lnR w="38100" cap="flat" cmpd="sng">
                      <a:solidFill>
                        <a:schemeClr val="bg2"/>
                      </a:solidFill>
                      <a:prstDash val="solid"/>
                      <a:headEnd type="none" w="med" len="med"/>
                      <a:tailEnd type="none" w="med" len="med"/>
                    </a:lnR>
                    <a:lnT w="12700" cap="flat" cmpd="sng">
                      <a:solidFill>
                        <a:srgbClr val="000000"/>
                      </a:solidFill>
                      <a:prstDash val="solid"/>
                      <a:headEnd type="none" w="med" len="med"/>
                      <a:tailEnd type="none" w="med" len="med"/>
                    </a:lnT>
                    <a:lnB w="25400" cap="flat" cmpd="sng">
                      <a:solidFill>
                        <a:srgbClr val="000000"/>
                      </a:solidFill>
                      <a:prstDash val="solid"/>
                      <a:headEnd type="none" w="med" len="med"/>
                      <a:tailEnd type="none" w="med" len="med"/>
                    </a:lnB>
                  </a:tcPr>
                </a:tc>
              </a:tr>
            </a:tbl>
          </a:graphicData>
        </a:graphic>
      </p:graphicFrame>
    </p:spTree>
  </p:cSld>
  <p:clrMapOvr>
    <a:masterClrMapping/>
  </p:clrMapOvr>
  <p:transition/>
</p:sld>
</file>

<file path=ppt/slides/slide10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p:pic>
        <p:nvPicPr>
          <p:cNvPr id="5" name="图片"/>
          <p:cNvPicPr>
            <a:picLocks noChangeAspect="1"/>
          </p:cNvPicPr>
          <p:nvPr userDrawn="1"/>
        </p:nvPicPr>
        <p:blipFill rotWithShape="1">
          <a:blip r:embed="rId1" cstate="print">
            <a:extLst>
              <a:ext uri="{28A0092B-C50C-407E-A947-70E740481C1C}">
                <a14:useLocalDpi xmlns:a14="http://schemas.microsoft.com/office/drawing/2010/main" val="0"/>
              </a:ext>
            </a:extLst>
          </a:blip>
          <a:srcRect t="2" b="39"/>
          <a:stretch>
            <a:fillRect/>
          </a:stretch>
        </p:blipFill>
        <p:spPr>
          <a:xfrm>
            <a:off x="-1270" y="635"/>
            <a:ext cx="9192260" cy="6878955"/>
          </a:xfrm>
          <a:prstGeom prst="rect">
            <a:avLst/>
          </a:prstGeom>
        </p:spPr>
      </p:pic>
      <p:sp>
        <p:nvSpPr>
          <p:cNvPr id="113666" name="Rectangle 4"/>
          <p:cNvSpPr/>
          <p:nvPr/>
        </p:nvSpPr>
        <p:spPr>
          <a:xfrm>
            <a:off x="578485" y="304165"/>
            <a:ext cx="8027035" cy="706755"/>
          </a:xfrm>
          <a:prstGeom prst="rect">
            <a:avLst/>
          </a:prstGeom>
          <a:noFill/>
          <a:ln w="9525">
            <a:noFill/>
          </a:ln>
        </p:spPr>
        <p:txBody>
          <a:bodyPr wrap="square" anchor="ctr" anchorCtr="0">
            <a:spAutoFit/>
          </a:bodyPr>
          <a:p>
            <a:pPr algn="ctr" defTabSz="914400">
              <a:tabLst>
                <a:tab pos="1257300" algn="l"/>
              </a:tabLst>
            </a:pPr>
            <a:r>
              <a:rPr lang="zh-CN" altLang="en-US" sz="2400" b="1" dirty="0">
                <a:solidFill>
                  <a:schemeClr val="bg2"/>
                </a:solidFill>
                <a:latin typeface="Times New Roman" panose="02020603050405020304" pitchFamily="18" charset="0"/>
              </a:rPr>
              <a:t>工程现场签证单</a:t>
            </a:r>
            <a:endParaRPr lang="zh-CN" altLang="en-US" sz="2400" dirty="0">
              <a:solidFill>
                <a:schemeClr val="bg2"/>
              </a:solidFill>
              <a:latin typeface="Times New Roman" panose="02020603050405020304" pitchFamily="18" charset="0"/>
            </a:endParaRPr>
          </a:p>
          <a:p>
            <a:pPr algn="ctr" defTabSz="914400">
              <a:tabLst>
                <a:tab pos="1257300" algn="l"/>
              </a:tabLst>
            </a:pPr>
            <a:r>
              <a:rPr lang="zh-CN" altLang="en-US" sz="1600" dirty="0">
                <a:solidFill>
                  <a:schemeClr val="bg2"/>
                </a:solidFill>
                <a:latin typeface="Times New Roman" panose="02020603050405020304" pitchFamily="18" charset="0"/>
              </a:rPr>
              <a:t>施工单位：</a:t>
            </a:r>
            <a:r>
              <a:rPr lang="zh-CN" altLang="en-US" sz="1600" u="sng" dirty="0">
                <a:solidFill>
                  <a:schemeClr val="bg2"/>
                </a:solidFill>
                <a:latin typeface="Times New Roman" panose="02020603050405020304" pitchFamily="18" charset="0"/>
              </a:rPr>
              <a:t>            </a:t>
            </a:r>
            <a:r>
              <a:rPr lang="zh-CN" altLang="en-US" sz="1600" dirty="0">
                <a:solidFill>
                  <a:schemeClr val="bg2"/>
                </a:solidFill>
                <a:latin typeface="Times New Roman" panose="02020603050405020304" pitchFamily="18" charset="0"/>
              </a:rPr>
              <a:t> 所属合同：</a:t>
            </a:r>
            <a:r>
              <a:rPr lang="zh-CN" altLang="en-US" sz="1600" u="sng" dirty="0">
                <a:solidFill>
                  <a:schemeClr val="bg2"/>
                </a:solidFill>
                <a:latin typeface="Times New Roman" panose="02020603050405020304" pitchFamily="18" charset="0"/>
              </a:rPr>
              <a:t>             </a:t>
            </a:r>
            <a:r>
              <a:rPr lang="zh-CN" altLang="en-US" sz="1600" dirty="0">
                <a:solidFill>
                  <a:schemeClr val="bg2"/>
                </a:solidFill>
                <a:latin typeface="Times New Roman" panose="02020603050405020304" pitchFamily="18" charset="0"/>
              </a:rPr>
              <a:t>编号</a:t>
            </a:r>
            <a:r>
              <a:rPr lang="en-US" altLang="zh-CN" sz="1600" dirty="0">
                <a:solidFill>
                  <a:schemeClr val="bg2"/>
                </a:solidFill>
                <a:latin typeface="Times New Roman" panose="02020603050405020304" pitchFamily="18" charset="0"/>
              </a:rPr>
              <a:t>: (</a:t>
            </a:r>
            <a:r>
              <a:rPr lang="zh-CN" altLang="en-US" sz="1600" dirty="0">
                <a:solidFill>
                  <a:schemeClr val="bg2"/>
                </a:solidFill>
                <a:latin typeface="Times New Roman" panose="02020603050405020304" pitchFamily="18" charset="0"/>
              </a:rPr>
              <a:t>连续编号</a:t>
            </a:r>
            <a:r>
              <a:rPr lang="en-US" altLang="zh-CN" sz="1600" dirty="0">
                <a:solidFill>
                  <a:schemeClr val="bg2"/>
                </a:solidFill>
                <a:latin typeface="Times New Roman" panose="02020603050405020304" pitchFamily="18" charset="0"/>
              </a:rPr>
              <a:t>)  </a:t>
            </a:r>
            <a:r>
              <a:rPr lang="zh-CN" altLang="en-US" sz="1600" dirty="0">
                <a:solidFill>
                  <a:schemeClr val="bg2"/>
                </a:solidFill>
                <a:latin typeface="Times New Roman" panose="02020603050405020304" pitchFamily="18" charset="0"/>
              </a:rPr>
              <a:t>共    页  第    页</a:t>
            </a:r>
            <a:endParaRPr lang="zh-CN" altLang="en-US" sz="1600" dirty="0">
              <a:solidFill>
                <a:schemeClr val="bg2"/>
              </a:solidFill>
              <a:latin typeface="Times New Roman" panose="02020603050405020304" pitchFamily="18" charset="0"/>
            </a:endParaRPr>
          </a:p>
        </p:txBody>
      </p:sp>
      <p:graphicFrame>
        <p:nvGraphicFramePr>
          <p:cNvPr id="6641303" name="Group 663"/>
          <p:cNvGraphicFramePr>
            <a:graphicFrameLocks noGrp="1"/>
          </p:cNvGraphicFramePr>
          <p:nvPr>
            <p:custDataLst>
              <p:tags r:id="rId2"/>
            </p:custDataLst>
          </p:nvPr>
        </p:nvGraphicFramePr>
        <p:xfrm>
          <a:off x="1175703" y="1053783"/>
          <a:ext cx="6863715" cy="5105400"/>
        </p:xfrm>
        <a:graphic>
          <a:graphicData uri="http://schemas.openxmlformats.org/drawingml/2006/table">
            <a:tbl>
              <a:tblPr/>
              <a:tblGrid>
                <a:gridCol w="777875"/>
                <a:gridCol w="182563"/>
                <a:gridCol w="376237"/>
                <a:gridCol w="633413"/>
                <a:gridCol w="1727200"/>
                <a:gridCol w="334962"/>
                <a:gridCol w="622300"/>
                <a:gridCol w="541338"/>
                <a:gridCol w="1667510"/>
              </a:tblGrid>
              <a:tr h="311150">
                <a:tc gridSpan="3">
                  <a:txBody>
                    <a:bodyPr/>
                    <a:lstStyle/>
                    <a:p>
                      <a:pPr marL="0" marR="0" lvl="0" indent="0" algn="just" defTabSz="914400" rtl="0" eaLnBrk="1" fontAlgn="base" latinLnBrk="0" hangingPunct="1">
                        <a:lnSpc>
                          <a:spcPct val="100000"/>
                        </a:lnSpc>
                        <a:spcBef>
                          <a:spcPct val="0"/>
                        </a:spcBef>
                        <a:spcAft>
                          <a:spcPct val="0"/>
                        </a:spcAft>
                        <a:buClrTx/>
                        <a:buSzTx/>
                        <a:buFontTx/>
                        <a:buNone/>
                      </a:pPr>
                      <a:endParaRPr kumimoji="1" lang="en-US" altLang="zh-CN"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 </a:t>
                      </a: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项目名称</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专业</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r>
              <a:tr h="349250">
                <a:tc gridSpan="3">
                  <a:txBody>
                    <a:bodyPr/>
                    <a:lstStyle/>
                    <a:p>
                      <a:pPr marL="0" marR="0" lvl="0" indent="0" algn="just"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适用范围</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 </a:t>
                      </a:r>
                      <a:r>
                        <a:rPr kumimoji="1" lang="zh-CN" altLang="en-US"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（注明施工地点、适用范围）</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提出时间</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r>
              <a:tr h="371475">
                <a:tc gridSpan="3">
                  <a:txBody>
                    <a:bodyPr/>
                    <a:lstStyle/>
                    <a:p>
                      <a:pPr marL="0" marR="0" lvl="0" indent="0" algn="just"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提出单位</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gridSpan="6">
                  <a:txBody>
                    <a:bodyPr/>
                    <a:lstStyle/>
                    <a:p>
                      <a:pPr marL="0" marR="0" lvl="0" indent="0" algn="just" defTabSz="914400" rtl="0" eaLnBrk="1" fontAlgn="base"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  </a:t>
                      </a:r>
                      <a:r>
                        <a:rPr kumimoji="1" lang="en-US" altLang="zh-CN"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sym typeface="Wingdings" panose="05000000000000000000" pitchFamily="2" charset="2"/>
                        </a:rPr>
                        <a:t></a:t>
                      </a: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发包人</a:t>
                      </a: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sym typeface="Wingdings" panose="05000000000000000000" pitchFamily="2" charset="2"/>
                        </a:rPr>
                        <a:t>      </a:t>
                      </a: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承包人</a:t>
                      </a: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sym typeface="Wingdings" panose="05000000000000000000" pitchFamily="2" charset="2"/>
                        </a:rPr>
                        <a:t>    </a:t>
                      </a: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其它</a:t>
                      </a:r>
                      <a:r>
                        <a:rPr kumimoji="1" lang="en-US" altLang="zh-CN"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sym typeface="Wingdings" panose="05000000000000000000" pitchFamily="2" charset="2"/>
                        </a:rPr>
                        <a:t>(</a:t>
                      </a: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sym typeface="Wingdings" panose="05000000000000000000" pitchFamily="2" charset="2"/>
                        </a:rPr>
                        <a:t>应注明</a:t>
                      </a:r>
                      <a:r>
                        <a:rPr kumimoji="1" lang="en-US" altLang="zh-CN"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sym typeface="Wingdings" panose="05000000000000000000" pitchFamily="2" charset="2"/>
                        </a:rPr>
                        <a:t>)</a:t>
                      </a:r>
                      <a:endParaRPr kumimoji="1" lang="en-US" altLang="zh-CN"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sym typeface="Wingdings" panose="05000000000000000000" pitchFamily="2" charset="2"/>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hMerge="1">
                  <a:tcPr/>
                </a:tc>
                <a:tc hMerge="1">
                  <a:tcPr/>
                </a:tc>
                <a:tc hMerge="1">
                  <a:tcPr/>
                </a:tc>
              </a:tr>
              <a:tr h="457200">
                <a:tc gridSpan="3">
                  <a:txBody>
                    <a:bodyPr/>
                    <a:lstStyle/>
                    <a:p>
                      <a:pPr marL="0" marR="0" lvl="0" indent="0" algn="just"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签证原因</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gridSpan="6">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hMerge="1">
                  <a:tcPr/>
                </a:tc>
                <a:tc hMerge="1">
                  <a:tcPr/>
                </a:tc>
                <a:tc hMerge="1">
                  <a:tcPr/>
                </a:tc>
              </a:tr>
              <a:tr h="974725">
                <a:tc>
                  <a:txBody>
                    <a:bodyPr/>
                    <a:lstStyle/>
                    <a:p>
                      <a:pPr marL="0" marR="0" lvl="0" indent="0" algn="just"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签</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证</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内</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容</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8">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hMerge="1">
                  <a:tcPr/>
                </a:tc>
                <a:tc hMerge="1">
                  <a:tcPr/>
                </a:tc>
                <a:tc hMerge="1">
                  <a:tcPr/>
                </a:tc>
                <a:tc hMerge="1">
                  <a:tcPr/>
                </a:tc>
                <a:tc hMerge="1">
                  <a:tcPr/>
                </a:tc>
              </a:tr>
              <a:tr h="295275">
                <a:tc gridSpan="2">
                  <a:txBody>
                    <a:bodyPr/>
                    <a:lstStyle/>
                    <a:p>
                      <a:pPr marL="0" marR="0" lvl="0" indent="0" algn="just"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估价</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gridSpan="4">
                  <a:txBody>
                    <a:bodyPr/>
                    <a:lstStyle/>
                    <a:p>
                      <a:pPr marL="0" marR="0" lvl="0" indent="0" algn="just" defTabSz="914400" rtl="0" eaLnBrk="1" fontAlgn="base"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□≤2</a:t>
                      </a: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万   □</a:t>
                      </a:r>
                      <a:r>
                        <a:rPr kumimoji="1" lang="en-US" altLang="zh-CN"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2</a:t>
                      </a: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1" lang="en-US" altLang="zh-CN"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5</a:t>
                      </a: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万   □</a:t>
                      </a:r>
                      <a:r>
                        <a:rPr kumimoji="1" lang="en-US" altLang="zh-CN"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5</a:t>
                      </a: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1" lang="en-US" altLang="zh-CN"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10</a:t>
                      </a: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万   □＞</a:t>
                      </a:r>
                      <a:r>
                        <a:rPr kumimoji="1" lang="en-US" altLang="zh-CN"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10</a:t>
                      </a: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万</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hMerge="1">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成本工程师</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6863">
                <a:tc gridSpan="4">
                  <a:txBody>
                    <a:bodyPr/>
                    <a:lstStyle/>
                    <a:p>
                      <a:pPr marL="0" marR="0" lvl="0" indent="0" algn="just"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承包人</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hMerge="1">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监理单位</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gridSpan="3">
                  <a:txBody>
                    <a:bodyPr/>
                    <a:lstStyle/>
                    <a:p>
                      <a:pPr marL="0" marR="0" lvl="0" indent="0" algn="just"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发包人</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r>
              <a:tr h="1903413">
                <a:tc gridSpan="4">
                  <a:txBody>
                    <a:bodyPr/>
                    <a:lstStyle/>
                    <a:p>
                      <a:pPr marL="0" marR="0" lvl="0" indent="0" algn="just"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经办人：</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pP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pP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项目经理：</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pP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pP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公章：</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cPr/>
                </a:tc>
                <a:tc hMerge="1">
                  <a:tcPr/>
                </a:tc>
                <a:tc hMerge="1">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意见及确定量：</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pP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pP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监理工程师：</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pP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总监理工程师：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pP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公章：</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cPr/>
                </a:tc>
                <a:tc gridSpan="3">
                  <a:txBody>
                    <a:bodyPr/>
                    <a:lstStyle/>
                    <a:p>
                      <a:pPr marL="0" marR="0" lvl="0" indent="0" algn="just"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意见及确定量：</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pP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pP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pP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pP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pP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pP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公章</a:t>
                      </a:r>
                      <a:r>
                        <a:rPr kumimoji="1" lang="en-US" altLang="zh-CN"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a:t>
                      </a:r>
                      <a:endParaRPr kumimoji="1" lang="en-US" altLang="zh-CN"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cPr/>
                </a:tc>
                <a:tc hMerge="1">
                  <a:tcPr/>
                </a:tc>
              </a:tr>
            </a:tbl>
          </a:graphicData>
        </a:graphic>
      </p:graphicFrame>
      <p:sp>
        <p:nvSpPr>
          <p:cNvPr id="113711" name="Rectangle 655"/>
          <p:cNvSpPr/>
          <p:nvPr/>
        </p:nvSpPr>
        <p:spPr>
          <a:xfrm>
            <a:off x="1624013" y="6496050"/>
            <a:ext cx="3613150" cy="244475"/>
          </a:xfrm>
          <a:prstGeom prst="rect">
            <a:avLst/>
          </a:prstGeom>
          <a:noFill/>
          <a:ln w="9525">
            <a:noFill/>
          </a:ln>
        </p:spPr>
        <p:txBody>
          <a:bodyPr wrap="none" anchor="ctr" anchorCtr="0">
            <a:spAutoFit/>
          </a:bodyPr>
          <a:p>
            <a:pPr algn="just">
              <a:buNone/>
            </a:pPr>
            <a:r>
              <a:rPr lang="zh-CN" altLang="en-US" sz="1000" dirty="0">
                <a:latin typeface="Times New Roman" panose="02020603050405020304" pitchFamily="18" charset="0"/>
                <a:ea typeface="宋体" panose="02010600030101010101" pitchFamily="2" charset="-122"/>
              </a:rPr>
              <a:t>注：</a:t>
            </a:r>
            <a:r>
              <a:rPr lang="en-US" altLang="zh-CN" sz="1000" dirty="0">
                <a:latin typeface="Times New Roman" panose="02020603050405020304" pitchFamily="18" charset="0"/>
                <a:ea typeface="宋体" panose="02010600030101010101" pitchFamily="2" charset="-122"/>
              </a:rPr>
              <a:t>1</a:t>
            </a:r>
            <a:r>
              <a:rPr lang="zh-CN" altLang="en-US" sz="1000" dirty="0">
                <a:latin typeface="Times New Roman" panose="02020603050405020304" pitchFamily="18" charset="0"/>
                <a:ea typeface="宋体" panose="02010600030101010101" pitchFamily="2" charset="-122"/>
              </a:rPr>
              <a:t>、现场签证单须在签证内容发生后</a:t>
            </a:r>
            <a:r>
              <a:rPr lang="en-US" altLang="zh-CN" sz="1000" dirty="0">
                <a:latin typeface="Times New Roman" panose="02020603050405020304" pitchFamily="18" charset="0"/>
                <a:ea typeface="宋体" panose="02010600030101010101" pitchFamily="2" charset="-122"/>
              </a:rPr>
              <a:t>7</a:t>
            </a:r>
            <a:r>
              <a:rPr lang="zh-CN" altLang="en-US" sz="1000" dirty="0">
                <a:latin typeface="Times New Roman" panose="02020603050405020304" pitchFamily="18" charset="0"/>
                <a:ea typeface="宋体" panose="02010600030101010101" pitchFamily="2" charset="-122"/>
              </a:rPr>
              <a:t>天内办理完毕有效。</a:t>
            </a:r>
            <a:endParaRPr lang="zh-CN" altLang="en-US" sz="2400" dirty="0">
              <a:latin typeface="Times New Roman" panose="02020603050405020304" pitchFamily="18" charset="0"/>
              <a:ea typeface="宋体" panose="02010600030101010101" pitchFamily="2" charset="-122"/>
            </a:endParaRPr>
          </a:p>
        </p:txBody>
      </p:sp>
      <p:sp>
        <p:nvSpPr>
          <p:cNvPr id="113712" name="Rectangle 662"/>
          <p:cNvSpPr/>
          <p:nvPr/>
        </p:nvSpPr>
        <p:spPr>
          <a:xfrm>
            <a:off x="1042988" y="6237288"/>
            <a:ext cx="7118350" cy="457200"/>
          </a:xfrm>
          <a:prstGeom prst="rect">
            <a:avLst/>
          </a:prstGeom>
          <a:noFill/>
          <a:ln w="9525">
            <a:noFill/>
          </a:ln>
        </p:spPr>
        <p:txBody>
          <a:bodyPr wrap="none" anchor="ctr" anchorCtr="0">
            <a:spAutoFit/>
          </a:bodyPr>
          <a:p>
            <a:r>
              <a:rPr lang="zh-CN" altLang="en-US" sz="1200" dirty="0">
                <a:solidFill>
                  <a:schemeClr val="bg2"/>
                </a:solidFill>
                <a:latin typeface="Times New Roman" panose="02020603050405020304" pitchFamily="18" charset="0"/>
              </a:rPr>
              <a:t>注：</a:t>
            </a:r>
            <a:r>
              <a:rPr lang="en-US" altLang="zh-CN" sz="1200" dirty="0">
                <a:solidFill>
                  <a:schemeClr val="bg2"/>
                </a:solidFill>
                <a:latin typeface="Times New Roman" panose="02020603050405020304" pitchFamily="18" charset="0"/>
              </a:rPr>
              <a:t>1</a:t>
            </a:r>
            <a:r>
              <a:rPr lang="zh-CN" altLang="en-US" sz="1200" dirty="0">
                <a:solidFill>
                  <a:schemeClr val="bg2"/>
                </a:solidFill>
                <a:latin typeface="Times New Roman" panose="02020603050405020304" pitchFamily="18" charset="0"/>
              </a:rPr>
              <a:t>、现场签证单须在签证内容发生后</a:t>
            </a:r>
            <a:r>
              <a:rPr lang="en-US" altLang="zh-CN" sz="1200" dirty="0">
                <a:solidFill>
                  <a:schemeClr val="bg2"/>
                </a:solidFill>
                <a:latin typeface="Times New Roman" panose="02020603050405020304" pitchFamily="18" charset="0"/>
              </a:rPr>
              <a:t>7</a:t>
            </a:r>
            <a:r>
              <a:rPr lang="zh-CN" altLang="en-US" sz="1200" dirty="0">
                <a:solidFill>
                  <a:schemeClr val="bg2"/>
                </a:solidFill>
                <a:latin typeface="Times New Roman" panose="02020603050405020304" pitchFamily="18" charset="0"/>
              </a:rPr>
              <a:t>天内办理完毕有效。</a:t>
            </a:r>
            <a:endParaRPr lang="zh-CN" altLang="en-US" sz="1200" dirty="0">
              <a:solidFill>
                <a:schemeClr val="bg2"/>
              </a:solidFill>
              <a:latin typeface="Times New Roman" panose="02020603050405020304" pitchFamily="18" charset="0"/>
            </a:endParaRPr>
          </a:p>
          <a:p>
            <a:r>
              <a:rPr lang="en-US" altLang="zh-CN" sz="1200" dirty="0">
                <a:solidFill>
                  <a:schemeClr val="bg2"/>
                </a:solidFill>
                <a:latin typeface="Times New Roman" panose="02020603050405020304" pitchFamily="18" charset="0"/>
              </a:rPr>
              <a:t>2</a:t>
            </a:r>
            <a:r>
              <a:rPr lang="zh-CN" altLang="en-US" sz="1200" dirty="0">
                <a:solidFill>
                  <a:schemeClr val="bg2"/>
                </a:solidFill>
                <a:latin typeface="Times New Roman" panose="02020603050405020304" pitchFamily="18" charset="0"/>
              </a:rPr>
              <a:t>、此单需承包人项目经理、总监理工程师，发包人专业工程师、成本工程师及发包人代表签字并盖章。</a:t>
            </a:r>
            <a:endParaRPr lang="zh-CN" altLang="en-US" sz="1200" dirty="0">
              <a:solidFill>
                <a:schemeClr val="bg2"/>
              </a:solidFill>
              <a:latin typeface="Times New Roman" panose="02020603050405020304" pitchFamily="18" charset="0"/>
            </a:endParaRPr>
          </a:p>
        </p:txBody>
      </p:sp>
    </p:spTree>
  </p:cSld>
  <p:clrMapOvr>
    <a:masterClrMapping/>
  </p:clrMapOvr>
  <p:transition/>
</p:sld>
</file>

<file path=ppt/slides/slide10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p:pic>
        <p:nvPicPr>
          <p:cNvPr id="5" name="图片"/>
          <p:cNvPicPr>
            <a:picLocks noChangeAspect="1"/>
          </p:cNvPicPr>
          <p:nvPr userDrawn="1"/>
        </p:nvPicPr>
        <p:blipFill rotWithShape="1">
          <a:blip r:embed="rId1" cstate="print">
            <a:extLst>
              <a:ext uri="{28A0092B-C50C-407E-A947-70E740481C1C}">
                <a14:useLocalDpi xmlns:a14="http://schemas.microsoft.com/office/drawing/2010/main" val="0"/>
              </a:ext>
            </a:extLst>
          </a:blip>
          <a:srcRect t="2" b="39"/>
          <a:stretch>
            <a:fillRect/>
          </a:stretch>
        </p:blipFill>
        <p:spPr>
          <a:xfrm>
            <a:off x="-1270" y="635"/>
            <a:ext cx="9192260" cy="6878955"/>
          </a:xfrm>
          <a:prstGeom prst="rect">
            <a:avLst/>
          </a:prstGeom>
        </p:spPr>
      </p:pic>
      <p:graphicFrame>
        <p:nvGraphicFramePr>
          <p:cNvPr id="6643543" name="Group 855"/>
          <p:cNvGraphicFramePr>
            <a:graphicFrameLocks noGrp="1"/>
          </p:cNvGraphicFramePr>
          <p:nvPr>
            <p:ph idx="1"/>
            <p:custDataLst>
              <p:tags r:id="rId2"/>
            </p:custDataLst>
          </p:nvPr>
        </p:nvGraphicFramePr>
        <p:xfrm>
          <a:off x="685800" y="1049338"/>
          <a:ext cx="7772400" cy="5441950"/>
        </p:xfrm>
        <a:graphic>
          <a:graphicData uri="http://schemas.openxmlformats.org/drawingml/2006/table">
            <a:tbl>
              <a:tblPr/>
              <a:tblGrid>
                <a:gridCol w="525463"/>
                <a:gridCol w="598487"/>
                <a:gridCol w="1090613"/>
                <a:gridCol w="1304925"/>
                <a:gridCol w="1092200"/>
                <a:gridCol w="881062"/>
                <a:gridCol w="517525"/>
                <a:gridCol w="881063"/>
                <a:gridCol w="881062"/>
              </a:tblGrid>
              <a:tr h="473075">
                <a:tc gridSpan="9">
                  <a:txBody>
                    <a:bodyPr/>
                    <a:lstStyle/>
                    <a:p>
                      <a:pPr marL="342900" marR="0" lvl="0" indent="-342900" algn="ctr" defTabSz="914400" rtl="0" eaLnBrk="1" fontAlgn="base" latinLnBrk="0" hangingPunct="1">
                        <a:lnSpc>
                          <a:spcPct val="100000"/>
                        </a:lnSpc>
                        <a:spcBef>
                          <a:spcPct val="0"/>
                        </a:spcBef>
                        <a:spcAft>
                          <a:spcPct val="0"/>
                        </a:spcAft>
                        <a:buClrTx/>
                        <a:buSzTx/>
                        <a:buFontTx/>
                        <a:buNone/>
                      </a:pPr>
                      <a:r>
                        <a:rPr kumimoji="1" lang="en-US" altLang="zh-CN" sz="1800" b="1" i="0" u="sng"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r>
                        <a:rPr kumimoji="1" lang="zh-CN" altLang="en-US" sz="18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年</a:t>
                      </a:r>
                      <a:r>
                        <a:rPr kumimoji="1" lang="zh-CN" altLang="en-US" sz="1800" b="1" i="0" u="sng"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r>
                        <a:rPr kumimoji="1" lang="en-US" altLang="zh-CN" sz="1800" b="1" i="0" u="sng"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r>
                        <a:rPr kumimoji="1" lang="zh-CN" altLang="en-US" sz="1800" b="1" i="0" u="sng"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r>
                        <a:rPr kumimoji="1" lang="zh-CN" altLang="en-US" sz="18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月设计变更明细</a:t>
                      </a:r>
                      <a:endParaRPr kumimoji="1" lang="zh-CN" altLang="en-US" sz="1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hMerge="1">
                  <a:tcPr/>
                </a:tc>
                <a:tc hMerge="1">
                  <a:tcPr/>
                </a:tc>
                <a:tc hMerge="1">
                  <a:tcPr/>
                </a:tc>
                <a:tc hMerge="1">
                  <a:tcPr/>
                </a:tc>
                <a:tc hMerge="1">
                  <a:tcPr/>
                </a:tc>
                <a:tc hMerge="1">
                  <a:tcPr/>
                </a:tc>
              </a:tr>
              <a:tr h="569913">
                <a:tc gridSpan="4">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乙方单位名称：</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hMerge="1">
                  <a:tcPr/>
                </a:tc>
                <a:tc gridSpan="3">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预算负责人：</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gridSpan="2">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提交日期：</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r>
              <a:tr h="484188">
                <a:tc>
                  <a:txBody>
                    <a:bodyPr/>
                    <a:lstStyle/>
                    <a:p>
                      <a:pPr marL="342900" marR="0" lvl="0" indent="-342900" algn="ctr" defTabSz="914400" rtl="0" eaLnBrk="1" fontAlgn="base"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序号</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分类</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所属合同号</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所属合同名称</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变更图纸号</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变更内容</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估价</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甲方回复</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驳回原因</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r>
              <a:tr h="549910">
                <a:tc>
                  <a:txBody>
                    <a:bodyPr/>
                    <a:lstStyle/>
                    <a:p>
                      <a:pPr marL="342900" marR="0" lvl="0" indent="-342900" algn="ctr" defTabSz="914400" rtl="0" eaLnBrk="1" fontAlgn="base"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一期</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pPr>
                      <a:r>
                        <a:rPr kumimoji="1" lang="en-US" altLang="zh-CN"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0.00 </a:t>
                      </a:r>
                      <a:endParaRPr kumimoji="1" lang="en-US" altLang="zh-CN"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342900" marR="0" lvl="0" indent="-342900" algn="ctr" defTabSz="914400" rtl="0" eaLnBrk="1" fontAlgn="base" latinLnBrk="0" hangingPunct="1">
                        <a:lnSpc>
                          <a:spcPct val="100000"/>
                        </a:lnSpc>
                        <a:spcBef>
                          <a:spcPct val="0"/>
                        </a:spcBef>
                        <a:spcAft>
                          <a:spcPct val="0"/>
                        </a:spcAft>
                        <a:buClrTx/>
                        <a:buSzTx/>
                        <a:buFontTx/>
                        <a:buNone/>
                      </a:pPr>
                      <a:r>
                        <a:rPr kumimoji="1" lang="en-US" altLang="zh-CN"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1</a:t>
                      </a:r>
                      <a:endParaRPr kumimoji="1" lang="en-US" altLang="zh-CN"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减项</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3050">
                <a:tc>
                  <a:txBody>
                    <a:bodyPr/>
                    <a:lstStyle/>
                    <a:p>
                      <a:pPr marL="342900" marR="0" lvl="0" indent="-342900" algn="ctr" defTabSz="914400" rtl="0" eaLnBrk="1" fontAlgn="base" latinLnBrk="0" hangingPunct="1">
                        <a:lnSpc>
                          <a:spcPct val="100000"/>
                        </a:lnSpc>
                        <a:spcBef>
                          <a:spcPct val="0"/>
                        </a:spcBef>
                        <a:spcAft>
                          <a:spcPct val="0"/>
                        </a:spcAft>
                        <a:buClrTx/>
                        <a:buSzTx/>
                        <a:buFontTx/>
                        <a:buNone/>
                      </a:pPr>
                      <a:r>
                        <a:rPr kumimoji="1" lang="en-US" altLang="zh-CN"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2</a:t>
                      </a:r>
                      <a:endParaRPr kumimoji="1" lang="en-US" altLang="zh-CN"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减项</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342900" marR="0" lvl="0" indent="-342900" algn="ctr" defTabSz="914400" rtl="0" eaLnBrk="1" fontAlgn="base" latinLnBrk="0" hangingPunct="1">
                        <a:lnSpc>
                          <a:spcPct val="100000"/>
                        </a:lnSpc>
                        <a:spcBef>
                          <a:spcPct val="0"/>
                        </a:spcBef>
                        <a:spcAft>
                          <a:spcPct val="0"/>
                        </a:spcAft>
                        <a:buClrTx/>
                        <a:buSzTx/>
                        <a:buFontTx/>
                        <a:buNone/>
                      </a:pPr>
                      <a:r>
                        <a:rPr kumimoji="1" lang="en-US" altLang="zh-CN"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3</a:t>
                      </a:r>
                      <a:endParaRPr kumimoji="1" lang="en-US" altLang="zh-CN"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增项</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7675">
                <a:tc>
                  <a:txBody>
                    <a:bodyPr/>
                    <a:lstStyle/>
                    <a:p>
                      <a:pPr marL="342900" marR="0" lvl="0" indent="-342900" algn="ctr" defTabSz="914400" rtl="0" eaLnBrk="1" fontAlgn="base"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二期</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pPr>
                      <a:r>
                        <a:rPr kumimoji="1" lang="en-US" altLang="zh-CN"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0.00 </a:t>
                      </a:r>
                      <a:endParaRPr kumimoji="1" lang="en-US" altLang="zh-CN"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3050">
                <a:tc>
                  <a:txBody>
                    <a:bodyPr/>
                    <a:lstStyle/>
                    <a:p>
                      <a:pPr marL="342900" marR="0" lvl="0" indent="-342900" algn="ctr" defTabSz="914400" rtl="0" eaLnBrk="1" fontAlgn="base" latinLnBrk="0" hangingPunct="1">
                        <a:lnSpc>
                          <a:spcPct val="100000"/>
                        </a:lnSpc>
                        <a:spcBef>
                          <a:spcPct val="0"/>
                        </a:spcBef>
                        <a:spcAft>
                          <a:spcPct val="0"/>
                        </a:spcAft>
                        <a:buClrTx/>
                        <a:buSzTx/>
                        <a:buFontTx/>
                        <a:buNone/>
                      </a:pPr>
                      <a:r>
                        <a:rPr kumimoji="1" lang="en-US" altLang="zh-CN"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1</a:t>
                      </a:r>
                      <a:endParaRPr kumimoji="1" lang="en-US" altLang="zh-CN"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减项</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342900" marR="0" lvl="0" indent="-342900" algn="ctr" defTabSz="914400" rtl="0" eaLnBrk="1" fontAlgn="base" latinLnBrk="0" hangingPunct="1">
                        <a:lnSpc>
                          <a:spcPct val="100000"/>
                        </a:lnSpc>
                        <a:spcBef>
                          <a:spcPct val="0"/>
                        </a:spcBef>
                        <a:spcAft>
                          <a:spcPct val="0"/>
                        </a:spcAft>
                        <a:buClrTx/>
                        <a:buSzTx/>
                        <a:buFontTx/>
                        <a:buNone/>
                      </a:pPr>
                      <a:r>
                        <a:rPr kumimoji="1" lang="en-US" altLang="zh-CN"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2</a:t>
                      </a:r>
                      <a:endParaRPr kumimoji="1" lang="en-US" altLang="zh-CN"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减项</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342900" marR="0" lvl="0" indent="-342900" algn="ctr" defTabSz="914400" rtl="0" eaLnBrk="1" fontAlgn="base" latinLnBrk="0" hangingPunct="1">
                        <a:lnSpc>
                          <a:spcPct val="100000"/>
                        </a:lnSpc>
                        <a:spcBef>
                          <a:spcPct val="0"/>
                        </a:spcBef>
                        <a:spcAft>
                          <a:spcPct val="0"/>
                        </a:spcAft>
                        <a:buClrTx/>
                        <a:buSzTx/>
                        <a:buFontTx/>
                        <a:buNone/>
                      </a:pPr>
                      <a:r>
                        <a:rPr kumimoji="1" lang="en-US" altLang="zh-CN"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3</a:t>
                      </a:r>
                      <a:endParaRPr kumimoji="1" lang="en-US" altLang="zh-CN"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增项</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6088">
                <a:tc>
                  <a:txBody>
                    <a:bodyPr/>
                    <a:lstStyle/>
                    <a:p>
                      <a:pPr marL="342900" marR="0" lvl="0" indent="-342900" algn="ctr" defTabSz="914400" rtl="0" eaLnBrk="1" fontAlgn="base"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跨期</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pPr>
                      <a:r>
                        <a:rPr kumimoji="1" lang="en-US" altLang="zh-CN"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0.00 </a:t>
                      </a:r>
                      <a:endParaRPr kumimoji="1" lang="en-US" altLang="zh-CN"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342900" marR="0" lvl="0" indent="-342900" algn="ctr" defTabSz="914400" rtl="0" eaLnBrk="1" fontAlgn="base" latinLnBrk="0" hangingPunct="1">
                        <a:lnSpc>
                          <a:spcPct val="100000"/>
                        </a:lnSpc>
                        <a:spcBef>
                          <a:spcPct val="0"/>
                        </a:spcBef>
                        <a:spcAft>
                          <a:spcPct val="0"/>
                        </a:spcAft>
                        <a:buClrTx/>
                        <a:buSzTx/>
                        <a:buFontTx/>
                        <a:buNone/>
                      </a:pPr>
                      <a:r>
                        <a:rPr kumimoji="1" lang="en-US" altLang="zh-CN"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1</a:t>
                      </a:r>
                      <a:endParaRPr kumimoji="1" lang="en-US" altLang="zh-CN"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减项</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342900" marR="0" lvl="0" indent="-342900" algn="ctr" defTabSz="914400" rtl="0" eaLnBrk="1" fontAlgn="base" latinLnBrk="0" hangingPunct="1">
                        <a:lnSpc>
                          <a:spcPct val="100000"/>
                        </a:lnSpc>
                        <a:spcBef>
                          <a:spcPct val="0"/>
                        </a:spcBef>
                        <a:spcAft>
                          <a:spcPct val="0"/>
                        </a:spcAft>
                        <a:buClrTx/>
                        <a:buSzTx/>
                        <a:buFontTx/>
                        <a:buNone/>
                      </a:pPr>
                      <a:r>
                        <a:rPr kumimoji="1" lang="en-US" altLang="zh-CN"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2</a:t>
                      </a:r>
                      <a:endParaRPr kumimoji="1" lang="en-US" altLang="zh-CN"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减项</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342900" marR="0" lvl="0" indent="-342900" algn="ctr" defTabSz="914400" rtl="0" eaLnBrk="1" fontAlgn="base" latinLnBrk="0" hangingPunct="1">
                        <a:lnSpc>
                          <a:spcPct val="100000"/>
                        </a:lnSpc>
                        <a:spcBef>
                          <a:spcPct val="0"/>
                        </a:spcBef>
                        <a:spcAft>
                          <a:spcPct val="0"/>
                        </a:spcAft>
                        <a:buClrTx/>
                        <a:buSzTx/>
                        <a:buFontTx/>
                        <a:buNone/>
                      </a:pPr>
                      <a:r>
                        <a:rPr kumimoji="1" lang="en-US" altLang="zh-CN"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3</a:t>
                      </a:r>
                      <a:endParaRPr kumimoji="1" lang="en-US" altLang="zh-CN"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增项</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14838" name="Rectangle 854"/>
          <p:cNvSpPr/>
          <p:nvPr/>
        </p:nvSpPr>
        <p:spPr>
          <a:xfrm>
            <a:off x="2619375" y="328613"/>
            <a:ext cx="3536950" cy="579437"/>
          </a:xfrm>
          <a:prstGeom prst="rect">
            <a:avLst/>
          </a:prstGeom>
          <a:noFill/>
          <a:ln w="9525">
            <a:noFill/>
          </a:ln>
        </p:spPr>
        <p:txBody>
          <a:bodyPr wrap="none" anchor="ctr" anchorCtr="0">
            <a:spAutoFit/>
          </a:bodyPr>
          <a:p>
            <a:r>
              <a:rPr lang="zh-CN" altLang="en-US" b="1" dirty="0">
                <a:solidFill>
                  <a:schemeClr val="bg2"/>
                </a:solidFill>
                <a:latin typeface="Times New Roman" panose="02020603050405020304" pitchFamily="18" charset="0"/>
              </a:rPr>
              <a:t>设计变更提交清单</a:t>
            </a:r>
            <a:r>
              <a:rPr lang="zh-CN" altLang="en-US" dirty="0">
                <a:solidFill>
                  <a:schemeClr val="bg2"/>
                </a:solidFill>
                <a:latin typeface="Times New Roman" panose="02020603050405020304" pitchFamily="18" charset="0"/>
              </a:rPr>
              <a:t> </a:t>
            </a:r>
            <a:endParaRPr lang="zh-CN" altLang="en-US" dirty="0">
              <a:solidFill>
                <a:schemeClr val="bg2"/>
              </a:solidFill>
              <a:latin typeface="Times New Roman" panose="02020603050405020304" pitchFamily="18" charset="0"/>
            </a:endParaRPr>
          </a:p>
        </p:txBody>
      </p:sp>
    </p:spTree>
  </p:cSld>
  <p:clrMapOvr>
    <a:masterClrMapping/>
  </p:clrMapOvr>
  <p:transition/>
</p:sld>
</file>

<file path=ppt/slides/slide10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p:pic>
        <p:nvPicPr>
          <p:cNvPr id="5" name="图片"/>
          <p:cNvPicPr>
            <a:picLocks noChangeAspect="1"/>
          </p:cNvPicPr>
          <p:nvPr userDrawn="1"/>
        </p:nvPicPr>
        <p:blipFill rotWithShape="1">
          <a:blip r:embed="rId1" cstate="print">
            <a:extLst>
              <a:ext uri="{28A0092B-C50C-407E-A947-70E740481C1C}">
                <a14:useLocalDpi xmlns:a14="http://schemas.microsoft.com/office/drawing/2010/main" val="0"/>
              </a:ext>
            </a:extLst>
          </a:blip>
          <a:srcRect t="2" b="39"/>
          <a:stretch>
            <a:fillRect/>
          </a:stretch>
        </p:blipFill>
        <p:spPr>
          <a:xfrm>
            <a:off x="-1270" y="635"/>
            <a:ext cx="9192260" cy="6878955"/>
          </a:xfrm>
          <a:prstGeom prst="rect">
            <a:avLst/>
          </a:prstGeom>
        </p:spPr>
      </p:pic>
      <p:graphicFrame>
        <p:nvGraphicFramePr>
          <p:cNvPr id="6647363" name="Group 1603"/>
          <p:cNvGraphicFramePr>
            <a:graphicFrameLocks noGrp="1"/>
          </p:cNvGraphicFramePr>
          <p:nvPr>
            <p:ph idx="1"/>
            <p:custDataLst>
              <p:tags r:id="rId2"/>
            </p:custDataLst>
          </p:nvPr>
        </p:nvGraphicFramePr>
        <p:xfrm>
          <a:off x="684213" y="898525"/>
          <a:ext cx="7772400" cy="5637213"/>
        </p:xfrm>
        <a:graphic>
          <a:graphicData uri="http://schemas.openxmlformats.org/drawingml/2006/table">
            <a:tbl>
              <a:tblPr/>
              <a:tblGrid>
                <a:gridCol w="565150"/>
                <a:gridCol w="577850"/>
                <a:gridCol w="1041400"/>
                <a:gridCol w="1241425"/>
                <a:gridCol w="1331912"/>
                <a:gridCol w="841375"/>
                <a:gridCol w="493713"/>
                <a:gridCol w="839787"/>
                <a:gridCol w="839788"/>
              </a:tblGrid>
              <a:tr h="706438">
                <a:tc gridSpan="9">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en-US" altLang="zh-CN" sz="1800" b="1" i="0" u="sng"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r>
                        <a:rPr kumimoji="1" lang="zh-CN" altLang="en-US" sz="18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年</a:t>
                      </a:r>
                      <a:r>
                        <a:rPr kumimoji="1" lang="zh-CN" altLang="en-US" sz="1800" b="1" i="0" u="sng"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r>
                        <a:rPr kumimoji="1" lang="en-US" altLang="zh-CN" sz="1800" b="1" i="0" u="sng"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r>
                        <a:rPr kumimoji="1" lang="zh-CN" altLang="en-US" sz="1800" b="1" i="0" u="sng"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r>
                        <a:rPr kumimoji="1" lang="zh-CN" altLang="en-US" sz="18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月现场签证明细</a:t>
                      </a:r>
                      <a:endParaRPr kumimoji="1" lang="zh-CN" altLang="en-US" sz="1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hMerge="1">
                  <a:tcPr/>
                </a:tc>
                <a:tc hMerge="1">
                  <a:tcPr/>
                </a:tc>
                <a:tc hMerge="1">
                  <a:tcPr/>
                </a:tc>
                <a:tc hMerge="1">
                  <a:tcPr/>
                </a:tc>
                <a:tc hMerge="1">
                  <a:tcPr/>
                </a:tc>
                <a:tc hMerge="1">
                  <a:tcPr/>
                </a:tc>
              </a:tr>
              <a:tr h="495300">
                <a:tc gridSpan="4">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乙方单位名称：</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hMerge="1">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预算负责人：</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提交日期：</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r>
              <a:tr h="581025">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序号</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分类</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所属合同号</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所属合同名称</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指令发出人（甲方项目工程师）</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签证内容</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估价</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甲方回复</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驳回原因</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一期</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pPr>
                      <a:r>
                        <a:rPr kumimoji="1" lang="en-US" altLang="zh-CN"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0.00 </a:t>
                      </a:r>
                      <a:endParaRPr kumimoji="1" lang="en-US" altLang="zh-CN"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7175">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en-US" altLang="zh-CN"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1</a:t>
                      </a:r>
                      <a:endParaRPr kumimoji="1" lang="en-US" altLang="zh-CN"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减项</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8763">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en-US" altLang="zh-CN"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2</a:t>
                      </a:r>
                      <a:endParaRPr kumimoji="1" lang="en-US" altLang="zh-CN"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减项</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0188">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en-US" altLang="zh-CN"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3</a:t>
                      </a:r>
                      <a:endParaRPr kumimoji="1" lang="en-US" altLang="zh-CN"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增项</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9100">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二期</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pPr>
                      <a:r>
                        <a:rPr kumimoji="1" lang="en-US" altLang="zh-CN"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0.00 </a:t>
                      </a:r>
                      <a:endParaRPr kumimoji="1" lang="en-US" altLang="zh-CN"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7175">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en-US" altLang="zh-CN"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1</a:t>
                      </a:r>
                      <a:endParaRPr kumimoji="1" lang="en-US" altLang="zh-CN"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减项</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7175">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en-US" altLang="zh-CN"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2</a:t>
                      </a:r>
                      <a:endParaRPr kumimoji="1" lang="en-US" altLang="zh-CN"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减项</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7175">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en-US" altLang="zh-CN"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3</a:t>
                      </a:r>
                      <a:endParaRPr kumimoji="1" lang="en-US" altLang="zh-CN"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增项</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9100">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跨期</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pPr>
                      <a:r>
                        <a:rPr kumimoji="1" lang="en-US" altLang="zh-CN"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0.00 </a:t>
                      </a:r>
                      <a:endParaRPr kumimoji="1" lang="en-US" altLang="zh-CN"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8763">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en-US" altLang="zh-CN"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1</a:t>
                      </a:r>
                      <a:endParaRPr kumimoji="1" lang="en-US" altLang="zh-CN"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减项</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7175">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en-US" altLang="zh-CN"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2</a:t>
                      </a:r>
                      <a:endParaRPr kumimoji="1" lang="en-US" altLang="zh-CN"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减项</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7175">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en-US" altLang="zh-CN"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3</a:t>
                      </a:r>
                      <a:endParaRPr kumimoji="1" lang="en-US" altLang="zh-CN"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增项</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2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15865" name="Rectangle 1602"/>
          <p:cNvSpPr/>
          <p:nvPr/>
        </p:nvSpPr>
        <p:spPr>
          <a:xfrm>
            <a:off x="2843213" y="188913"/>
            <a:ext cx="3536950" cy="579437"/>
          </a:xfrm>
          <a:prstGeom prst="rect">
            <a:avLst/>
          </a:prstGeom>
          <a:noFill/>
          <a:ln w="9525">
            <a:noFill/>
          </a:ln>
        </p:spPr>
        <p:txBody>
          <a:bodyPr wrap="none" anchor="ctr" anchorCtr="0">
            <a:spAutoFit/>
          </a:bodyPr>
          <a:p>
            <a:r>
              <a:rPr lang="zh-CN" altLang="en-US" b="1" dirty="0">
                <a:solidFill>
                  <a:schemeClr val="bg2"/>
                </a:solidFill>
                <a:latin typeface="Times New Roman" panose="02020603050405020304" pitchFamily="18" charset="0"/>
              </a:rPr>
              <a:t>现场签证提交清单</a:t>
            </a:r>
            <a:r>
              <a:rPr lang="zh-CN" altLang="en-US" dirty="0">
                <a:solidFill>
                  <a:schemeClr val="bg2"/>
                </a:solidFill>
                <a:latin typeface="Times New Roman" panose="02020603050405020304" pitchFamily="18" charset="0"/>
              </a:rPr>
              <a:t> </a:t>
            </a:r>
            <a:endParaRPr lang="zh-CN" altLang="en-US" dirty="0">
              <a:solidFill>
                <a:schemeClr val="bg2"/>
              </a:solidFill>
              <a:latin typeface="Times New Roman" panose="02020603050405020304" pitchFamily="18" charset="0"/>
            </a:endParaRPr>
          </a:p>
        </p:txBody>
      </p:sp>
    </p:spTree>
  </p:cSld>
  <p:clrMapOvr>
    <a:masterClrMapping/>
  </p:clrMapOvr>
  <p:transition/>
</p:sld>
</file>

<file path=ppt/slides/slide10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p:pic>
        <p:nvPicPr>
          <p:cNvPr id="5" name="图片"/>
          <p:cNvPicPr>
            <a:picLocks noChangeAspect="1"/>
          </p:cNvPicPr>
          <p:nvPr userDrawn="1"/>
        </p:nvPicPr>
        <p:blipFill rotWithShape="1">
          <a:blip r:embed="rId1" cstate="print">
            <a:extLst>
              <a:ext uri="{28A0092B-C50C-407E-A947-70E740481C1C}">
                <a14:useLocalDpi xmlns:a14="http://schemas.microsoft.com/office/drawing/2010/main" val="0"/>
              </a:ext>
            </a:extLst>
          </a:blip>
          <a:srcRect t="2" b="39"/>
          <a:stretch>
            <a:fillRect/>
          </a:stretch>
        </p:blipFill>
        <p:spPr>
          <a:xfrm>
            <a:off x="-1270" y="635"/>
            <a:ext cx="9192260" cy="6878955"/>
          </a:xfrm>
          <a:prstGeom prst="rect">
            <a:avLst/>
          </a:prstGeom>
        </p:spPr>
      </p:pic>
      <p:graphicFrame>
        <p:nvGraphicFramePr>
          <p:cNvPr id="6648048" name="Group 240"/>
          <p:cNvGraphicFramePr>
            <a:graphicFrameLocks noGrp="1"/>
          </p:cNvGraphicFramePr>
          <p:nvPr>
            <p:ph idx="1"/>
            <p:custDataLst>
              <p:tags r:id="rId2"/>
            </p:custDataLst>
          </p:nvPr>
        </p:nvGraphicFramePr>
        <p:xfrm>
          <a:off x="757555" y="1197293"/>
          <a:ext cx="7772400" cy="4611689"/>
        </p:xfrm>
        <a:graphic>
          <a:graphicData uri="http://schemas.openxmlformats.org/drawingml/2006/table">
            <a:tbl>
              <a:tblPr/>
              <a:tblGrid>
                <a:gridCol w="614363"/>
                <a:gridCol w="2019300"/>
                <a:gridCol w="884237"/>
                <a:gridCol w="720725"/>
                <a:gridCol w="1087438"/>
                <a:gridCol w="679450"/>
                <a:gridCol w="976312"/>
                <a:gridCol w="790575"/>
              </a:tblGrid>
              <a:tr h="1460500">
                <a:tc gridSpan="8">
                  <a:txBody>
                    <a:bodyPr/>
                    <a:lstStyle/>
                    <a:p>
                      <a:pPr marL="342900" marR="0" lvl="0" indent="-342900" algn="ctr" defTabSz="914400" rtl="0" eaLnBrk="1" fontAlgn="base" latinLnBrk="0" hangingPunct="1">
                        <a:lnSpc>
                          <a:spcPct val="100000"/>
                        </a:lnSpc>
                        <a:spcBef>
                          <a:spcPct val="0"/>
                        </a:spcBef>
                        <a:spcAft>
                          <a:spcPct val="0"/>
                        </a:spcAft>
                        <a:buClrTx/>
                        <a:buSzTx/>
                        <a:buFontTx/>
                        <a:buNone/>
                      </a:pPr>
                      <a:r>
                        <a:rPr kumimoji="1" lang="en-US" altLang="zh-CN" sz="14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r>
                        <a:rPr kumimoji="1" lang="en-US" altLang="zh-CN" sz="1400" b="1" i="0" u="sng"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r>
                        <a:rPr kumimoji="1" lang="zh-CN" altLang="en-US" sz="24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项目</a:t>
                      </a:r>
                      <a:r>
                        <a:rPr kumimoji="1" lang="zh-CN" altLang="en-US" sz="2400" b="1" i="0" u="sng"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r>
                        <a:rPr kumimoji="1" lang="zh-CN" altLang="en-US" sz="24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期</a:t>
                      </a:r>
                      <a:r>
                        <a:rPr kumimoji="1" lang="zh-CN" altLang="en-US" sz="2400" b="1" i="0" u="sng"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r>
                        <a:rPr kumimoji="1" lang="zh-CN" altLang="en-US" sz="24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变更（签证）报价单   </a:t>
                      </a:r>
                      <a:endParaRPr kumimoji="1" lang="zh-CN" altLang="en-US" sz="2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hMerge="1">
                  <a:tcPr/>
                </a:tc>
                <a:tc hMerge="1">
                  <a:tcPr/>
                </a:tc>
                <a:tc hMerge="1">
                  <a:tcPr/>
                </a:tc>
                <a:tc hMerge="1">
                  <a:tcPr/>
                </a:tc>
                <a:tc hMerge="1">
                  <a:tcPr/>
                </a:tc>
              </a:tr>
              <a:tr h="1108075">
                <a:tc>
                  <a:txBody>
                    <a:bodyPr/>
                    <a:lstStyle/>
                    <a:p>
                      <a:pPr marL="342900" marR="0" lvl="0" indent="-342900" algn="ctr" defTabSz="914400" rtl="0" eaLnBrk="1" fontAlgn="base" latinLnBrk="0" hangingPunct="1">
                        <a:lnSpc>
                          <a:spcPct val="100000"/>
                        </a:lnSpc>
                        <a:spcBef>
                          <a:spcPct val="0"/>
                        </a:spcBef>
                        <a:spcAft>
                          <a:spcPct val="0"/>
                        </a:spcAft>
                        <a:buClrTx/>
                        <a:buSzTx/>
                        <a:buFontTx/>
                        <a:buNone/>
                      </a:pPr>
                      <a:r>
                        <a:rPr kumimoji="1" lang="zh-CN" altLang="en-US" sz="14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序号</a:t>
                      </a:r>
                      <a:endParaRPr kumimoji="1" lang="zh-CN" altLang="en-US" sz="1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pPr>
                      <a:r>
                        <a:rPr kumimoji="1" lang="zh-CN" altLang="en-US" sz="14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工程内容</a:t>
                      </a:r>
                      <a:endParaRPr kumimoji="1" lang="zh-CN" altLang="en-US" sz="1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pPr>
                      <a:r>
                        <a:rPr kumimoji="1" lang="zh-CN" altLang="en-US" sz="14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工程量</a:t>
                      </a:r>
                      <a:endParaRPr kumimoji="1" lang="zh-CN" altLang="en-US" sz="1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pPr>
                      <a:r>
                        <a:rPr kumimoji="1" lang="zh-CN" altLang="en-US" sz="14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单位</a:t>
                      </a:r>
                      <a:endParaRPr kumimoji="1" lang="zh-CN" altLang="en-US" sz="1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pPr>
                      <a:r>
                        <a:rPr kumimoji="1" lang="zh-CN" altLang="en-US" sz="14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综合单价</a:t>
                      </a:r>
                      <a:endParaRPr kumimoji="1" lang="zh-CN" altLang="en-US" sz="1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pPr>
                      <a:r>
                        <a:rPr kumimoji="1" lang="zh-CN" altLang="en-US" sz="14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金额</a:t>
                      </a:r>
                      <a:endParaRPr kumimoji="1" lang="zh-CN" altLang="en-US" sz="1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pPr>
                      <a:r>
                        <a:rPr kumimoji="1" lang="zh-CN" altLang="en-US" sz="14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单价依据</a:t>
                      </a:r>
                      <a:endParaRPr kumimoji="1" lang="zh-CN" altLang="en-US" sz="1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pPr>
                      <a:r>
                        <a:rPr kumimoji="1" lang="zh-CN" altLang="en-US" sz="14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定额号</a:t>
                      </a:r>
                      <a:endParaRPr kumimoji="1" lang="zh-CN" altLang="en-US" sz="1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r>
              <a:tr h="681038">
                <a:tc>
                  <a:txBody>
                    <a:bodyPr/>
                    <a:lstStyle/>
                    <a:p>
                      <a:pPr marL="342900" marR="0" lvl="0" indent="-342900" algn="ctr" defTabSz="914400" rtl="0" eaLnBrk="1" fontAlgn="base" latinLnBrk="0" hangingPunct="1">
                        <a:lnSpc>
                          <a:spcPct val="100000"/>
                        </a:lnSpc>
                        <a:buClrTx/>
                        <a:buSzTx/>
                        <a:buFontTx/>
                        <a:buNone/>
                      </a:pPr>
                      <a:r>
                        <a:rPr kumimoji="1" lang="zh-CN" altLang="en-US" sz="14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1</a:t>
                      </a:r>
                      <a:endParaRPr kumimoji="1" lang="zh-CN" altLang="en-US" sz="14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81038">
                <a:tc>
                  <a:txBody>
                    <a:bodyPr/>
                    <a:lstStyle/>
                    <a:p>
                      <a:pPr marL="342900" marR="0" lvl="0" indent="-342900" algn="ctr" defTabSz="914400" rtl="0" eaLnBrk="1" fontAlgn="base" latinLnBrk="0" hangingPunct="1">
                        <a:lnSpc>
                          <a:spcPct val="100000"/>
                        </a:lnSpc>
                        <a:spcBef>
                          <a:spcPct val="0"/>
                        </a:spcBef>
                        <a:spcAft>
                          <a:spcPct val="0"/>
                        </a:spcAft>
                        <a:buClrTx/>
                        <a:buSzTx/>
                        <a:buFontTx/>
                        <a:buNone/>
                      </a:pPr>
                      <a:r>
                        <a:rPr kumimoji="1" lang="en-US" altLang="zh-CN" sz="14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2</a:t>
                      </a:r>
                      <a:endParaRPr kumimoji="1" lang="en-US" altLang="zh-CN" sz="1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81038">
                <a:tc>
                  <a:txBody>
                    <a:bodyPr/>
                    <a:lstStyle/>
                    <a:p>
                      <a:pPr marL="342900" marR="0" lvl="0" indent="-342900" algn="ctr" defTabSz="914400" rtl="0" eaLnBrk="1" fontAlgn="base" latinLnBrk="0" hangingPunct="1">
                        <a:lnSpc>
                          <a:spcPct val="100000"/>
                        </a:lnSpc>
                        <a:spcBef>
                          <a:spcPct val="0"/>
                        </a:spcBef>
                        <a:spcAft>
                          <a:spcPct val="0"/>
                        </a:spcAft>
                        <a:buClrTx/>
                        <a:buSzTx/>
                        <a:buFontTx/>
                        <a:buNone/>
                      </a:pPr>
                      <a:r>
                        <a:rPr kumimoji="1" lang="en-US" altLang="zh-CN" sz="14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3</a:t>
                      </a:r>
                      <a:endParaRPr kumimoji="1" lang="en-US" altLang="zh-CN" sz="1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　</a:t>
                      </a:r>
                      <a:endParaRPr kumimoji="1" lang="zh-CN" altLang="en-US" sz="1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sld>
</file>

<file path=ppt/slides/slide10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p:pic>
        <p:nvPicPr>
          <p:cNvPr id="5" name="图片"/>
          <p:cNvPicPr>
            <a:picLocks noChangeAspect="1"/>
          </p:cNvPicPr>
          <p:nvPr userDrawn="1"/>
        </p:nvPicPr>
        <p:blipFill rotWithShape="1">
          <a:blip r:embed="rId1" cstate="print">
            <a:extLst>
              <a:ext uri="{28A0092B-C50C-407E-A947-70E740481C1C}">
                <a14:useLocalDpi xmlns:a14="http://schemas.microsoft.com/office/drawing/2010/main" val="0"/>
              </a:ext>
            </a:extLst>
          </a:blip>
          <a:srcRect t="2" b="39"/>
          <a:stretch>
            <a:fillRect/>
          </a:stretch>
        </p:blipFill>
        <p:spPr>
          <a:xfrm>
            <a:off x="-1270" y="635"/>
            <a:ext cx="9192260" cy="6878955"/>
          </a:xfrm>
          <a:prstGeom prst="rect">
            <a:avLst/>
          </a:prstGeom>
        </p:spPr>
      </p:pic>
      <p:graphicFrame>
        <p:nvGraphicFramePr>
          <p:cNvPr id="117762" name="内容占位符 117761"/>
          <p:cNvGraphicFramePr/>
          <p:nvPr>
            <p:ph/>
            <p:custDataLst>
              <p:tags r:id="rId2"/>
            </p:custDataLst>
          </p:nvPr>
        </p:nvGraphicFramePr>
        <p:xfrm>
          <a:off x="685800" y="609600"/>
          <a:ext cx="7869555" cy="5676900"/>
        </p:xfrm>
        <a:graphic>
          <a:graphicData uri="http://schemas.openxmlformats.org/drawingml/2006/table">
            <a:tbl>
              <a:tblPr/>
              <a:tblGrid>
                <a:gridCol w="1149985"/>
                <a:gridCol w="2052955"/>
                <a:gridCol w="1326515"/>
                <a:gridCol w="210820"/>
                <a:gridCol w="184785"/>
                <a:gridCol w="1374775"/>
                <a:gridCol w="1569720"/>
              </a:tblGrid>
              <a:tr h="328295">
                <a:tc gridSpan="7">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en-US" altLang="zh-CN" sz="1400" b="1" u="sng" dirty="0">
                          <a:solidFill>
                            <a:schemeClr val="bg2"/>
                          </a:solidFill>
                          <a:latin typeface="楷体_GB2312" pitchFamily="49" charset="-122"/>
                        </a:rPr>
                        <a:t>    </a:t>
                      </a:r>
                      <a:r>
                        <a:rPr lang="zh-CN" altLang="en-US" sz="1400" b="1" dirty="0">
                          <a:solidFill>
                            <a:schemeClr val="bg2"/>
                          </a:solidFill>
                          <a:latin typeface="楷体_GB2312" pitchFamily="49" charset="-122"/>
                        </a:rPr>
                        <a:t>年</a:t>
                      </a:r>
                      <a:r>
                        <a:rPr lang="zh-CN" altLang="en-US" sz="1400" b="1" u="sng" dirty="0">
                          <a:solidFill>
                            <a:schemeClr val="bg2"/>
                          </a:solidFill>
                          <a:latin typeface="楷体_GB2312" pitchFamily="49" charset="-122"/>
                        </a:rPr>
                        <a:t>    </a:t>
                      </a:r>
                      <a:r>
                        <a:rPr lang="zh-CN" altLang="en-US" sz="1400" b="1" dirty="0">
                          <a:solidFill>
                            <a:schemeClr val="bg2"/>
                          </a:solidFill>
                          <a:latin typeface="楷体_GB2312" pitchFamily="49" charset="-122"/>
                        </a:rPr>
                        <a:t>月变更签证发生明细</a:t>
                      </a:r>
                      <a:endParaRPr lang="zh-CN" altLang="en-US" sz="2000" dirty="0">
                        <a:solidFill>
                          <a:schemeClr val="bg2"/>
                        </a:solidFill>
                        <a:latin typeface="楷体_GB2312" pitchFamily="49" charset="-122"/>
                      </a:endParaRPr>
                    </a:p>
                  </a:txBody>
                  <a:tcPr anchor="ctr" anchorCtr="0">
                    <a:lnL>
                      <a:noFill/>
                    </a:lnL>
                    <a:lnR>
                      <a:noFill/>
                    </a:lnR>
                    <a:lnT>
                      <a:noFill/>
                    </a:lnT>
                    <a:lnB>
                      <a:noFill/>
                    </a:lnB>
                    <a:lnTlToBr>
                      <a:noFill/>
                    </a:lnTlToBr>
                    <a:lnBlToTr>
                      <a:noFill/>
                    </a:lnBlToTr>
                    <a:noFill/>
                  </a:tcPr>
                </a:tc>
                <a:tc hMerge="1">
                  <a:tcPr/>
                </a:tc>
                <a:tc hMerge="1">
                  <a:tcPr/>
                </a:tc>
                <a:tc hMerge="1">
                  <a:tcPr/>
                </a:tc>
                <a:tc hMerge="1">
                  <a:tcPr/>
                </a:tc>
                <a:tc hMerge="1">
                  <a:tcPr/>
                </a:tc>
                <a:tc hMerge="1">
                  <a:tcPr/>
                </a:tc>
              </a:tr>
              <a:tr h="594360">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eaLnBrk="1" fontAlgn="ctr" hangingPunct="1">
                        <a:buNone/>
                      </a:pPr>
                      <a:r>
                        <a:rPr lang="zh-CN" altLang="en-US" sz="1200" b="1" dirty="0">
                          <a:solidFill>
                            <a:schemeClr val="bg2"/>
                          </a:solidFill>
                          <a:latin typeface="楷体_GB2312" pitchFamily="49" charset="-122"/>
                        </a:rPr>
                        <a:t>合同名称：</a:t>
                      </a:r>
                      <a:endParaRPr lang="zh-CN" altLang="en-US" sz="2000" dirty="0">
                        <a:solidFill>
                          <a:schemeClr val="bg2"/>
                        </a:solidFill>
                        <a:latin typeface="楷体_GB2312" pitchFamily="49" charset="-122"/>
                      </a:endParaRPr>
                    </a:p>
                  </a:txBody>
                  <a:tcPr anchor="ctr" anchorCtr="0">
                    <a:lnL>
                      <a:noFill/>
                    </a:lnL>
                    <a:lnR>
                      <a:noFill/>
                    </a:lnR>
                    <a:lnT>
                      <a:noFill/>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eaLnBrk="1" hangingPunct="1">
                        <a:spcBef>
                          <a:spcPct val="20000"/>
                        </a:spcBef>
                        <a:buNone/>
                      </a:pPr>
                      <a:endParaRPr lang="zh-CN" altLang="zh-CN" dirty="0">
                        <a:solidFill>
                          <a:schemeClr val="bg2"/>
                        </a:solidFill>
                        <a:latin typeface="楷体_GB2312" pitchFamily="49" charset="-122"/>
                      </a:endParaRPr>
                    </a:p>
                  </a:txBody>
                  <a:tcPr anchor="ctr" anchorCtr="0">
                    <a:lnL>
                      <a:noFill/>
                    </a:lnL>
                    <a:lnR>
                      <a:noFill/>
                    </a:lnR>
                    <a:lnT>
                      <a:noFill/>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zh-CN" altLang="en-US" sz="1200" b="1" dirty="0">
                          <a:solidFill>
                            <a:schemeClr val="bg2"/>
                          </a:solidFill>
                          <a:latin typeface="楷体_GB2312" pitchFamily="49" charset="-122"/>
                        </a:rPr>
                        <a:t>所属合同号：</a:t>
                      </a:r>
                      <a:endParaRPr lang="zh-CN" altLang="en-US" sz="2000" dirty="0">
                        <a:solidFill>
                          <a:schemeClr val="bg2"/>
                        </a:solidFill>
                        <a:latin typeface="楷体_GB2312" pitchFamily="49" charset="-122"/>
                      </a:endParaRPr>
                    </a:p>
                  </a:txBody>
                  <a:tcPr anchor="ctr" anchorCtr="0">
                    <a:lnL>
                      <a:noFill/>
                    </a:lnL>
                    <a:lnR>
                      <a:noFill/>
                    </a:lnR>
                    <a:lnT>
                      <a:noFill/>
                    </a:lnT>
                    <a:lnB w="12700" cap="flat" cmpd="sng">
                      <a:solidFill>
                        <a:srgbClr val="000000"/>
                      </a:solidFill>
                      <a:prstDash val="solid"/>
                      <a:headEnd type="none" w="med" len="med"/>
                      <a:tailEnd type="none" w="med" len="med"/>
                    </a:lnB>
                    <a:lnTlToBr>
                      <a:noFill/>
                    </a:lnTlToBr>
                    <a:lnBlToTr>
                      <a:noFill/>
                    </a:lnBlToTr>
                    <a:noFill/>
                  </a:tcPr>
                </a:tc>
                <a:tc gridSpan="2">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eaLnBrk="1" hangingPunct="1">
                        <a:spcBef>
                          <a:spcPct val="20000"/>
                        </a:spcBef>
                        <a:buNone/>
                      </a:pPr>
                      <a:endParaRPr lang="zh-CN" altLang="zh-CN" dirty="0">
                        <a:solidFill>
                          <a:schemeClr val="bg2"/>
                        </a:solidFill>
                        <a:latin typeface="楷体_GB2312" pitchFamily="49" charset="-122"/>
                      </a:endParaRPr>
                    </a:p>
                  </a:txBody>
                  <a:tcPr anchor="ctr" anchorCtr="0">
                    <a:lnL>
                      <a:noFill/>
                    </a:lnL>
                    <a:lnR>
                      <a:noFill/>
                    </a:lnR>
                    <a:lnT>
                      <a:noFill/>
                    </a:lnT>
                    <a:lnB w="12700" cap="flat" cmpd="sng">
                      <a:solidFill>
                        <a:srgbClr val="000000"/>
                      </a:solidFill>
                      <a:prstDash val="solid"/>
                      <a:headEnd type="none" w="med" len="med"/>
                      <a:tailEnd type="none" w="med" len="med"/>
                    </a:lnB>
                    <a:lnTlToBr>
                      <a:noFill/>
                    </a:lnTlToBr>
                    <a:lnBlToTr>
                      <a:noFill/>
                    </a:lnBlToTr>
                    <a:noFill/>
                  </a:tcPr>
                </a:tc>
                <a:tc hMerge="1">
                  <a:tcPr>
                    <a:lnB w="12700" cap="flat" cmpd="sng">
                      <a:solidFill>
                        <a:srgbClr val="000000"/>
                      </a:solidFill>
                      <a:prstDash val="solid"/>
                      <a:headEnd type="none" w="med" len="med"/>
                      <a:tailEnd type="none" w="med" len="med"/>
                    </a:lnB>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eaLnBrk="1" fontAlgn="ctr" hangingPunct="1">
                        <a:buNone/>
                      </a:pPr>
                      <a:r>
                        <a:rPr lang="zh-CN" altLang="en-US" sz="1200" b="1" dirty="0">
                          <a:solidFill>
                            <a:schemeClr val="bg2"/>
                          </a:solidFill>
                          <a:latin typeface="楷体_GB2312" pitchFamily="49" charset="-122"/>
                        </a:rPr>
                        <a:t>提交日期：</a:t>
                      </a:r>
                      <a:endParaRPr lang="zh-CN" altLang="en-US" sz="2000" dirty="0">
                        <a:solidFill>
                          <a:schemeClr val="bg2"/>
                        </a:solidFill>
                        <a:latin typeface="楷体_GB2312" pitchFamily="49" charset="-122"/>
                      </a:endParaRPr>
                    </a:p>
                  </a:txBody>
                  <a:tcPr anchor="ctr" anchorCtr="0">
                    <a:lnL>
                      <a:noFill/>
                    </a:lnL>
                    <a:lnR>
                      <a:noFill/>
                    </a:lnR>
                    <a:lnT>
                      <a:noFill/>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eaLnBrk="1" hangingPunct="1">
                        <a:spcBef>
                          <a:spcPct val="20000"/>
                        </a:spcBef>
                        <a:buNone/>
                      </a:pPr>
                      <a:endParaRPr lang="zh-CN" altLang="zh-CN" sz="2800" dirty="0">
                        <a:solidFill>
                          <a:schemeClr val="bg2"/>
                        </a:solidFill>
                        <a:latin typeface="楷体_GB2312" pitchFamily="49" charset="-122"/>
                      </a:endParaRPr>
                    </a:p>
                  </a:txBody>
                  <a:tcPr anchor="ctr" anchorCtr="0">
                    <a:lnL>
                      <a:noFill/>
                    </a:lnL>
                    <a:lnR>
                      <a:noFill/>
                    </a:lnR>
                    <a:lnT>
                      <a:noFill/>
                    </a:lnT>
                    <a:lnB w="12700" cap="flat" cmpd="sng">
                      <a:solidFill>
                        <a:srgbClr val="000000"/>
                      </a:solidFill>
                      <a:prstDash val="solid"/>
                      <a:headEnd type="none" w="med" len="med"/>
                      <a:tailEnd type="none" w="med" len="med"/>
                    </a:lnB>
                    <a:lnTlToBr>
                      <a:noFill/>
                    </a:lnTlToBr>
                    <a:lnBlToTr>
                      <a:noFill/>
                    </a:lnBlToTr>
                    <a:noFill/>
                  </a:tcPr>
                </a:tc>
              </a:tr>
              <a:tr h="469900">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zh-CN" altLang="en-US" sz="1200" b="1" dirty="0">
                          <a:solidFill>
                            <a:schemeClr val="bg2"/>
                          </a:solidFill>
                          <a:latin typeface="楷体_GB2312" pitchFamily="49" charset="-122"/>
                        </a:rPr>
                        <a:t>序号</a:t>
                      </a:r>
                      <a:endParaRPr lang="zh-CN" altLang="en-US" sz="2000" dirty="0">
                        <a:solidFill>
                          <a:schemeClr val="bg2"/>
                        </a:solidFill>
                        <a:latin typeface="楷体_GB2312" pitchFamily="49"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0C0C0"/>
                    </a:solid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zh-CN" altLang="en-US" sz="1200" b="1" dirty="0">
                          <a:solidFill>
                            <a:schemeClr val="bg2"/>
                          </a:solidFill>
                          <a:latin typeface="楷体_GB2312" pitchFamily="49" charset="-122"/>
                        </a:rPr>
                        <a:t>分类</a:t>
                      </a:r>
                      <a:endParaRPr lang="zh-CN" altLang="en-US" sz="2000" dirty="0">
                        <a:solidFill>
                          <a:schemeClr val="bg2"/>
                        </a:solidFill>
                        <a:latin typeface="楷体_GB2312" pitchFamily="49"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0C0C0"/>
                    </a:solidFill>
                  </a:tcPr>
                </a:tc>
                <a:tc gridSpan="3">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zh-CN" altLang="en-US" sz="1200" b="1" dirty="0">
                          <a:solidFill>
                            <a:schemeClr val="bg2"/>
                          </a:solidFill>
                          <a:latin typeface="楷体_GB2312" pitchFamily="49" charset="-122"/>
                        </a:rPr>
                        <a:t>变更</a:t>
                      </a:r>
                      <a:r>
                        <a:rPr lang="en-US" altLang="zh-CN" sz="1200" b="1" dirty="0">
                          <a:solidFill>
                            <a:schemeClr val="bg2"/>
                          </a:solidFill>
                          <a:latin typeface="楷体_GB2312" pitchFamily="49" charset="-122"/>
                        </a:rPr>
                        <a:t>/</a:t>
                      </a:r>
                      <a:r>
                        <a:rPr lang="zh-CN" altLang="en-US" sz="1200" b="1" dirty="0">
                          <a:solidFill>
                            <a:schemeClr val="bg2"/>
                          </a:solidFill>
                          <a:latin typeface="楷体_GB2312" pitchFamily="49" charset="-122"/>
                        </a:rPr>
                        <a:t>签证内容</a:t>
                      </a:r>
                      <a:endParaRPr lang="zh-CN" altLang="en-US" sz="2000" dirty="0">
                        <a:solidFill>
                          <a:schemeClr val="bg2"/>
                        </a:solidFill>
                        <a:latin typeface="楷体_GB2312" pitchFamily="49"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0C0C0"/>
                    </a:solid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zh-CN" altLang="en-US" sz="1200" b="1" dirty="0">
                          <a:solidFill>
                            <a:schemeClr val="bg2"/>
                          </a:solidFill>
                          <a:latin typeface="楷体_GB2312" pitchFamily="49" charset="-122"/>
                        </a:rPr>
                        <a:t>施工方估价</a:t>
                      </a:r>
                      <a:br>
                        <a:rPr lang="zh-CN" altLang="en-US" sz="1200" b="1" dirty="0">
                          <a:solidFill>
                            <a:schemeClr val="bg2"/>
                          </a:solidFill>
                          <a:latin typeface="楷体_GB2312" pitchFamily="49" charset="-122"/>
                        </a:rPr>
                      </a:br>
                      <a:r>
                        <a:rPr lang="zh-CN" altLang="en-US" sz="1200" b="1" dirty="0">
                          <a:solidFill>
                            <a:schemeClr val="bg2"/>
                          </a:solidFill>
                          <a:latin typeface="楷体_GB2312" pitchFamily="49" charset="-122"/>
                        </a:rPr>
                        <a:t>（元）</a:t>
                      </a:r>
                      <a:endParaRPr lang="zh-CN" altLang="en-US" sz="2000" dirty="0">
                        <a:solidFill>
                          <a:schemeClr val="bg2"/>
                        </a:solidFill>
                        <a:latin typeface="楷体_GB2312" pitchFamily="49"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0C0C0"/>
                    </a:solid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zh-CN" altLang="en-US" sz="1000" b="1" dirty="0">
                          <a:solidFill>
                            <a:schemeClr val="bg2"/>
                          </a:solidFill>
                          <a:latin typeface="楷体_GB2312" pitchFamily="49" charset="-122"/>
                        </a:rPr>
                        <a:t>备  注</a:t>
                      </a:r>
                      <a:endParaRPr lang="zh-CN" altLang="en-US" sz="1800" dirty="0">
                        <a:solidFill>
                          <a:schemeClr val="bg2"/>
                        </a:solidFill>
                        <a:latin typeface="楷体_GB2312" pitchFamily="49"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0C0C0"/>
                    </a:solidFill>
                  </a:tcPr>
                </a:tc>
              </a:tr>
              <a:tr h="282575">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en-US" altLang="zh-CN" sz="1200" dirty="0">
                          <a:solidFill>
                            <a:schemeClr val="bg2"/>
                          </a:solidFill>
                          <a:latin typeface="楷体_GB2312" pitchFamily="49" charset="-122"/>
                        </a:rPr>
                        <a:t>1</a:t>
                      </a:r>
                      <a:endParaRPr lang="en-US" altLang="zh-CN" sz="1200" dirty="0">
                        <a:solidFill>
                          <a:schemeClr val="bg2"/>
                        </a:solidFill>
                        <a:latin typeface="楷体_GB2312" pitchFamily="49"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zh-CN" altLang="en-US" sz="1200" dirty="0">
                          <a:solidFill>
                            <a:schemeClr val="bg2"/>
                          </a:solidFill>
                          <a:latin typeface="楷体_GB2312" pitchFamily="49" charset="-122"/>
                        </a:rPr>
                        <a:t>设计变更</a:t>
                      </a:r>
                      <a:endParaRPr lang="zh-CN" altLang="en-US" sz="1200" dirty="0">
                        <a:solidFill>
                          <a:schemeClr val="bg2"/>
                        </a:solidFill>
                        <a:latin typeface="楷体_GB2312" pitchFamily="49"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gridSpan="3">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b" hangingPunct="1">
                        <a:buNone/>
                      </a:pPr>
                      <a:r>
                        <a:rPr lang="zh-CN" altLang="en-US" sz="1200" dirty="0">
                          <a:solidFill>
                            <a:schemeClr val="bg2"/>
                          </a:solidFill>
                          <a:latin typeface="楷体_GB2312" pitchFamily="49" charset="-122"/>
                        </a:rPr>
                        <a:t>　</a:t>
                      </a:r>
                      <a:endParaRPr lang="zh-CN" altLang="en-US" sz="1200" dirty="0">
                        <a:solidFill>
                          <a:schemeClr val="bg2"/>
                        </a:solidFill>
                        <a:latin typeface="楷体_GB2312" pitchFamily="49" charset="-122"/>
                      </a:endParaRPr>
                    </a:p>
                  </a:txBody>
                  <a:tcPr anchor="b"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eaLnBrk="1" fontAlgn="b" hangingPunct="1">
                        <a:buNone/>
                      </a:pPr>
                      <a:r>
                        <a:rPr lang="zh-CN" altLang="en-US" sz="1200" dirty="0">
                          <a:solidFill>
                            <a:schemeClr val="bg2"/>
                          </a:solidFill>
                          <a:latin typeface="楷体_GB2312" pitchFamily="49" charset="-122"/>
                        </a:rPr>
                        <a:t>　</a:t>
                      </a:r>
                      <a:endParaRPr lang="zh-CN" altLang="en-US" sz="1200" dirty="0">
                        <a:solidFill>
                          <a:schemeClr val="bg2"/>
                        </a:solidFill>
                        <a:latin typeface="楷体_GB2312" pitchFamily="49" charset="-122"/>
                      </a:endParaRPr>
                    </a:p>
                  </a:txBody>
                  <a:tcPr anchor="b"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rowSpan="12">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eaLnBrk="1" fontAlgn="ctr" hangingPunct="1">
                        <a:buNone/>
                      </a:pPr>
                      <a:r>
                        <a:rPr lang="en-US" altLang="zh-CN" sz="1200" b="1" dirty="0">
                          <a:solidFill>
                            <a:schemeClr val="bg2"/>
                          </a:solidFill>
                          <a:latin typeface="楷体_GB2312" pitchFamily="49" charset="-122"/>
                        </a:rPr>
                        <a:t>1</a:t>
                      </a:r>
                      <a:r>
                        <a:rPr lang="zh-CN" altLang="en-US" sz="1200" b="1" dirty="0">
                          <a:solidFill>
                            <a:schemeClr val="bg2"/>
                          </a:solidFill>
                          <a:latin typeface="楷体_GB2312" pitchFamily="49" charset="-122"/>
                        </a:rPr>
                        <a:t>、如本月没有发生变更签证则在</a:t>
                      </a:r>
                      <a:r>
                        <a:rPr lang="zh-CN" altLang="en-US" sz="1200" b="1" dirty="0">
                          <a:solidFill>
                            <a:schemeClr val="bg2"/>
                          </a:solidFill>
                          <a:latin typeface="Times New Roman" panose="02020603050405020304" pitchFamily="18" charset="0"/>
                        </a:rPr>
                        <a:t>“</a:t>
                      </a:r>
                      <a:r>
                        <a:rPr lang="zh-CN" altLang="en-US" sz="1200" b="1" dirty="0">
                          <a:solidFill>
                            <a:schemeClr val="bg2"/>
                          </a:solidFill>
                          <a:latin typeface="楷体_GB2312" pitchFamily="49" charset="-122"/>
                        </a:rPr>
                        <a:t>内容</a:t>
                      </a:r>
                      <a:r>
                        <a:rPr lang="zh-CN" altLang="en-US" sz="1200" b="1" dirty="0">
                          <a:solidFill>
                            <a:schemeClr val="bg2"/>
                          </a:solidFill>
                          <a:latin typeface="Times New Roman" panose="02020603050405020304" pitchFamily="18" charset="0"/>
                        </a:rPr>
                        <a:t>”</a:t>
                      </a:r>
                      <a:r>
                        <a:rPr lang="zh-CN" altLang="en-US" sz="1200" b="1" dirty="0">
                          <a:solidFill>
                            <a:schemeClr val="bg2"/>
                          </a:solidFill>
                          <a:latin typeface="楷体_GB2312" pitchFamily="49" charset="-122"/>
                        </a:rPr>
                        <a:t>栏填写</a:t>
                      </a:r>
                      <a:r>
                        <a:rPr lang="zh-CN" altLang="en-US" sz="1200" b="1" dirty="0">
                          <a:solidFill>
                            <a:schemeClr val="bg2"/>
                          </a:solidFill>
                          <a:latin typeface="Times New Roman" panose="02020603050405020304" pitchFamily="18" charset="0"/>
                        </a:rPr>
                        <a:t>“</a:t>
                      </a:r>
                      <a:r>
                        <a:rPr lang="zh-CN" altLang="en-US" sz="1200" b="1" dirty="0">
                          <a:solidFill>
                            <a:schemeClr val="bg2"/>
                          </a:solidFill>
                          <a:latin typeface="楷体_GB2312" pitchFamily="49" charset="-122"/>
                        </a:rPr>
                        <a:t>无</a:t>
                      </a:r>
                      <a:r>
                        <a:rPr lang="zh-CN" altLang="en-US" sz="1200" b="1" dirty="0">
                          <a:solidFill>
                            <a:schemeClr val="bg2"/>
                          </a:solidFill>
                          <a:latin typeface="Times New Roman" panose="02020603050405020304" pitchFamily="18" charset="0"/>
                        </a:rPr>
                        <a:t>”</a:t>
                      </a:r>
                      <a:r>
                        <a:rPr lang="zh-CN" altLang="en-US" sz="1200" b="1" dirty="0">
                          <a:solidFill>
                            <a:schemeClr val="bg2"/>
                          </a:solidFill>
                          <a:latin typeface="楷体_GB2312" pitchFamily="49" charset="-122"/>
                        </a:rPr>
                        <a:t>；</a:t>
                      </a:r>
                      <a:endParaRPr lang="zh-CN" altLang="en-US" sz="1200" b="1" dirty="0">
                        <a:solidFill>
                          <a:schemeClr val="bg2"/>
                        </a:solidFill>
                        <a:latin typeface="楷体_GB2312" pitchFamily="49" charset="-122"/>
                      </a:endParaRPr>
                    </a:p>
                    <a:p>
                      <a:pPr marL="342900" lvl="0" indent="-342900" eaLnBrk="1" fontAlgn="ctr" hangingPunct="1">
                        <a:buNone/>
                      </a:pPr>
                      <a:r>
                        <a:rPr lang="en-US" altLang="zh-CN" sz="1200" b="1" dirty="0">
                          <a:solidFill>
                            <a:schemeClr val="bg2"/>
                          </a:solidFill>
                          <a:latin typeface="楷体_GB2312" pitchFamily="49" charset="-122"/>
                        </a:rPr>
                        <a:t>2</a:t>
                      </a:r>
                      <a:r>
                        <a:rPr lang="zh-CN" altLang="en-US" sz="1200" b="1" dirty="0">
                          <a:solidFill>
                            <a:schemeClr val="bg2"/>
                          </a:solidFill>
                          <a:latin typeface="楷体_GB2312" pitchFamily="49" charset="-122"/>
                        </a:rPr>
                        <a:t>、请在该表格的右下方加盖公司公章。</a:t>
                      </a:r>
                      <a:endParaRPr lang="zh-CN" altLang="en-US" sz="1200" dirty="0">
                        <a:solidFill>
                          <a:schemeClr val="bg2"/>
                        </a:solidFill>
                        <a:latin typeface="楷体_GB2312" pitchFamily="49"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81305">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en-US" altLang="zh-CN" sz="1200" dirty="0">
                          <a:solidFill>
                            <a:schemeClr val="bg2"/>
                          </a:solidFill>
                          <a:latin typeface="楷体_GB2312" pitchFamily="49" charset="-122"/>
                        </a:rPr>
                        <a:t>2</a:t>
                      </a:r>
                      <a:endParaRPr lang="en-US" altLang="zh-CN" sz="1200" dirty="0">
                        <a:solidFill>
                          <a:schemeClr val="bg2"/>
                        </a:solidFill>
                        <a:latin typeface="楷体_GB2312" pitchFamily="49"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zh-CN" altLang="en-US" sz="1200" dirty="0">
                          <a:solidFill>
                            <a:schemeClr val="bg2"/>
                          </a:solidFill>
                          <a:latin typeface="楷体_GB2312" pitchFamily="49" charset="-122"/>
                        </a:rPr>
                        <a:t>设计变更</a:t>
                      </a:r>
                      <a:endParaRPr lang="zh-CN" altLang="en-US" sz="1200" dirty="0">
                        <a:solidFill>
                          <a:schemeClr val="bg2"/>
                        </a:solidFill>
                        <a:latin typeface="楷体_GB2312" pitchFamily="49"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gridSpan="3">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b" hangingPunct="1">
                        <a:buNone/>
                      </a:pPr>
                      <a:r>
                        <a:rPr lang="zh-CN" altLang="en-US" sz="1200" dirty="0">
                          <a:solidFill>
                            <a:schemeClr val="bg2"/>
                          </a:solidFill>
                          <a:latin typeface="楷体_GB2312" pitchFamily="49" charset="-122"/>
                        </a:rPr>
                        <a:t>　</a:t>
                      </a:r>
                      <a:endParaRPr lang="zh-CN" altLang="en-US" sz="1200" dirty="0">
                        <a:solidFill>
                          <a:schemeClr val="bg2"/>
                        </a:solidFill>
                        <a:latin typeface="楷体_GB2312" pitchFamily="49" charset="-122"/>
                      </a:endParaRPr>
                    </a:p>
                  </a:txBody>
                  <a:tcPr anchor="b"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eaLnBrk="1" fontAlgn="b" hangingPunct="1">
                        <a:buNone/>
                      </a:pPr>
                      <a:r>
                        <a:rPr lang="zh-CN" altLang="en-US" sz="1200" dirty="0">
                          <a:solidFill>
                            <a:schemeClr val="bg2"/>
                          </a:solidFill>
                          <a:latin typeface="楷体_GB2312" pitchFamily="49" charset="-122"/>
                        </a:rPr>
                        <a:t>　</a:t>
                      </a:r>
                      <a:endParaRPr lang="zh-CN" altLang="en-US" sz="1200" dirty="0">
                        <a:solidFill>
                          <a:schemeClr val="bg2"/>
                        </a:solidFill>
                        <a:latin typeface="楷体_GB2312" pitchFamily="49" charset="-122"/>
                      </a:endParaRPr>
                    </a:p>
                  </a:txBody>
                  <a:tcPr anchor="b"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r>
              <a:tr h="281940">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en-US" altLang="zh-CN" sz="1200" dirty="0">
                          <a:solidFill>
                            <a:schemeClr val="bg2"/>
                          </a:solidFill>
                          <a:latin typeface="楷体_GB2312" pitchFamily="49" charset="-122"/>
                        </a:rPr>
                        <a:t>3</a:t>
                      </a:r>
                      <a:endParaRPr lang="en-US" altLang="zh-CN" sz="1200" dirty="0">
                        <a:solidFill>
                          <a:schemeClr val="bg2"/>
                        </a:solidFill>
                        <a:latin typeface="楷体_GB2312" pitchFamily="49"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zh-CN" altLang="en-US" sz="1200" dirty="0">
                          <a:solidFill>
                            <a:schemeClr val="bg2"/>
                          </a:solidFill>
                          <a:latin typeface="楷体_GB2312" pitchFamily="49" charset="-122"/>
                        </a:rPr>
                        <a:t>设计变更</a:t>
                      </a:r>
                      <a:endParaRPr lang="zh-CN" altLang="en-US" sz="1200" dirty="0">
                        <a:solidFill>
                          <a:schemeClr val="bg2"/>
                        </a:solidFill>
                        <a:latin typeface="楷体_GB2312" pitchFamily="49"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gridSpan="3">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b" hangingPunct="1">
                        <a:buNone/>
                      </a:pPr>
                      <a:r>
                        <a:rPr lang="zh-CN" altLang="en-US" sz="1200" dirty="0">
                          <a:solidFill>
                            <a:schemeClr val="bg2"/>
                          </a:solidFill>
                          <a:latin typeface="楷体_GB2312" pitchFamily="49" charset="-122"/>
                        </a:rPr>
                        <a:t>　</a:t>
                      </a:r>
                      <a:endParaRPr lang="zh-CN" altLang="en-US" sz="1200" dirty="0">
                        <a:solidFill>
                          <a:schemeClr val="bg2"/>
                        </a:solidFill>
                        <a:latin typeface="楷体_GB2312" pitchFamily="49" charset="-122"/>
                      </a:endParaRPr>
                    </a:p>
                  </a:txBody>
                  <a:tcPr anchor="b"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eaLnBrk="1" fontAlgn="b" hangingPunct="1">
                        <a:buNone/>
                      </a:pPr>
                      <a:r>
                        <a:rPr lang="zh-CN" altLang="en-US" sz="1200" dirty="0">
                          <a:solidFill>
                            <a:schemeClr val="bg2"/>
                          </a:solidFill>
                          <a:latin typeface="楷体_GB2312" pitchFamily="49" charset="-122"/>
                        </a:rPr>
                        <a:t>　</a:t>
                      </a:r>
                      <a:endParaRPr lang="zh-CN" altLang="en-US" sz="1200" dirty="0">
                        <a:solidFill>
                          <a:schemeClr val="bg2"/>
                        </a:solidFill>
                        <a:latin typeface="楷体_GB2312" pitchFamily="49" charset="-122"/>
                      </a:endParaRPr>
                    </a:p>
                  </a:txBody>
                  <a:tcPr anchor="b"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r>
              <a:tr h="282575">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en-US" altLang="zh-CN" sz="1200" dirty="0">
                          <a:solidFill>
                            <a:schemeClr val="bg2"/>
                          </a:solidFill>
                          <a:latin typeface="楷体_GB2312" pitchFamily="49" charset="-122"/>
                        </a:rPr>
                        <a:t>4</a:t>
                      </a:r>
                      <a:endParaRPr lang="en-US" altLang="zh-CN" sz="1200" dirty="0">
                        <a:solidFill>
                          <a:schemeClr val="bg2"/>
                        </a:solidFill>
                        <a:latin typeface="楷体_GB2312" pitchFamily="49"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zh-CN" altLang="en-US" sz="1200" dirty="0">
                          <a:solidFill>
                            <a:schemeClr val="bg2"/>
                          </a:solidFill>
                          <a:latin typeface="楷体_GB2312" pitchFamily="49" charset="-122"/>
                        </a:rPr>
                        <a:t>设计变更</a:t>
                      </a:r>
                      <a:endParaRPr lang="zh-CN" altLang="en-US" sz="1200" dirty="0">
                        <a:solidFill>
                          <a:schemeClr val="bg2"/>
                        </a:solidFill>
                        <a:latin typeface="楷体_GB2312" pitchFamily="49"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gridSpan="3">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b" hangingPunct="1">
                        <a:buNone/>
                      </a:pPr>
                      <a:r>
                        <a:rPr lang="zh-CN" altLang="en-US" sz="1200" dirty="0">
                          <a:solidFill>
                            <a:schemeClr val="bg2"/>
                          </a:solidFill>
                          <a:latin typeface="楷体_GB2312" pitchFamily="49" charset="-122"/>
                        </a:rPr>
                        <a:t>　</a:t>
                      </a:r>
                      <a:endParaRPr lang="zh-CN" altLang="en-US" sz="1200" dirty="0">
                        <a:solidFill>
                          <a:schemeClr val="bg2"/>
                        </a:solidFill>
                        <a:latin typeface="楷体_GB2312" pitchFamily="49" charset="-122"/>
                      </a:endParaRPr>
                    </a:p>
                  </a:txBody>
                  <a:tcPr anchor="b"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eaLnBrk="1" fontAlgn="b" hangingPunct="1">
                        <a:buNone/>
                      </a:pPr>
                      <a:r>
                        <a:rPr lang="zh-CN" altLang="en-US" sz="1200" dirty="0">
                          <a:solidFill>
                            <a:schemeClr val="bg2"/>
                          </a:solidFill>
                          <a:latin typeface="楷体_GB2312" pitchFamily="49" charset="-122"/>
                        </a:rPr>
                        <a:t>　</a:t>
                      </a:r>
                      <a:endParaRPr lang="zh-CN" altLang="en-US" sz="1200" dirty="0">
                        <a:solidFill>
                          <a:schemeClr val="bg2"/>
                        </a:solidFill>
                        <a:latin typeface="楷体_GB2312" pitchFamily="49" charset="-122"/>
                      </a:endParaRPr>
                    </a:p>
                  </a:txBody>
                  <a:tcPr anchor="b"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r>
              <a:tr h="281940">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en-US" altLang="zh-CN" sz="1200" dirty="0">
                          <a:solidFill>
                            <a:schemeClr val="bg2"/>
                          </a:solidFill>
                          <a:latin typeface="楷体_GB2312" pitchFamily="49" charset="-122"/>
                        </a:rPr>
                        <a:t>5</a:t>
                      </a:r>
                      <a:endParaRPr lang="en-US" altLang="zh-CN" sz="1200" dirty="0">
                        <a:solidFill>
                          <a:schemeClr val="bg2"/>
                        </a:solidFill>
                        <a:latin typeface="楷体_GB2312" pitchFamily="49"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zh-CN" altLang="en-US" sz="1200" dirty="0">
                          <a:solidFill>
                            <a:schemeClr val="bg2"/>
                          </a:solidFill>
                          <a:latin typeface="楷体_GB2312" pitchFamily="49" charset="-122"/>
                        </a:rPr>
                        <a:t>设计变更</a:t>
                      </a:r>
                      <a:endParaRPr lang="zh-CN" altLang="en-US" sz="1200" dirty="0">
                        <a:solidFill>
                          <a:schemeClr val="bg2"/>
                        </a:solidFill>
                        <a:latin typeface="楷体_GB2312" pitchFamily="49"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gridSpan="3">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b" hangingPunct="1">
                        <a:buNone/>
                      </a:pPr>
                      <a:r>
                        <a:rPr lang="zh-CN" altLang="en-US" sz="1200" dirty="0">
                          <a:solidFill>
                            <a:schemeClr val="bg2"/>
                          </a:solidFill>
                          <a:latin typeface="楷体_GB2312" pitchFamily="49" charset="-122"/>
                        </a:rPr>
                        <a:t>　</a:t>
                      </a:r>
                      <a:endParaRPr lang="zh-CN" altLang="en-US" sz="1200" dirty="0">
                        <a:solidFill>
                          <a:schemeClr val="bg2"/>
                        </a:solidFill>
                        <a:latin typeface="楷体_GB2312" pitchFamily="49" charset="-122"/>
                      </a:endParaRPr>
                    </a:p>
                  </a:txBody>
                  <a:tcPr anchor="b"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eaLnBrk="1" fontAlgn="b" hangingPunct="1">
                        <a:buNone/>
                      </a:pPr>
                      <a:r>
                        <a:rPr lang="zh-CN" altLang="en-US" sz="1200" dirty="0">
                          <a:solidFill>
                            <a:schemeClr val="bg2"/>
                          </a:solidFill>
                          <a:latin typeface="楷体_GB2312" pitchFamily="49" charset="-122"/>
                        </a:rPr>
                        <a:t>　</a:t>
                      </a:r>
                      <a:endParaRPr lang="zh-CN" altLang="en-US" sz="1200" dirty="0">
                        <a:solidFill>
                          <a:schemeClr val="bg2"/>
                        </a:solidFill>
                        <a:latin typeface="楷体_GB2312" pitchFamily="49" charset="-122"/>
                      </a:endParaRPr>
                    </a:p>
                  </a:txBody>
                  <a:tcPr anchor="b"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r>
              <a:tr h="281940">
                <a:tc gridSpan="2">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zh-CN" altLang="en-US" sz="1200" dirty="0">
                          <a:solidFill>
                            <a:schemeClr val="bg2"/>
                          </a:solidFill>
                          <a:latin typeface="楷体_GB2312" pitchFamily="49" charset="-122"/>
                        </a:rPr>
                        <a:t>设计变更小计</a:t>
                      </a:r>
                      <a:endParaRPr lang="zh-CN" altLang="en-US" sz="1200" dirty="0">
                        <a:solidFill>
                          <a:schemeClr val="bg2"/>
                        </a:solidFill>
                        <a:latin typeface="楷体_GB2312" pitchFamily="49"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gridSpan="3">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b" hangingPunct="1">
                        <a:buNone/>
                      </a:pPr>
                      <a:r>
                        <a:rPr lang="zh-CN" altLang="en-US" sz="1200" dirty="0">
                          <a:solidFill>
                            <a:schemeClr val="bg2"/>
                          </a:solidFill>
                          <a:latin typeface="楷体_GB2312" pitchFamily="49" charset="-122"/>
                        </a:rPr>
                        <a:t>　</a:t>
                      </a:r>
                      <a:endParaRPr lang="zh-CN" altLang="en-US" sz="1200" dirty="0">
                        <a:solidFill>
                          <a:schemeClr val="bg2"/>
                        </a:solidFill>
                        <a:latin typeface="楷体_GB2312" pitchFamily="49" charset="-122"/>
                      </a:endParaRPr>
                    </a:p>
                  </a:txBody>
                  <a:tcPr anchor="b"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eaLnBrk="1" fontAlgn="b" hangingPunct="1">
                        <a:buNone/>
                      </a:pPr>
                      <a:r>
                        <a:rPr lang="zh-CN" altLang="en-US" sz="1200" dirty="0">
                          <a:solidFill>
                            <a:schemeClr val="bg2"/>
                          </a:solidFill>
                          <a:latin typeface="楷体_GB2312" pitchFamily="49" charset="-122"/>
                        </a:rPr>
                        <a:t>　</a:t>
                      </a:r>
                      <a:endParaRPr lang="zh-CN" altLang="en-US" sz="1200" dirty="0">
                        <a:solidFill>
                          <a:schemeClr val="bg2"/>
                        </a:solidFill>
                        <a:latin typeface="楷体_GB2312" pitchFamily="49" charset="-122"/>
                      </a:endParaRPr>
                    </a:p>
                  </a:txBody>
                  <a:tcPr anchor="b"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r>
              <a:tr h="281940">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en-US" altLang="zh-CN" sz="1200" dirty="0">
                          <a:solidFill>
                            <a:schemeClr val="bg2"/>
                          </a:solidFill>
                          <a:latin typeface="楷体_GB2312" pitchFamily="49" charset="-122"/>
                        </a:rPr>
                        <a:t>1</a:t>
                      </a:r>
                      <a:endParaRPr lang="en-US" altLang="zh-CN" sz="1200" dirty="0">
                        <a:solidFill>
                          <a:schemeClr val="bg2"/>
                        </a:solidFill>
                        <a:latin typeface="楷体_GB2312" pitchFamily="49"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zh-CN" altLang="en-US" sz="1200" dirty="0">
                          <a:solidFill>
                            <a:schemeClr val="bg2"/>
                          </a:solidFill>
                          <a:latin typeface="楷体_GB2312" pitchFamily="49" charset="-122"/>
                        </a:rPr>
                        <a:t>现场签证</a:t>
                      </a:r>
                      <a:endParaRPr lang="zh-CN" altLang="en-US" sz="1200" dirty="0">
                        <a:solidFill>
                          <a:schemeClr val="bg2"/>
                        </a:solidFill>
                        <a:latin typeface="楷体_GB2312" pitchFamily="49"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gridSpan="3">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b" hangingPunct="1">
                        <a:buNone/>
                      </a:pPr>
                      <a:r>
                        <a:rPr lang="zh-CN" altLang="en-US" sz="1200" dirty="0">
                          <a:solidFill>
                            <a:schemeClr val="bg2"/>
                          </a:solidFill>
                          <a:latin typeface="楷体_GB2312" pitchFamily="49" charset="-122"/>
                        </a:rPr>
                        <a:t>　</a:t>
                      </a:r>
                      <a:endParaRPr lang="zh-CN" altLang="en-US" sz="1200" dirty="0">
                        <a:solidFill>
                          <a:schemeClr val="bg2"/>
                        </a:solidFill>
                        <a:latin typeface="楷体_GB2312" pitchFamily="49" charset="-122"/>
                      </a:endParaRPr>
                    </a:p>
                  </a:txBody>
                  <a:tcPr anchor="b"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eaLnBrk="1" fontAlgn="b" hangingPunct="1">
                        <a:buNone/>
                      </a:pPr>
                      <a:r>
                        <a:rPr lang="zh-CN" altLang="en-US" sz="1200" dirty="0">
                          <a:solidFill>
                            <a:schemeClr val="bg2"/>
                          </a:solidFill>
                          <a:latin typeface="楷体_GB2312" pitchFamily="49" charset="-122"/>
                        </a:rPr>
                        <a:t>　</a:t>
                      </a:r>
                      <a:endParaRPr lang="zh-CN" altLang="en-US" sz="1200" dirty="0">
                        <a:solidFill>
                          <a:schemeClr val="bg2"/>
                        </a:solidFill>
                        <a:latin typeface="楷体_GB2312" pitchFamily="49" charset="-122"/>
                      </a:endParaRPr>
                    </a:p>
                  </a:txBody>
                  <a:tcPr anchor="b"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r>
              <a:tr h="281940">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en-US" altLang="zh-CN" sz="1200" dirty="0">
                          <a:solidFill>
                            <a:schemeClr val="bg2"/>
                          </a:solidFill>
                          <a:latin typeface="楷体_GB2312" pitchFamily="49" charset="-122"/>
                        </a:rPr>
                        <a:t>2</a:t>
                      </a:r>
                      <a:endParaRPr lang="en-US" altLang="zh-CN" sz="1200" dirty="0">
                        <a:solidFill>
                          <a:schemeClr val="bg2"/>
                        </a:solidFill>
                        <a:latin typeface="楷体_GB2312" pitchFamily="49"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zh-CN" altLang="en-US" sz="1200" dirty="0">
                          <a:solidFill>
                            <a:schemeClr val="bg2"/>
                          </a:solidFill>
                          <a:latin typeface="楷体_GB2312" pitchFamily="49" charset="-122"/>
                        </a:rPr>
                        <a:t>现场签证</a:t>
                      </a:r>
                      <a:endParaRPr lang="zh-CN" altLang="en-US" sz="1200" dirty="0">
                        <a:solidFill>
                          <a:schemeClr val="bg2"/>
                        </a:solidFill>
                        <a:latin typeface="楷体_GB2312" pitchFamily="49"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gridSpan="3">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b" hangingPunct="1">
                        <a:buNone/>
                      </a:pPr>
                      <a:r>
                        <a:rPr lang="zh-CN" altLang="en-US" sz="1200" dirty="0">
                          <a:solidFill>
                            <a:schemeClr val="bg2"/>
                          </a:solidFill>
                          <a:latin typeface="楷体_GB2312" pitchFamily="49" charset="-122"/>
                        </a:rPr>
                        <a:t>　</a:t>
                      </a:r>
                      <a:endParaRPr lang="zh-CN" altLang="en-US" sz="1200" dirty="0">
                        <a:solidFill>
                          <a:schemeClr val="bg2"/>
                        </a:solidFill>
                        <a:latin typeface="楷体_GB2312" pitchFamily="49" charset="-122"/>
                      </a:endParaRPr>
                    </a:p>
                  </a:txBody>
                  <a:tcPr anchor="b"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eaLnBrk="1" fontAlgn="b" hangingPunct="1">
                        <a:buNone/>
                      </a:pPr>
                      <a:r>
                        <a:rPr lang="zh-CN" altLang="en-US" sz="1200" dirty="0">
                          <a:solidFill>
                            <a:schemeClr val="bg2"/>
                          </a:solidFill>
                          <a:latin typeface="楷体_GB2312" pitchFamily="49" charset="-122"/>
                        </a:rPr>
                        <a:t>　</a:t>
                      </a:r>
                      <a:endParaRPr lang="zh-CN" altLang="en-US" sz="1200" dirty="0">
                        <a:solidFill>
                          <a:schemeClr val="bg2"/>
                        </a:solidFill>
                        <a:latin typeface="楷体_GB2312" pitchFamily="49" charset="-122"/>
                      </a:endParaRPr>
                    </a:p>
                  </a:txBody>
                  <a:tcPr anchor="b"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r>
              <a:tr h="281940">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en-US" altLang="zh-CN" sz="1200" dirty="0">
                          <a:solidFill>
                            <a:schemeClr val="bg2"/>
                          </a:solidFill>
                          <a:latin typeface="楷体_GB2312" pitchFamily="49" charset="-122"/>
                        </a:rPr>
                        <a:t>3</a:t>
                      </a:r>
                      <a:endParaRPr lang="en-US" altLang="zh-CN" sz="1200" dirty="0">
                        <a:solidFill>
                          <a:schemeClr val="bg2"/>
                        </a:solidFill>
                        <a:latin typeface="楷体_GB2312" pitchFamily="49"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zh-CN" altLang="en-US" sz="1200" dirty="0">
                          <a:solidFill>
                            <a:schemeClr val="bg2"/>
                          </a:solidFill>
                          <a:latin typeface="楷体_GB2312" pitchFamily="49" charset="-122"/>
                        </a:rPr>
                        <a:t>现场签证</a:t>
                      </a:r>
                      <a:endParaRPr lang="zh-CN" altLang="en-US" sz="1200" dirty="0">
                        <a:solidFill>
                          <a:schemeClr val="bg2"/>
                        </a:solidFill>
                        <a:latin typeface="楷体_GB2312" pitchFamily="49"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gridSpan="3">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b" hangingPunct="1">
                        <a:buNone/>
                      </a:pPr>
                      <a:r>
                        <a:rPr lang="zh-CN" altLang="en-US" sz="1200" dirty="0">
                          <a:solidFill>
                            <a:schemeClr val="bg2"/>
                          </a:solidFill>
                          <a:latin typeface="楷体_GB2312" pitchFamily="49" charset="-122"/>
                        </a:rPr>
                        <a:t>　</a:t>
                      </a:r>
                      <a:endParaRPr lang="zh-CN" altLang="en-US" sz="1200" dirty="0">
                        <a:solidFill>
                          <a:schemeClr val="bg2"/>
                        </a:solidFill>
                        <a:latin typeface="楷体_GB2312" pitchFamily="49" charset="-122"/>
                      </a:endParaRPr>
                    </a:p>
                  </a:txBody>
                  <a:tcPr anchor="b"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eaLnBrk="1" fontAlgn="b" hangingPunct="1">
                        <a:buNone/>
                      </a:pPr>
                      <a:r>
                        <a:rPr lang="zh-CN" altLang="en-US" sz="1200" dirty="0">
                          <a:solidFill>
                            <a:schemeClr val="bg2"/>
                          </a:solidFill>
                          <a:latin typeface="楷体_GB2312" pitchFamily="49" charset="-122"/>
                        </a:rPr>
                        <a:t>　</a:t>
                      </a:r>
                      <a:endParaRPr lang="zh-CN" altLang="en-US" sz="1200" dirty="0">
                        <a:solidFill>
                          <a:schemeClr val="bg2"/>
                        </a:solidFill>
                        <a:latin typeface="楷体_GB2312" pitchFamily="49" charset="-122"/>
                      </a:endParaRPr>
                    </a:p>
                  </a:txBody>
                  <a:tcPr anchor="b"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r>
              <a:tr h="281940">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en-US" altLang="zh-CN" sz="1200" dirty="0">
                          <a:solidFill>
                            <a:schemeClr val="bg2"/>
                          </a:solidFill>
                          <a:latin typeface="楷体_GB2312" pitchFamily="49" charset="-122"/>
                        </a:rPr>
                        <a:t>4</a:t>
                      </a:r>
                      <a:endParaRPr lang="en-US" altLang="zh-CN" sz="1200" dirty="0">
                        <a:solidFill>
                          <a:schemeClr val="bg2"/>
                        </a:solidFill>
                        <a:latin typeface="楷体_GB2312" pitchFamily="49"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zh-CN" altLang="en-US" sz="1200" dirty="0">
                          <a:solidFill>
                            <a:schemeClr val="bg2"/>
                          </a:solidFill>
                          <a:latin typeface="楷体_GB2312" pitchFamily="49" charset="-122"/>
                        </a:rPr>
                        <a:t>现场签证</a:t>
                      </a:r>
                      <a:endParaRPr lang="zh-CN" altLang="en-US" sz="1200" dirty="0">
                        <a:solidFill>
                          <a:schemeClr val="bg2"/>
                        </a:solidFill>
                        <a:latin typeface="楷体_GB2312" pitchFamily="49"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gridSpan="3">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b" hangingPunct="1">
                        <a:buNone/>
                      </a:pPr>
                      <a:r>
                        <a:rPr lang="zh-CN" altLang="en-US" sz="1200" dirty="0">
                          <a:solidFill>
                            <a:schemeClr val="bg2"/>
                          </a:solidFill>
                          <a:latin typeface="楷体_GB2312" pitchFamily="49" charset="-122"/>
                        </a:rPr>
                        <a:t>　</a:t>
                      </a:r>
                      <a:endParaRPr lang="zh-CN" altLang="en-US" sz="1200" dirty="0">
                        <a:solidFill>
                          <a:schemeClr val="bg2"/>
                        </a:solidFill>
                        <a:latin typeface="楷体_GB2312" pitchFamily="49" charset="-122"/>
                      </a:endParaRPr>
                    </a:p>
                  </a:txBody>
                  <a:tcPr anchor="b"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eaLnBrk="1" fontAlgn="b" hangingPunct="1">
                        <a:buNone/>
                      </a:pPr>
                      <a:r>
                        <a:rPr lang="zh-CN" altLang="en-US" sz="1200" dirty="0">
                          <a:solidFill>
                            <a:schemeClr val="bg2"/>
                          </a:solidFill>
                          <a:latin typeface="楷体_GB2312" pitchFamily="49" charset="-122"/>
                        </a:rPr>
                        <a:t>　</a:t>
                      </a:r>
                      <a:endParaRPr lang="zh-CN" altLang="en-US" sz="1200" dirty="0">
                        <a:solidFill>
                          <a:schemeClr val="bg2"/>
                        </a:solidFill>
                        <a:latin typeface="楷体_GB2312" pitchFamily="49" charset="-122"/>
                      </a:endParaRPr>
                    </a:p>
                  </a:txBody>
                  <a:tcPr anchor="b"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r>
              <a:tr h="282575">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en-US" altLang="zh-CN" sz="1200" dirty="0">
                          <a:solidFill>
                            <a:schemeClr val="bg2"/>
                          </a:solidFill>
                          <a:latin typeface="楷体_GB2312" pitchFamily="49" charset="-122"/>
                        </a:rPr>
                        <a:t>5</a:t>
                      </a:r>
                      <a:endParaRPr lang="en-US" altLang="zh-CN" sz="1200" dirty="0">
                        <a:solidFill>
                          <a:schemeClr val="bg2"/>
                        </a:solidFill>
                        <a:latin typeface="楷体_GB2312" pitchFamily="49"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zh-CN" altLang="en-US" sz="1200" dirty="0">
                          <a:solidFill>
                            <a:schemeClr val="bg2"/>
                          </a:solidFill>
                          <a:latin typeface="楷体_GB2312" pitchFamily="49" charset="-122"/>
                        </a:rPr>
                        <a:t>现场签证</a:t>
                      </a:r>
                      <a:endParaRPr lang="zh-CN" altLang="en-US" sz="1200" dirty="0">
                        <a:solidFill>
                          <a:schemeClr val="bg2"/>
                        </a:solidFill>
                        <a:latin typeface="楷体_GB2312" pitchFamily="49"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gridSpan="3">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b" hangingPunct="1">
                        <a:buNone/>
                      </a:pPr>
                      <a:r>
                        <a:rPr lang="zh-CN" altLang="en-US" sz="1200" dirty="0">
                          <a:solidFill>
                            <a:schemeClr val="bg2"/>
                          </a:solidFill>
                          <a:latin typeface="楷体_GB2312" pitchFamily="49" charset="-122"/>
                        </a:rPr>
                        <a:t>　</a:t>
                      </a:r>
                      <a:endParaRPr lang="zh-CN" altLang="en-US" sz="1200" dirty="0">
                        <a:solidFill>
                          <a:schemeClr val="bg2"/>
                        </a:solidFill>
                        <a:latin typeface="楷体_GB2312" pitchFamily="49" charset="-122"/>
                      </a:endParaRPr>
                    </a:p>
                  </a:txBody>
                  <a:tcPr anchor="b"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eaLnBrk="1" fontAlgn="b" hangingPunct="1">
                        <a:buNone/>
                      </a:pPr>
                      <a:r>
                        <a:rPr lang="zh-CN" altLang="en-US" sz="1200" dirty="0">
                          <a:solidFill>
                            <a:schemeClr val="bg2"/>
                          </a:solidFill>
                          <a:latin typeface="楷体_GB2312" pitchFamily="49" charset="-122"/>
                        </a:rPr>
                        <a:t>　</a:t>
                      </a:r>
                      <a:endParaRPr lang="zh-CN" altLang="en-US" sz="1200" dirty="0">
                        <a:solidFill>
                          <a:schemeClr val="bg2"/>
                        </a:solidFill>
                        <a:latin typeface="楷体_GB2312" pitchFamily="49" charset="-122"/>
                      </a:endParaRPr>
                    </a:p>
                  </a:txBody>
                  <a:tcPr anchor="b"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r>
              <a:tr h="281940">
                <a:tc gridSpan="2">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zh-CN" altLang="en-US" sz="1200" dirty="0">
                          <a:solidFill>
                            <a:schemeClr val="bg2"/>
                          </a:solidFill>
                          <a:latin typeface="楷体_GB2312" pitchFamily="49" charset="-122"/>
                        </a:rPr>
                        <a:t>现场签证小计</a:t>
                      </a:r>
                      <a:endParaRPr lang="zh-CN" altLang="en-US" sz="1200" dirty="0">
                        <a:solidFill>
                          <a:schemeClr val="bg2"/>
                        </a:solidFill>
                        <a:latin typeface="楷体_GB2312" pitchFamily="49"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gridSpan="3">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b" hangingPunct="1">
                        <a:buNone/>
                      </a:pPr>
                      <a:r>
                        <a:rPr lang="zh-CN" altLang="en-US" sz="1200" dirty="0">
                          <a:solidFill>
                            <a:schemeClr val="bg2"/>
                          </a:solidFill>
                          <a:latin typeface="楷体_GB2312" pitchFamily="49" charset="-122"/>
                        </a:rPr>
                        <a:t>　</a:t>
                      </a:r>
                      <a:endParaRPr lang="zh-CN" altLang="en-US" sz="1200" dirty="0">
                        <a:solidFill>
                          <a:schemeClr val="bg2"/>
                        </a:solidFill>
                        <a:latin typeface="楷体_GB2312" pitchFamily="49" charset="-122"/>
                      </a:endParaRPr>
                    </a:p>
                  </a:txBody>
                  <a:tcPr anchor="b"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eaLnBrk="1" fontAlgn="b" hangingPunct="1">
                        <a:buNone/>
                      </a:pPr>
                      <a:r>
                        <a:rPr lang="zh-CN" altLang="en-US" sz="1200" dirty="0">
                          <a:solidFill>
                            <a:schemeClr val="bg2"/>
                          </a:solidFill>
                          <a:latin typeface="楷体_GB2312" pitchFamily="49" charset="-122"/>
                        </a:rPr>
                        <a:t>　</a:t>
                      </a:r>
                      <a:endParaRPr lang="zh-CN" altLang="en-US" sz="1200" dirty="0">
                        <a:solidFill>
                          <a:schemeClr val="bg2"/>
                        </a:solidFill>
                        <a:latin typeface="楷体_GB2312" pitchFamily="49" charset="-122"/>
                      </a:endParaRPr>
                    </a:p>
                  </a:txBody>
                  <a:tcPr anchor="b"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r>
              <a:tr h="304165">
                <a:tc gridSpan="7">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eaLnBrk="1" fontAlgn="ctr" hangingPunct="1">
                        <a:buNone/>
                      </a:pPr>
                      <a:r>
                        <a:rPr lang="zh-CN" altLang="en-US" sz="1200" b="1" dirty="0">
                          <a:solidFill>
                            <a:schemeClr val="bg2"/>
                          </a:solidFill>
                          <a:latin typeface="楷体_GB2312" pitchFamily="49" charset="-122"/>
                        </a:rPr>
                        <a:t>我司承诺上述填写内容已经包含本月发生的全部设计变更及现场签证，如有遗漏在合同结算时不再要求补偿。</a:t>
                      </a:r>
                      <a:endParaRPr lang="zh-CN" altLang="en-US" sz="2000" dirty="0">
                        <a:solidFill>
                          <a:schemeClr val="bg2"/>
                        </a:solidFill>
                        <a:latin typeface="楷体_GB2312" pitchFamily="49" charset="-122"/>
                      </a:endParaRPr>
                    </a:p>
                  </a:txBody>
                  <a:tcPr anchor="ctr" anchorCtr="0">
                    <a:lnL>
                      <a:noFill/>
                    </a:lnL>
                    <a:lnR>
                      <a:noFill/>
                    </a:lnR>
                    <a:lnT w="12700" cap="flat" cmpd="sng">
                      <a:solidFill>
                        <a:srgbClr val="000000"/>
                      </a:solidFill>
                      <a:prstDash val="solid"/>
                      <a:headEnd type="none" w="med" len="med"/>
                      <a:tailEnd type="none" w="med" len="med"/>
                    </a:lnT>
                    <a:lnB>
                      <a:noFill/>
                    </a:lnB>
                    <a:lnTlToBr>
                      <a:noFill/>
                    </a:lnTlToBr>
                    <a:lnBlToTr>
                      <a:noFill/>
                    </a:lnBlToTr>
                    <a:noFill/>
                  </a:tcPr>
                </a:tc>
                <a:tc hMerge="1">
                  <a:tcPr>
                    <a:lnT w="12700" cap="flat" cmpd="sng">
                      <a:solidFill>
                        <a:srgbClr val="000000"/>
                      </a:solidFill>
                      <a:prstDash val="solid"/>
                      <a:headEnd type="none" w="med" len="med"/>
                      <a:tailEnd type="none" w="med" len="med"/>
                    </a:lnT>
                  </a:tcPr>
                </a:tc>
                <a:tc hMerge="1">
                  <a:tcPr>
                    <a:lnT w="12700" cap="flat" cmpd="sng">
                      <a:solidFill>
                        <a:srgbClr val="000000"/>
                      </a:solidFill>
                      <a:prstDash val="solid"/>
                      <a:headEnd type="none" w="med" len="med"/>
                      <a:tailEnd type="none" w="med" len="med"/>
                    </a:lnT>
                  </a:tcPr>
                </a:tc>
                <a:tc hMerge="1">
                  <a:tcPr>
                    <a:lnT w="12700" cap="flat" cmpd="sng">
                      <a:solidFill>
                        <a:srgbClr val="000000"/>
                      </a:solidFill>
                      <a:prstDash val="solid"/>
                      <a:headEnd type="none" w="med" len="med"/>
                      <a:tailEnd type="none" w="med" len="med"/>
                    </a:lnT>
                  </a:tcPr>
                </a:tc>
                <a:tc hMerge="1">
                  <a:tcPr>
                    <a:lnT w="12700" cap="flat" cmpd="sng">
                      <a:solidFill>
                        <a:srgbClr val="000000"/>
                      </a:solidFill>
                      <a:prstDash val="solid"/>
                      <a:headEnd type="none" w="med" len="med"/>
                      <a:tailEnd type="none" w="med" len="med"/>
                    </a:lnT>
                  </a:tcPr>
                </a:tc>
                <a:tc hMerge="1">
                  <a:tcPr>
                    <a:lnT w="12700" cap="flat" cmpd="sng">
                      <a:solidFill>
                        <a:srgbClr val="000000"/>
                      </a:solidFill>
                      <a:prstDash val="solid"/>
                      <a:headEnd type="none" w="med" len="med"/>
                      <a:tailEnd type="none" w="med" len="med"/>
                    </a:lnT>
                  </a:tcPr>
                </a:tc>
                <a:tc hMerge="1">
                  <a:tcPr>
                    <a:lnT w="12700" cap="flat" cmpd="sng">
                      <a:solidFill>
                        <a:srgbClr val="000000"/>
                      </a:solidFill>
                      <a:prstDash val="solid"/>
                      <a:headEnd type="none" w="med" len="med"/>
                      <a:tailEnd type="none" w="med" len="med"/>
                    </a:lnT>
                  </a:tcPr>
                </a:tc>
              </a:tr>
              <a:tr h="595630">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eaLnBrk="1" hangingPunct="1">
                        <a:spcBef>
                          <a:spcPct val="20000"/>
                        </a:spcBef>
                        <a:buNone/>
                      </a:pPr>
                      <a:endParaRPr lang="zh-CN" altLang="zh-CN" dirty="0">
                        <a:solidFill>
                          <a:schemeClr val="bg2"/>
                        </a:solidFill>
                        <a:latin typeface="楷体_GB2312" pitchFamily="49" charset="-122"/>
                      </a:endParaRPr>
                    </a:p>
                  </a:txBody>
                  <a:tcPr anchor="b" anchorCtr="0">
                    <a:lnL>
                      <a:noFill/>
                    </a:lnL>
                    <a:lnR>
                      <a:noFill/>
                    </a:lnR>
                    <a:lnT>
                      <a:noFill/>
                    </a:lnT>
                    <a:lnB>
                      <a:noFill/>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eaLnBrk="1" hangingPunct="1">
                        <a:spcBef>
                          <a:spcPct val="20000"/>
                        </a:spcBef>
                        <a:buNone/>
                      </a:pPr>
                      <a:endParaRPr lang="zh-CN" altLang="zh-CN" dirty="0">
                        <a:solidFill>
                          <a:schemeClr val="bg2"/>
                        </a:solidFill>
                        <a:latin typeface="楷体_GB2312" pitchFamily="49" charset="-122"/>
                      </a:endParaRPr>
                    </a:p>
                  </a:txBody>
                  <a:tcPr anchor="b" anchorCtr="0">
                    <a:lnL>
                      <a:noFill/>
                    </a:lnL>
                    <a:lnR>
                      <a:noFill/>
                    </a:lnR>
                    <a:lnT>
                      <a:noFill/>
                    </a:lnT>
                    <a:lnB>
                      <a:noFill/>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eaLnBrk="1" hangingPunct="1">
                        <a:spcBef>
                          <a:spcPct val="20000"/>
                        </a:spcBef>
                        <a:buNone/>
                      </a:pPr>
                      <a:endParaRPr lang="zh-CN" altLang="zh-CN" dirty="0">
                        <a:solidFill>
                          <a:schemeClr val="bg2"/>
                        </a:solidFill>
                        <a:latin typeface="楷体_GB2312" pitchFamily="49" charset="-122"/>
                      </a:endParaRPr>
                    </a:p>
                  </a:txBody>
                  <a:tcPr anchor="b" anchorCtr="0">
                    <a:lnL>
                      <a:noFill/>
                    </a:lnL>
                    <a:lnR>
                      <a:noFill/>
                    </a:lnR>
                    <a:lnT>
                      <a:noFill/>
                    </a:lnT>
                    <a:lnB>
                      <a:noFill/>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eaLnBrk="1" hangingPunct="1">
                        <a:spcBef>
                          <a:spcPct val="20000"/>
                        </a:spcBef>
                        <a:buNone/>
                      </a:pPr>
                      <a:endParaRPr lang="zh-CN" altLang="zh-CN" dirty="0">
                        <a:solidFill>
                          <a:schemeClr val="bg2"/>
                        </a:solidFill>
                        <a:latin typeface="楷体_GB2312" pitchFamily="49" charset="-122"/>
                      </a:endParaRPr>
                    </a:p>
                  </a:txBody>
                  <a:tcPr anchor="b" anchorCtr="0">
                    <a:lnL>
                      <a:noFill/>
                    </a:lnL>
                    <a:lnR>
                      <a:noFill/>
                    </a:lnR>
                    <a:lnT>
                      <a:noFill/>
                    </a:lnT>
                    <a:lnB>
                      <a:noFill/>
                    </a:lnB>
                    <a:lnTlToBr>
                      <a:noFill/>
                    </a:lnTlToBr>
                    <a:lnBlToTr>
                      <a:noFill/>
                    </a:lnBlToTr>
                    <a:noFill/>
                  </a:tcPr>
                </a:tc>
                <a:tc gridSpan="3">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zh-CN" altLang="en-US" sz="1200" dirty="0">
                          <a:solidFill>
                            <a:schemeClr val="bg2"/>
                          </a:solidFill>
                          <a:latin typeface="楷体_GB2312" pitchFamily="49" charset="-122"/>
                        </a:rPr>
                        <a:t>施工方名称（盖章）</a:t>
                      </a:r>
                      <a:endParaRPr lang="zh-CN" altLang="en-US" sz="2000" dirty="0">
                        <a:solidFill>
                          <a:schemeClr val="bg2"/>
                        </a:solidFill>
                        <a:latin typeface="楷体_GB2312" pitchFamily="49" charset="-122"/>
                      </a:endParaRPr>
                    </a:p>
                  </a:txBody>
                  <a:tcPr anchor="ctr" anchorCtr="0">
                    <a:lnL>
                      <a:noFill/>
                    </a:lnL>
                    <a:lnR>
                      <a:noFill/>
                    </a:lnR>
                    <a:lnT>
                      <a:noFill/>
                    </a:lnT>
                    <a:lnB>
                      <a:noFill/>
                    </a:lnB>
                    <a:lnTlToBr>
                      <a:noFill/>
                    </a:lnTlToBr>
                    <a:lnBlToTr>
                      <a:noFill/>
                    </a:lnBlToTr>
                    <a:noFill/>
                  </a:tcPr>
                </a:tc>
                <a:tc hMerge="1">
                  <a:tcPr/>
                </a:tc>
                <a:tc hMerge="1">
                  <a:tcPr/>
                </a:tc>
              </a:tr>
            </a:tbl>
          </a:graphicData>
        </a:graphic>
      </p:graphicFrame>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灯片编号占位符 3"/>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13315" name="Text Box 2"/>
          <p:cNvSpPr txBox="1"/>
          <p:nvPr/>
        </p:nvSpPr>
        <p:spPr>
          <a:xfrm>
            <a:off x="0" y="260668"/>
            <a:ext cx="4572000" cy="481012"/>
          </a:xfrm>
          <a:prstGeom prst="rect">
            <a:avLst/>
          </a:prstGeom>
          <a:solidFill>
            <a:srgbClr val="CC0000"/>
          </a:solidFill>
          <a:ln w="9525">
            <a:noFill/>
          </a:ln>
        </p:spPr>
        <p:txBody>
          <a:bodyPr>
            <a:spAutoFit/>
          </a:bodyPr>
          <a:p>
            <a:pPr marL="457200" indent="-457200" eaLnBrk="0" hangingPunct="0">
              <a:spcBef>
                <a:spcPct val="20000"/>
              </a:spcBef>
            </a:pPr>
            <a:r>
              <a:rPr lang="zh-CN" altLang="en-US" sz="3600" dirty="0">
                <a:latin typeface="Times New Roman" panose="02020603050405020304" pitchFamily="18" charset="0"/>
              </a:rPr>
              <a:t>清单的实施过程</a:t>
            </a:r>
            <a:endParaRPr lang="zh-CN" altLang="en-US" dirty="0">
              <a:latin typeface="Times New Roman" panose="02020603050405020304" pitchFamily="18" charset="0"/>
            </a:endParaRPr>
          </a:p>
        </p:txBody>
      </p:sp>
      <p:sp>
        <p:nvSpPr>
          <p:cNvPr id="13316" name="Rectangle 21"/>
          <p:cNvSpPr/>
          <p:nvPr/>
        </p:nvSpPr>
        <p:spPr>
          <a:xfrm>
            <a:off x="0" y="260668"/>
            <a:ext cx="8388350" cy="649287"/>
          </a:xfrm>
          <a:prstGeom prst="rect">
            <a:avLst/>
          </a:prstGeom>
          <a:solidFill>
            <a:srgbClr val="CC0000"/>
          </a:solidFill>
          <a:ln w="9525">
            <a:noFill/>
          </a:ln>
        </p:spPr>
        <p:txBody>
          <a:bodyPr>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当前建设工程成本控制所存在通病分析</a:t>
            </a:r>
            <a:endParaRPr lang="zh-CN" altLang="en-US" sz="2800" b="1" dirty="0">
              <a:latin typeface="微软雅黑" panose="020B0503020204020204" charset="-122"/>
              <a:ea typeface="微软雅黑" panose="020B0503020204020204" charset="-122"/>
              <a:sym typeface="+mn-ea"/>
            </a:endParaRPr>
          </a:p>
        </p:txBody>
      </p:sp>
      <p:sp>
        <p:nvSpPr>
          <p:cNvPr id="13317" name="Rectangle 23"/>
          <p:cNvSpPr/>
          <p:nvPr/>
        </p:nvSpPr>
        <p:spPr>
          <a:xfrm>
            <a:off x="467043" y="1269683"/>
            <a:ext cx="8153400" cy="4751387"/>
          </a:xfrm>
          <a:prstGeom prst="rect">
            <a:avLst/>
          </a:prstGeom>
          <a:noFill/>
          <a:ln w="9525">
            <a:noFill/>
          </a:ln>
        </p:spPr>
        <p:txBody>
          <a:bodyPr/>
          <a:p>
            <a:pPr>
              <a:lnSpc>
                <a:spcPct val="150000"/>
              </a:lnSpc>
              <a:spcBef>
                <a:spcPts val="0"/>
              </a:spcBef>
            </a:pPr>
            <a:r>
              <a:rPr lang="en-US" altLang="zh-CN" sz="2400" b="1" dirty="0">
                <a:latin typeface="微软雅黑" panose="020B0503020204020204" charset="-122"/>
                <a:ea typeface="微软雅黑" panose="020B0503020204020204" charset="-122"/>
                <a:cs typeface="微软雅黑" panose="020B0503020204020204" charset="-122"/>
              </a:rPr>
              <a:t>5  </a:t>
            </a:r>
            <a:r>
              <a:rPr lang="zh-CN" altLang="en-US" sz="2400" b="1" dirty="0">
                <a:latin typeface="微软雅黑" panose="020B0503020204020204" charset="-122"/>
                <a:ea typeface="微软雅黑" panose="020B0503020204020204" charset="-122"/>
                <a:cs typeface="微软雅黑" panose="020B0503020204020204" charset="-122"/>
              </a:rPr>
              <a:t>过程管理</a:t>
            </a:r>
            <a:endParaRPr lang="zh-CN" altLang="en-US" sz="2400" b="1" dirty="0">
              <a:latin typeface="微软雅黑" panose="020B0503020204020204" charset="-122"/>
              <a:ea typeface="微软雅黑" panose="020B0503020204020204" charset="-122"/>
              <a:cs typeface="微软雅黑" panose="020B0503020204020204" charset="-122"/>
            </a:endParaRPr>
          </a:p>
          <a:p>
            <a:pPr>
              <a:lnSpc>
                <a:spcPct val="150000"/>
              </a:lnSpc>
              <a:spcBef>
                <a:spcPts val="0"/>
              </a:spcBef>
            </a:pPr>
            <a:r>
              <a:rPr lang="zh-CN" altLang="en-US" sz="2800" b="1" dirty="0">
                <a:latin typeface="微软雅黑" panose="020B0503020204020204" charset="-122"/>
                <a:ea typeface="微软雅黑" panose="020B0503020204020204" charset="-122"/>
                <a:cs typeface="微软雅黑" panose="020B0503020204020204" charset="-122"/>
              </a:rPr>
              <a:t>    </a:t>
            </a:r>
            <a:r>
              <a:rPr lang="en-US" altLang="zh-CN" sz="2800" b="1" dirty="0">
                <a:latin typeface="微软雅黑" panose="020B0503020204020204" charset="-122"/>
                <a:ea typeface="微软雅黑" panose="020B0503020204020204" charset="-122"/>
                <a:cs typeface="微软雅黑" panose="020B0503020204020204" charset="-122"/>
              </a:rPr>
              <a:t> </a:t>
            </a:r>
            <a:r>
              <a:rPr lang="zh-CN" altLang="en-US" sz="2000" dirty="0">
                <a:latin typeface="微软雅黑" panose="020B0503020204020204" charset="-122"/>
                <a:ea typeface="微软雅黑" panose="020B0503020204020204" charset="-122"/>
                <a:cs typeface="微软雅黑" panose="020B0503020204020204" charset="-122"/>
              </a:rPr>
              <a:t>图纸</a:t>
            </a:r>
            <a:r>
              <a:rPr lang="en-US" altLang="zh-CN" sz="2000" dirty="0">
                <a:latin typeface="微软雅黑" panose="020B0503020204020204" charset="-122"/>
                <a:ea typeface="微软雅黑" panose="020B0503020204020204" charset="-122"/>
                <a:cs typeface="微软雅黑" panose="020B0503020204020204" charset="-122"/>
              </a:rPr>
              <a:t>+</a:t>
            </a:r>
            <a:r>
              <a:rPr lang="zh-CN" altLang="en-US" sz="2000" dirty="0">
                <a:latin typeface="微软雅黑" panose="020B0503020204020204" charset="-122"/>
                <a:ea typeface="微软雅黑" panose="020B0503020204020204" charset="-122"/>
                <a:cs typeface="微软雅黑" panose="020B0503020204020204" charset="-122"/>
              </a:rPr>
              <a:t>变更签证管理形式。未履行严格的合同工程施工指令体系管理，且常常后补变更签证。</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spcBef>
                <a:spcPts val="0"/>
              </a:spcBef>
            </a:pPr>
            <a:r>
              <a:rPr lang="zh-CN" altLang="en-US" sz="2000" dirty="0">
                <a:latin typeface="微软雅黑" panose="020B0503020204020204" charset="-122"/>
                <a:ea typeface="微软雅黑" panose="020B0503020204020204" charset="-122"/>
                <a:cs typeface="微软雅黑" panose="020B0503020204020204" charset="-122"/>
              </a:rPr>
              <a:t>       更未履行重大设计变更建议决策前需进行的建造成本变化估算，从而无法形成预控管理。没有规律性的财务报告制度和文件，从而使项目经理无法在短期内作出建议变更准批与否的有效决策。</a:t>
            </a:r>
            <a:endParaRPr lang="zh-CN" altLang="en-US" sz="2800" b="1" dirty="0">
              <a:latin typeface="微软雅黑" panose="020B0503020204020204" charset="-122"/>
              <a:ea typeface="微软雅黑" panose="020B0503020204020204" charset="-122"/>
              <a:cs typeface="微软雅黑" panose="020B0503020204020204" charset="-122"/>
            </a:endParaRPr>
          </a:p>
          <a:p>
            <a:pPr>
              <a:lnSpc>
                <a:spcPct val="150000"/>
              </a:lnSpc>
              <a:spcBef>
                <a:spcPts val="0"/>
              </a:spcBef>
            </a:pPr>
            <a:endParaRPr lang="zh-CN" altLang="en-US" sz="2400" b="1" dirty="0">
              <a:latin typeface="微软雅黑" panose="020B0503020204020204" charset="-122"/>
              <a:ea typeface="微软雅黑" panose="020B0503020204020204" charset="-122"/>
              <a:cs typeface="微软雅黑" panose="020B0503020204020204" charset="-122"/>
            </a:endParaRPr>
          </a:p>
          <a:p>
            <a:pPr>
              <a:lnSpc>
                <a:spcPct val="150000"/>
              </a:lnSpc>
              <a:spcBef>
                <a:spcPts val="0"/>
              </a:spcBef>
            </a:pPr>
            <a:r>
              <a:rPr lang="zh-CN" altLang="en-US" sz="2000" b="1" dirty="0">
                <a:solidFill>
                  <a:schemeClr val="tx2"/>
                </a:solidFill>
                <a:latin typeface="微软雅黑" panose="020B0503020204020204" charset="-122"/>
                <a:ea typeface="微软雅黑" panose="020B0503020204020204" charset="-122"/>
                <a:cs typeface="微软雅黑" panose="020B0503020204020204" charset="-122"/>
              </a:rPr>
              <a:t>        </a:t>
            </a:r>
            <a:endParaRPr lang="zh-CN" altLang="en-US" sz="2000" b="1" dirty="0">
              <a:solidFill>
                <a:schemeClr val="tx2"/>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sld>
</file>

<file path=ppt/slides/slide110.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p:pic>
        <p:nvPicPr>
          <p:cNvPr id="5" name="图片"/>
          <p:cNvPicPr>
            <a:picLocks noChangeAspect="1"/>
          </p:cNvPicPr>
          <p:nvPr userDrawn="1"/>
        </p:nvPicPr>
        <p:blipFill rotWithShape="1">
          <a:blip r:embed="rId1" cstate="print">
            <a:extLst>
              <a:ext uri="{28A0092B-C50C-407E-A947-70E740481C1C}">
                <a14:useLocalDpi xmlns:a14="http://schemas.microsoft.com/office/drawing/2010/main" val="0"/>
              </a:ext>
            </a:extLst>
          </a:blip>
          <a:srcRect t="2" b="39"/>
          <a:stretch>
            <a:fillRect/>
          </a:stretch>
        </p:blipFill>
        <p:spPr>
          <a:xfrm>
            <a:off x="0" y="0"/>
            <a:ext cx="9192260" cy="6878955"/>
          </a:xfrm>
          <a:prstGeom prst="rect">
            <a:avLst/>
          </a:prstGeom>
        </p:spPr>
      </p:pic>
      <p:graphicFrame>
        <p:nvGraphicFramePr>
          <p:cNvPr id="6652137" name="Group 233"/>
          <p:cNvGraphicFramePr>
            <a:graphicFrameLocks noGrp="1"/>
          </p:cNvGraphicFramePr>
          <p:nvPr>
            <p:ph idx="1"/>
            <p:custDataLst>
              <p:tags r:id="rId2"/>
            </p:custDataLst>
          </p:nvPr>
        </p:nvGraphicFramePr>
        <p:xfrm>
          <a:off x="685800" y="466090"/>
          <a:ext cx="7772400" cy="6161088"/>
        </p:xfrm>
        <a:graphic>
          <a:graphicData uri="http://schemas.openxmlformats.org/drawingml/2006/table">
            <a:tbl>
              <a:tblPr/>
              <a:tblGrid>
                <a:gridCol w="852488"/>
                <a:gridCol w="1020762"/>
                <a:gridCol w="1174750"/>
                <a:gridCol w="703263"/>
                <a:gridCol w="703262"/>
                <a:gridCol w="703263"/>
                <a:gridCol w="892175"/>
                <a:gridCol w="862012"/>
                <a:gridCol w="860425"/>
              </a:tblGrid>
              <a:tr h="350838">
                <a:tc gridSpan="9">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en-US" altLang="zh-CN" sz="2000" b="1" i="0" u="sng" strike="noStrike" cap="none" normalizeH="0" baseline="0" smtClean="0">
                          <a:ln>
                            <a:noFill/>
                          </a:ln>
                          <a:solidFill>
                            <a:schemeClr val="bg2"/>
                          </a:solidFill>
                          <a:effectLst/>
                          <a:latin typeface="楷体_GB2312" pitchFamily="49" charset="-122"/>
                          <a:ea typeface="楷体_GB2312" pitchFamily="49" charset="-122"/>
                        </a:rPr>
                        <a:t>     </a:t>
                      </a:r>
                      <a:r>
                        <a:rPr kumimoji="1" lang="zh-CN" altLang="en-US" sz="2000" b="1" i="0" u="none" strike="noStrike" cap="none" normalizeH="0" baseline="0" smtClean="0">
                          <a:ln>
                            <a:noFill/>
                          </a:ln>
                          <a:solidFill>
                            <a:schemeClr val="bg2"/>
                          </a:solidFill>
                          <a:effectLst/>
                          <a:latin typeface="楷体_GB2312" pitchFamily="49" charset="-122"/>
                          <a:ea typeface="楷体_GB2312" pitchFamily="49" charset="-122"/>
                        </a:rPr>
                        <a:t>项目 </a:t>
                      </a:r>
                      <a:r>
                        <a:rPr kumimoji="1" lang="zh-CN" altLang="en-US" sz="2000" b="1" i="0" u="sng" strike="noStrike" cap="none" normalizeH="0" baseline="0" smtClean="0">
                          <a:ln>
                            <a:noFill/>
                          </a:ln>
                          <a:solidFill>
                            <a:schemeClr val="bg2"/>
                          </a:solidFill>
                          <a:effectLst/>
                          <a:latin typeface="楷体_GB2312" pitchFamily="49" charset="-122"/>
                          <a:ea typeface="楷体_GB2312" pitchFamily="49" charset="-122"/>
                        </a:rPr>
                        <a:t>   </a:t>
                      </a:r>
                      <a:r>
                        <a:rPr kumimoji="1" lang="zh-CN" altLang="en-US" sz="2000" b="1" i="0" u="none" strike="noStrike" cap="none" normalizeH="0" baseline="0" smtClean="0">
                          <a:ln>
                            <a:noFill/>
                          </a:ln>
                          <a:solidFill>
                            <a:schemeClr val="bg2"/>
                          </a:solidFill>
                          <a:effectLst/>
                          <a:latin typeface="楷体_GB2312" pitchFamily="49" charset="-122"/>
                          <a:ea typeface="楷体_GB2312" pitchFamily="49" charset="-122"/>
                        </a:rPr>
                        <a:t>年</a:t>
                      </a:r>
                      <a:r>
                        <a:rPr kumimoji="1" lang="zh-CN" altLang="en-US" sz="2000" b="1" i="0" u="sng" strike="noStrike" cap="none" normalizeH="0" baseline="0" smtClean="0">
                          <a:ln>
                            <a:noFill/>
                          </a:ln>
                          <a:solidFill>
                            <a:schemeClr val="bg2"/>
                          </a:solidFill>
                          <a:effectLst/>
                          <a:latin typeface="楷体_GB2312" pitchFamily="49" charset="-122"/>
                          <a:ea typeface="楷体_GB2312" pitchFamily="49" charset="-122"/>
                        </a:rPr>
                        <a:t>  </a:t>
                      </a:r>
                      <a:r>
                        <a:rPr kumimoji="1" lang="zh-CN" altLang="en-US" sz="2000" b="1" i="0" u="none" strike="noStrike" cap="none" normalizeH="0" baseline="0" smtClean="0">
                          <a:ln>
                            <a:noFill/>
                          </a:ln>
                          <a:solidFill>
                            <a:schemeClr val="bg2"/>
                          </a:solidFill>
                          <a:effectLst/>
                          <a:latin typeface="楷体_GB2312" pitchFamily="49" charset="-122"/>
                          <a:ea typeface="楷体_GB2312" pitchFamily="49" charset="-122"/>
                        </a:rPr>
                        <a:t>月变更签证月报</a:t>
                      </a:r>
                      <a:endParaRPr kumimoji="1" lang="zh-CN" altLang="en-US" sz="20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cap="flat">
                      <a:noFill/>
                    </a:lnL>
                    <a:lnR cap="flat">
                      <a:noFill/>
                    </a:lnR>
                    <a:lnT cap="flat">
                      <a:noFill/>
                    </a:lnT>
                    <a:lnB>
                      <a:noFill/>
                    </a:lnB>
                    <a:lnTlToBr>
                      <a:noFill/>
                    </a:lnTlToBr>
                    <a:lnBlToTr>
                      <a:noFill/>
                    </a:lnBlToTr>
                    <a:noFill/>
                  </a:tcPr>
                </a:tc>
                <a:tc hMerge="1">
                  <a:tcPr/>
                </a:tc>
                <a:tc hMerge="1">
                  <a:tcPr/>
                </a:tc>
                <a:tc hMerge="1">
                  <a:tcPr/>
                </a:tc>
                <a:tc hMerge="1">
                  <a:tcPr/>
                </a:tc>
                <a:tc hMerge="1">
                  <a:tcPr/>
                </a:tc>
                <a:tc hMerge="1">
                  <a:tcPr/>
                </a:tc>
                <a:tc hMerge="1">
                  <a:tcPr/>
                </a:tc>
                <a:tc hMerge="1">
                  <a:tcPr/>
                </a:tc>
              </a:tr>
              <a:tr h="257175">
                <a:tc gridSpan="3">
                  <a:txBody>
                    <a:bodyPr/>
                    <a:lstStyle/>
                    <a:p>
                      <a:pPr marL="342900" marR="0" lvl="0" indent="-342900" algn="l" defTabSz="914400" rtl="0" eaLnBrk="1" fontAlgn="ctr" latinLnBrk="0" hangingPunct="1">
                        <a:lnSpc>
                          <a:spcPct val="100000"/>
                        </a:lnSpc>
                        <a:spcBef>
                          <a:spcPct val="0"/>
                        </a:spcBef>
                        <a:spcAft>
                          <a:spcPct val="0"/>
                        </a:spcAft>
                        <a:buClrTx/>
                        <a:buSzTx/>
                        <a:buFontTx/>
                        <a:buNone/>
                      </a:pPr>
                      <a:r>
                        <a:rPr kumimoji="1" lang="zh-CN" altLang="en-US" sz="1600" b="1" i="0" u="none" strike="noStrike" cap="none" normalizeH="0" baseline="0" smtClean="0">
                          <a:ln>
                            <a:noFill/>
                          </a:ln>
                          <a:solidFill>
                            <a:schemeClr val="bg2"/>
                          </a:solidFill>
                          <a:effectLst/>
                          <a:latin typeface="楷体_GB2312" pitchFamily="49" charset="-122"/>
                          <a:ea typeface="楷体_GB2312" pitchFamily="49" charset="-122"/>
                        </a:rPr>
                        <a:t>一、本月审核完成变更签证情况</a:t>
                      </a:r>
                      <a:endPar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cap="flat">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a:noFill/>
                    </a:lnL>
                    <a:lnR cap="flat">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247650">
                <a:tc>
                  <a:txBody>
                    <a:bodyPr/>
                    <a:lstStyle/>
                    <a:p>
                      <a:pPr marL="342900" marR="0" lvl="0" indent="-342900" algn="ctr" defTabSz="914400" rtl="0" eaLnBrk="1" fontAlgn="b" latinLnBrk="0" hangingPunct="1">
                        <a:lnSpc>
                          <a:spcPct val="100000"/>
                        </a:lnSpc>
                        <a:spcBef>
                          <a:spcPct val="0"/>
                        </a:spcBef>
                        <a:spcAft>
                          <a:spcPct val="0"/>
                        </a:spcAft>
                        <a:buClrTx/>
                        <a:buSzTx/>
                        <a:buFontTx/>
                        <a:buNone/>
                      </a:pPr>
                      <a:r>
                        <a:rPr kumimoji="1" lang="zh-CN" altLang="en-US" sz="1000" b="1" i="0" u="none" strike="noStrike" cap="none" normalizeH="0" baseline="0" smtClean="0">
                          <a:ln>
                            <a:noFill/>
                          </a:ln>
                          <a:solidFill>
                            <a:schemeClr val="bg2"/>
                          </a:solidFill>
                          <a:effectLst/>
                          <a:latin typeface="楷体_GB2312" pitchFamily="49" charset="-122"/>
                          <a:ea typeface="楷体_GB2312" pitchFamily="49" charset="-122"/>
                        </a:rPr>
                        <a:t>序号</a:t>
                      </a:r>
                      <a:endPar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pPr>
                      <a:r>
                        <a:rPr kumimoji="1" lang="zh-CN" altLang="en-US" sz="1000" b="1" i="0" u="none" strike="noStrike" cap="none" normalizeH="0" baseline="0" smtClean="0">
                          <a:ln>
                            <a:noFill/>
                          </a:ln>
                          <a:solidFill>
                            <a:schemeClr val="bg2"/>
                          </a:solidFill>
                          <a:effectLst/>
                          <a:latin typeface="楷体_GB2312" pitchFamily="49" charset="-122"/>
                          <a:ea typeface="楷体_GB2312" pitchFamily="49" charset="-122"/>
                        </a:rPr>
                        <a:t>变更签证号</a:t>
                      </a:r>
                      <a:endPar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pPr>
                      <a:r>
                        <a:rPr kumimoji="1" lang="zh-CN" altLang="en-US" sz="1000" b="1" i="0" u="none" strike="noStrike" cap="none" normalizeH="0" baseline="0" smtClean="0">
                          <a:ln>
                            <a:noFill/>
                          </a:ln>
                          <a:solidFill>
                            <a:schemeClr val="bg2"/>
                          </a:solidFill>
                          <a:effectLst/>
                          <a:latin typeface="楷体_GB2312" pitchFamily="49" charset="-122"/>
                          <a:ea typeface="楷体_GB2312" pitchFamily="49" charset="-122"/>
                        </a:rPr>
                        <a:t>变更签证内容</a:t>
                      </a:r>
                      <a:endPar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pPr>
                      <a:r>
                        <a:rPr kumimoji="1" lang="zh-CN" altLang="en-US" sz="1000" b="1" i="0" u="none" strike="noStrike" cap="none" normalizeH="0" baseline="0" smtClean="0">
                          <a:ln>
                            <a:noFill/>
                          </a:ln>
                          <a:solidFill>
                            <a:schemeClr val="bg2"/>
                          </a:solidFill>
                          <a:effectLst/>
                          <a:latin typeface="楷体_GB2312" pitchFamily="49" charset="-122"/>
                          <a:ea typeface="楷体_GB2312" pitchFamily="49" charset="-122"/>
                        </a:rPr>
                        <a:t>报价</a:t>
                      </a:r>
                      <a:endPar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pPr>
                      <a:r>
                        <a:rPr kumimoji="1" lang="zh-CN" altLang="en-US" sz="1000" b="1" i="0" u="none" strike="noStrike" cap="none" normalizeH="0" baseline="0" smtClean="0">
                          <a:ln>
                            <a:noFill/>
                          </a:ln>
                          <a:solidFill>
                            <a:schemeClr val="bg2"/>
                          </a:solidFill>
                          <a:effectLst/>
                          <a:latin typeface="楷体_GB2312" pitchFamily="49" charset="-122"/>
                          <a:ea typeface="楷体_GB2312" pitchFamily="49" charset="-122"/>
                        </a:rPr>
                        <a:t>终审价</a:t>
                      </a:r>
                      <a:endPar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pPr>
                      <a:r>
                        <a:rPr kumimoji="1" lang="zh-CN" altLang="en-US" sz="1000" b="1" i="0" u="none" strike="noStrike" cap="none" normalizeH="0" baseline="0" smtClean="0">
                          <a:ln>
                            <a:noFill/>
                          </a:ln>
                          <a:solidFill>
                            <a:schemeClr val="bg2"/>
                          </a:solidFill>
                          <a:effectLst/>
                          <a:latin typeface="楷体_GB2312" pitchFamily="49" charset="-122"/>
                          <a:ea typeface="楷体_GB2312" pitchFamily="49" charset="-122"/>
                        </a:rPr>
                        <a:t>审减额</a:t>
                      </a:r>
                      <a:endPar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pPr>
                      <a:r>
                        <a:rPr kumimoji="1" lang="zh-CN" altLang="en-US" sz="1000" b="1" i="0" u="none" strike="noStrike" cap="none" normalizeH="0" baseline="0" smtClean="0">
                          <a:ln>
                            <a:noFill/>
                          </a:ln>
                          <a:solidFill>
                            <a:schemeClr val="bg2"/>
                          </a:solidFill>
                          <a:effectLst/>
                          <a:latin typeface="楷体_GB2312" pitchFamily="49" charset="-122"/>
                          <a:ea typeface="楷体_GB2312" pitchFamily="49" charset="-122"/>
                        </a:rPr>
                        <a:t>审减率</a:t>
                      </a:r>
                      <a:endPar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pPr>
                      <a:r>
                        <a:rPr kumimoji="1" lang="zh-CN" altLang="en-US" sz="1000" b="1" i="0" u="none" strike="noStrike" cap="none" normalizeH="0" baseline="0" smtClean="0">
                          <a:ln>
                            <a:noFill/>
                          </a:ln>
                          <a:solidFill>
                            <a:schemeClr val="bg2"/>
                          </a:solidFill>
                          <a:effectLst/>
                          <a:latin typeface="楷体_GB2312" pitchFamily="49" charset="-122"/>
                          <a:ea typeface="楷体_GB2312" pitchFamily="49" charset="-122"/>
                        </a:rPr>
                        <a:t>原因分析</a:t>
                      </a:r>
                      <a:endPar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pPr>
                      <a:r>
                        <a:rPr kumimoji="1" lang="zh-CN" altLang="en-US" sz="1000" b="1" i="0" u="none" strike="noStrike" cap="none" normalizeH="0" baseline="0" smtClean="0">
                          <a:ln>
                            <a:noFill/>
                          </a:ln>
                          <a:solidFill>
                            <a:schemeClr val="bg2"/>
                          </a:solidFill>
                          <a:effectLst/>
                          <a:latin typeface="楷体_GB2312" pitchFamily="49" charset="-122"/>
                          <a:ea typeface="楷体_GB2312" pitchFamily="49" charset="-122"/>
                        </a:rPr>
                        <a:t>无效成本</a:t>
                      </a:r>
                      <a:endPar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r>
              <a:tr h="182563">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一期</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pPr>
                      <a:r>
                        <a:rPr kumimoji="1" lang="en-US" altLang="zh-CN" sz="1200" b="1" i="0" u="none" strike="noStrike" cap="none" normalizeH="0" baseline="0" smtClean="0">
                          <a:ln>
                            <a:noFill/>
                          </a:ln>
                          <a:solidFill>
                            <a:schemeClr val="bg2"/>
                          </a:solidFill>
                          <a:effectLst/>
                          <a:latin typeface="楷体_GB2312" pitchFamily="49" charset="-122"/>
                          <a:ea typeface="楷体_GB2312" pitchFamily="49" charset="-122"/>
                        </a:rPr>
                        <a:t>0.00 </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pPr>
                      <a:r>
                        <a:rPr kumimoji="1" lang="en-US" altLang="zh-CN" sz="1200" b="1" i="0" u="none" strike="noStrike" cap="none" normalizeH="0" baseline="0" smtClean="0">
                          <a:ln>
                            <a:noFill/>
                          </a:ln>
                          <a:solidFill>
                            <a:schemeClr val="bg2"/>
                          </a:solidFill>
                          <a:effectLst/>
                          <a:latin typeface="楷体_GB2312" pitchFamily="49" charset="-122"/>
                          <a:ea typeface="楷体_GB2312" pitchFamily="49" charset="-122"/>
                        </a:rPr>
                        <a:t>0.00 </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pPr>
                      <a:r>
                        <a:rPr kumimoji="1" lang="en-US" altLang="zh-CN" sz="1200" b="1" i="0" u="none" strike="noStrike" cap="none" normalizeH="0" baseline="0" smtClean="0">
                          <a:ln>
                            <a:noFill/>
                          </a:ln>
                          <a:solidFill>
                            <a:schemeClr val="bg2"/>
                          </a:solidFill>
                          <a:effectLst/>
                          <a:latin typeface="楷体_GB2312" pitchFamily="49" charset="-122"/>
                          <a:ea typeface="楷体_GB2312" pitchFamily="49" charset="-122"/>
                        </a:rPr>
                        <a:t>0.00 </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pPr>
                      <a:r>
                        <a:rPr kumimoji="1" lang="en-US" altLang="zh-CN" sz="1200" b="1" i="0" u="none" strike="noStrike" cap="none" normalizeH="0" baseline="0" smtClean="0">
                          <a:ln>
                            <a:noFill/>
                          </a:ln>
                          <a:solidFill>
                            <a:schemeClr val="bg2"/>
                          </a:solidFill>
                          <a:effectLst/>
                          <a:latin typeface="楷体_GB2312" pitchFamily="49" charset="-122"/>
                          <a:ea typeface="楷体_GB2312" pitchFamily="49" charset="-122"/>
                        </a:rPr>
                        <a:t>#DIV/0!</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pPr>
                      <a:r>
                        <a:rPr kumimoji="1" lang="en-US" altLang="zh-CN" sz="1200" b="1" i="0" u="none" strike="noStrike" cap="none" normalizeH="0" baseline="0" smtClean="0">
                          <a:ln>
                            <a:noFill/>
                          </a:ln>
                          <a:solidFill>
                            <a:schemeClr val="bg2"/>
                          </a:solidFill>
                          <a:effectLst/>
                          <a:latin typeface="楷体_GB2312" pitchFamily="49" charset="-122"/>
                          <a:ea typeface="楷体_GB2312" pitchFamily="49" charset="-122"/>
                        </a:rPr>
                        <a:t>0.00 </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en-US" altLang="zh-CN" sz="1200" b="1" i="0" u="none" strike="noStrike" cap="none" normalizeH="0" baseline="0" smtClean="0">
                          <a:ln>
                            <a:noFill/>
                          </a:ln>
                          <a:solidFill>
                            <a:schemeClr val="bg2"/>
                          </a:solidFill>
                          <a:effectLst/>
                          <a:latin typeface="楷体_GB2312" pitchFamily="49" charset="-122"/>
                          <a:ea typeface="楷体_GB2312" pitchFamily="49" charset="-122"/>
                        </a:rPr>
                        <a:t>1</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0.00 </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#DIV/0!</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en-US" altLang="zh-CN" sz="1200" b="1" i="0" u="none" strike="noStrike" cap="none" normalizeH="0" baseline="0" smtClean="0">
                          <a:ln>
                            <a:noFill/>
                          </a:ln>
                          <a:solidFill>
                            <a:schemeClr val="bg2"/>
                          </a:solidFill>
                          <a:effectLst/>
                          <a:latin typeface="楷体_GB2312" pitchFamily="49" charset="-122"/>
                          <a:ea typeface="楷体_GB2312" pitchFamily="49" charset="-122"/>
                        </a:rPr>
                        <a:t>2</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0.00 </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#DIV/0!</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en-US" altLang="zh-CN" sz="1200" b="1" i="0" u="none" strike="noStrike" cap="none" normalizeH="0" baseline="0" smtClean="0">
                          <a:ln>
                            <a:noFill/>
                          </a:ln>
                          <a:solidFill>
                            <a:schemeClr val="bg2"/>
                          </a:solidFill>
                          <a:effectLst/>
                          <a:latin typeface="楷体_GB2312" pitchFamily="49" charset="-122"/>
                          <a:ea typeface="楷体_GB2312" pitchFamily="49" charset="-122"/>
                        </a:rPr>
                        <a:t>3</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0.00 </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#DIV/0!</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0975">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en-US" altLang="zh-CN" sz="1200" b="1" i="0" u="none" strike="noStrike" cap="none" normalizeH="0" baseline="0" smtClean="0">
                          <a:ln>
                            <a:noFill/>
                          </a:ln>
                          <a:solidFill>
                            <a:schemeClr val="bg2"/>
                          </a:solidFill>
                          <a:effectLst/>
                          <a:latin typeface="楷体_GB2312" pitchFamily="49" charset="-122"/>
                          <a:ea typeface="楷体_GB2312" pitchFamily="49" charset="-122"/>
                        </a:rPr>
                        <a:t>4</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0.00 </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#DIV/0!</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en-US" altLang="zh-CN" sz="1200" b="1" i="0" u="none" strike="noStrike" cap="none" normalizeH="0" baseline="0" smtClean="0">
                          <a:ln>
                            <a:noFill/>
                          </a:ln>
                          <a:solidFill>
                            <a:schemeClr val="bg2"/>
                          </a:solidFill>
                          <a:effectLst/>
                          <a:latin typeface="楷体_GB2312" pitchFamily="49" charset="-122"/>
                          <a:ea typeface="楷体_GB2312" pitchFamily="49" charset="-122"/>
                        </a:rPr>
                        <a:t>5</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0.00 </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#DIV/0!</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二期</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pPr>
                      <a:r>
                        <a:rPr kumimoji="1" lang="en-US" altLang="zh-CN" sz="1200" b="1" i="0" u="none" strike="noStrike" cap="none" normalizeH="0" baseline="0" smtClean="0">
                          <a:ln>
                            <a:noFill/>
                          </a:ln>
                          <a:solidFill>
                            <a:schemeClr val="bg2"/>
                          </a:solidFill>
                          <a:effectLst/>
                          <a:latin typeface="楷体_GB2312" pitchFamily="49" charset="-122"/>
                          <a:ea typeface="楷体_GB2312" pitchFamily="49" charset="-122"/>
                        </a:rPr>
                        <a:t>0.00 </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pPr>
                      <a:r>
                        <a:rPr kumimoji="1" lang="en-US" altLang="zh-CN" sz="1200" b="1" i="0" u="none" strike="noStrike" cap="none" normalizeH="0" baseline="0" smtClean="0">
                          <a:ln>
                            <a:noFill/>
                          </a:ln>
                          <a:solidFill>
                            <a:schemeClr val="bg2"/>
                          </a:solidFill>
                          <a:effectLst/>
                          <a:latin typeface="楷体_GB2312" pitchFamily="49" charset="-122"/>
                          <a:ea typeface="楷体_GB2312" pitchFamily="49" charset="-122"/>
                        </a:rPr>
                        <a:t>0.00 </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pPr>
                      <a:r>
                        <a:rPr kumimoji="1" lang="en-US" altLang="zh-CN" sz="1200" b="1" i="0" u="none" strike="noStrike" cap="none" normalizeH="0" baseline="0" smtClean="0">
                          <a:ln>
                            <a:noFill/>
                          </a:ln>
                          <a:solidFill>
                            <a:schemeClr val="bg2"/>
                          </a:solidFill>
                          <a:effectLst/>
                          <a:latin typeface="楷体_GB2312" pitchFamily="49" charset="-122"/>
                          <a:ea typeface="楷体_GB2312" pitchFamily="49" charset="-122"/>
                        </a:rPr>
                        <a:t>0.00 </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pPr>
                      <a:r>
                        <a:rPr kumimoji="1" lang="en-US" altLang="zh-CN" sz="1200" b="1" i="0" u="none" strike="noStrike" cap="none" normalizeH="0" baseline="0" smtClean="0">
                          <a:ln>
                            <a:noFill/>
                          </a:ln>
                          <a:solidFill>
                            <a:schemeClr val="bg2"/>
                          </a:solidFill>
                          <a:effectLst/>
                          <a:latin typeface="楷体_GB2312" pitchFamily="49" charset="-122"/>
                          <a:ea typeface="楷体_GB2312" pitchFamily="49" charset="-122"/>
                        </a:rPr>
                        <a:t>#DIV/0!</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pPr>
                      <a:r>
                        <a:rPr kumimoji="1" lang="en-US" altLang="zh-CN" sz="1200" b="1" i="0" u="none" strike="noStrike" cap="none" normalizeH="0" baseline="0" smtClean="0">
                          <a:ln>
                            <a:noFill/>
                          </a:ln>
                          <a:solidFill>
                            <a:schemeClr val="bg2"/>
                          </a:solidFill>
                          <a:effectLst/>
                          <a:latin typeface="楷体_GB2312" pitchFamily="49" charset="-122"/>
                          <a:ea typeface="楷体_GB2312" pitchFamily="49" charset="-122"/>
                        </a:rPr>
                        <a:t>0.00 </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en-US" altLang="zh-CN" sz="1200" b="1" i="0" u="none" strike="noStrike" cap="none" normalizeH="0" baseline="0" smtClean="0">
                          <a:ln>
                            <a:noFill/>
                          </a:ln>
                          <a:solidFill>
                            <a:schemeClr val="bg2"/>
                          </a:solidFill>
                          <a:effectLst/>
                          <a:latin typeface="楷体_GB2312" pitchFamily="49" charset="-122"/>
                          <a:ea typeface="楷体_GB2312" pitchFamily="49" charset="-122"/>
                        </a:rPr>
                        <a:t>1</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0.00 </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#DIV/0!</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en-US" altLang="zh-CN" sz="1200" b="1" i="0" u="none" strike="noStrike" cap="none" normalizeH="0" baseline="0" smtClean="0">
                          <a:ln>
                            <a:noFill/>
                          </a:ln>
                          <a:solidFill>
                            <a:schemeClr val="bg2"/>
                          </a:solidFill>
                          <a:effectLst/>
                          <a:latin typeface="楷体_GB2312" pitchFamily="49" charset="-122"/>
                          <a:ea typeface="楷体_GB2312" pitchFamily="49" charset="-122"/>
                        </a:rPr>
                        <a:t>2</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0.00 </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#DIV/0!</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0975">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en-US" altLang="zh-CN" sz="1200" b="1" i="0" u="none" strike="noStrike" cap="none" normalizeH="0" baseline="0" smtClean="0">
                          <a:ln>
                            <a:noFill/>
                          </a:ln>
                          <a:solidFill>
                            <a:schemeClr val="bg2"/>
                          </a:solidFill>
                          <a:effectLst/>
                          <a:latin typeface="楷体_GB2312" pitchFamily="49" charset="-122"/>
                          <a:ea typeface="楷体_GB2312" pitchFamily="49" charset="-122"/>
                        </a:rPr>
                        <a:t>3</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0.00 </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#DIV/0!</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en-US" altLang="zh-CN" sz="1200" b="1" i="0" u="none" strike="noStrike" cap="none" normalizeH="0" baseline="0" smtClean="0">
                          <a:ln>
                            <a:noFill/>
                          </a:ln>
                          <a:solidFill>
                            <a:schemeClr val="bg2"/>
                          </a:solidFill>
                          <a:effectLst/>
                          <a:latin typeface="楷体_GB2312" pitchFamily="49" charset="-122"/>
                          <a:ea typeface="楷体_GB2312" pitchFamily="49" charset="-122"/>
                        </a:rPr>
                        <a:t>4</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0.00 </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#DIV/0!</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en-US" altLang="zh-CN" sz="1200" b="1" i="0" u="none" strike="noStrike" cap="none" normalizeH="0" baseline="0" smtClean="0">
                          <a:ln>
                            <a:noFill/>
                          </a:ln>
                          <a:solidFill>
                            <a:schemeClr val="bg2"/>
                          </a:solidFill>
                          <a:effectLst/>
                          <a:latin typeface="楷体_GB2312" pitchFamily="49" charset="-122"/>
                          <a:ea typeface="楷体_GB2312" pitchFamily="49" charset="-122"/>
                        </a:rPr>
                        <a:t>5</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0.00 </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#DIV/0!</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320">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跨期</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pPr>
                      <a:r>
                        <a:rPr kumimoji="1" lang="en-US" altLang="zh-CN" sz="1200" b="1" i="0" u="none" strike="noStrike" cap="none" normalizeH="0" baseline="0" smtClean="0">
                          <a:ln>
                            <a:noFill/>
                          </a:ln>
                          <a:solidFill>
                            <a:schemeClr val="bg2"/>
                          </a:solidFill>
                          <a:effectLst/>
                          <a:latin typeface="楷体_GB2312" pitchFamily="49" charset="-122"/>
                          <a:ea typeface="楷体_GB2312" pitchFamily="49" charset="-122"/>
                        </a:rPr>
                        <a:t>0.00 </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pPr>
                      <a:r>
                        <a:rPr kumimoji="1" lang="en-US" altLang="zh-CN" sz="1200" b="1" i="0" u="none" strike="noStrike" cap="none" normalizeH="0" baseline="0" smtClean="0">
                          <a:ln>
                            <a:noFill/>
                          </a:ln>
                          <a:solidFill>
                            <a:schemeClr val="bg2"/>
                          </a:solidFill>
                          <a:effectLst/>
                          <a:latin typeface="楷体_GB2312" pitchFamily="49" charset="-122"/>
                          <a:ea typeface="楷体_GB2312" pitchFamily="49" charset="-122"/>
                        </a:rPr>
                        <a:t>0.00 </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pPr>
                      <a:r>
                        <a:rPr kumimoji="1" lang="en-US" altLang="zh-CN" sz="1200" b="1" i="0" u="none" strike="noStrike" cap="none" normalizeH="0" baseline="0" smtClean="0">
                          <a:ln>
                            <a:noFill/>
                          </a:ln>
                          <a:solidFill>
                            <a:schemeClr val="bg2"/>
                          </a:solidFill>
                          <a:effectLst/>
                          <a:latin typeface="楷体_GB2312" pitchFamily="49" charset="-122"/>
                          <a:ea typeface="楷体_GB2312" pitchFamily="49" charset="-122"/>
                        </a:rPr>
                        <a:t>0.00 </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pPr>
                      <a:r>
                        <a:rPr kumimoji="1" lang="en-US" altLang="zh-CN" sz="1200" b="1" i="0" u="none" strike="noStrike" cap="none" normalizeH="0" baseline="0" smtClean="0">
                          <a:ln>
                            <a:noFill/>
                          </a:ln>
                          <a:solidFill>
                            <a:schemeClr val="bg2"/>
                          </a:solidFill>
                          <a:effectLst/>
                          <a:latin typeface="楷体_GB2312" pitchFamily="49" charset="-122"/>
                          <a:ea typeface="楷体_GB2312" pitchFamily="49" charset="-122"/>
                        </a:rPr>
                        <a:t>#DIV/0!</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pPr>
                      <a:r>
                        <a:rPr kumimoji="1" lang="en-US" altLang="zh-CN" sz="1200" b="1" i="0" u="none" strike="noStrike" cap="none" normalizeH="0" baseline="0" smtClean="0">
                          <a:ln>
                            <a:noFill/>
                          </a:ln>
                          <a:solidFill>
                            <a:schemeClr val="bg2"/>
                          </a:solidFill>
                          <a:effectLst/>
                          <a:latin typeface="楷体_GB2312" pitchFamily="49" charset="-122"/>
                          <a:ea typeface="楷体_GB2312" pitchFamily="49" charset="-122"/>
                        </a:rPr>
                        <a:t>0.00 </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en-US" altLang="zh-CN" sz="1200" b="1" i="0" u="none" strike="noStrike" cap="none" normalizeH="0" baseline="0" smtClean="0">
                          <a:ln>
                            <a:noFill/>
                          </a:ln>
                          <a:solidFill>
                            <a:schemeClr val="bg2"/>
                          </a:solidFill>
                          <a:effectLst/>
                          <a:latin typeface="楷体_GB2312" pitchFamily="49" charset="-122"/>
                          <a:ea typeface="楷体_GB2312" pitchFamily="49" charset="-122"/>
                        </a:rPr>
                        <a:t>1</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0.00 </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#DIV/0!</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en-US" altLang="zh-CN" sz="1200" b="1" i="0" u="none" strike="noStrike" cap="none" normalizeH="0" baseline="0" smtClean="0">
                          <a:ln>
                            <a:noFill/>
                          </a:ln>
                          <a:solidFill>
                            <a:schemeClr val="bg2"/>
                          </a:solidFill>
                          <a:effectLst/>
                          <a:latin typeface="楷体_GB2312" pitchFamily="49" charset="-122"/>
                          <a:ea typeface="楷体_GB2312" pitchFamily="49" charset="-122"/>
                        </a:rPr>
                        <a:t>2</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0.00 </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#DIV/0!</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0975">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en-US" altLang="zh-CN" sz="1200" b="1" i="0" u="none" strike="noStrike" cap="none" normalizeH="0" baseline="0" smtClean="0">
                          <a:ln>
                            <a:noFill/>
                          </a:ln>
                          <a:solidFill>
                            <a:schemeClr val="bg2"/>
                          </a:solidFill>
                          <a:effectLst/>
                          <a:latin typeface="楷体_GB2312" pitchFamily="49" charset="-122"/>
                          <a:ea typeface="楷体_GB2312" pitchFamily="49" charset="-122"/>
                        </a:rPr>
                        <a:t>3</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0.00 </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#DIV/0!</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en-US" altLang="zh-CN" sz="1200" b="1" i="0" u="none" strike="noStrike" cap="none" normalizeH="0" baseline="0" smtClean="0">
                          <a:ln>
                            <a:noFill/>
                          </a:ln>
                          <a:solidFill>
                            <a:schemeClr val="bg2"/>
                          </a:solidFill>
                          <a:effectLst/>
                          <a:latin typeface="楷体_GB2312" pitchFamily="49" charset="-122"/>
                          <a:ea typeface="楷体_GB2312" pitchFamily="49" charset="-122"/>
                        </a:rPr>
                        <a:t>4</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0.00 </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#DIV/0!</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320">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en-US" altLang="zh-CN" sz="1200" b="1" i="0" u="none" strike="noStrike" cap="none" normalizeH="0" baseline="0" smtClean="0">
                          <a:ln>
                            <a:noFill/>
                          </a:ln>
                          <a:solidFill>
                            <a:schemeClr val="bg2"/>
                          </a:solidFill>
                          <a:effectLst/>
                          <a:latin typeface="楷体_GB2312" pitchFamily="49" charset="-122"/>
                          <a:ea typeface="楷体_GB2312" pitchFamily="49" charset="-122"/>
                        </a:rPr>
                        <a:t>5</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0.00 </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#DIV/0!</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r>
            </a:tbl>
          </a:graphicData>
        </a:graphic>
      </p:graphicFrame>
    </p:spTree>
  </p:cSld>
  <p:clrMapOvr>
    <a:masterClrMapping/>
  </p:clrMapOvr>
  <p:transition/>
</p:sld>
</file>

<file path=ppt/slides/slide11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p:pic>
        <p:nvPicPr>
          <p:cNvPr id="5" name="图片"/>
          <p:cNvPicPr>
            <a:picLocks noChangeAspect="1"/>
          </p:cNvPicPr>
          <p:nvPr userDrawn="1"/>
        </p:nvPicPr>
        <p:blipFill rotWithShape="1">
          <a:blip r:embed="rId1" cstate="print">
            <a:extLst>
              <a:ext uri="{28A0092B-C50C-407E-A947-70E740481C1C}">
                <a14:useLocalDpi xmlns:a14="http://schemas.microsoft.com/office/drawing/2010/main" val="0"/>
              </a:ext>
            </a:extLst>
          </a:blip>
          <a:srcRect t="2" b="39"/>
          <a:stretch>
            <a:fillRect/>
          </a:stretch>
        </p:blipFill>
        <p:spPr>
          <a:xfrm>
            <a:off x="-1270" y="635"/>
            <a:ext cx="9192260" cy="6878955"/>
          </a:xfrm>
          <a:prstGeom prst="rect">
            <a:avLst/>
          </a:prstGeom>
        </p:spPr>
      </p:pic>
      <p:sp>
        <p:nvSpPr>
          <p:cNvPr id="119810" name="Text Box 4"/>
          <p:cNvSpPr txBox="1"/>
          <p:nvPr/>
        </p:nvSpPr>
        <p:spPr>
          <a:xfrm>
            <a:off x="539750" y="996950"/>
            <a:ext cx="7920038" cy="366713"/>
          </a:xfrm>
          <a:prstGeom prst="rect">
            <a:avLst/>
          </a:prstGeom>
          <a:noFill/>
          <a:ln w="9525">
            <a:noFill/>
          </a:ln>
        </p:spPr>
        <p:txBody>
          <a:bodyPr>
            <a:spAutoFit/>
          </a:bodyPr>
          <a:p>
            <a:pPr>
              <a:spcBef>
                <a:spcPct val="50000"/>
              </a:spcBef>
            </a:pPr>
            <a:endParaRPr lang="zh-CN" altLang="zh-CN" sz="1800" dirty="0">
              <a:solidFill>
                <a:schemeClr val="bg2"/>
              </a:solidFill>
              <a:latin typeface="Arial" panose="020B0604020202020204" pitchFamily="34" charset="0"/>
              <a:ea typeface="宋体" panose="02010600030101010101" pitchFamily="2" charset="-122"/>
            </a:endParaRPr>
          </a:p>
        </p:txBody>
      </p:sp>
      <p:graphicFrame>
        <p:nvGraphicFramePr>
          <p:cNvPr id="6652933" name="Group 5"/>
          <p:cNvGraphicFramePr>
            <a:graphicFrameLocks noGrp="1"/>
          </p:cNvGraphicFramePr>
          <p:nvPr/>
        </p:nvGraphicFramePr>
        <p:xfrm>
          <a:off x="468630" y="741680"/>
          <a:ext cx="6913245" cy="6085205"/>
        </p:xfrm>
        <a:graphic>
          <a:graphicData uri="http://schemas.openxmlformats.org/drawingml/2006/table">
            <a:tbl>
              <a:tblPr/>
              <a:tblGrid>
                <a:gridCol w="6913245"/>
              </a:tblGrid>
              <a:tr h="6085205">
                <a:tc>
                  <a:txBody>
                    <a:bodyPr/>
                    <a:lstStyle/>
                    <a:p>
                      <a:pPr marL="342900" marR="0" lvl="0" indent="-342900" algn="l" defTabSz="914400" rtl="0" eaLnBrk="1" fontAlgn="ctr" latinLnBrk="0" hangingPunct="1">
                        <a:lnSpc>
                          <a:spcPct val="100000"/>
                        </a:lnSpc>
                        <a:spcBef>
                          <a:spcPct val="0"/>
                        </a:spcBef>
                        <a:spcAft>
                          <a:spcPct val="0"/>
                        </a:spcAft>
                        <a:buClrTx/>
                        <a:buSzTx/>
                        <a:buFontTx/>
                        <a:buNone/>
                      </a:pPr>
                      <a:r>
                        <a:rPr kumimoji="1" lang="zh-CN" altLang="en-US" sz="1800" b="1" i="0" u="none" strike="noStrike" cap="none" normalizeH="0" baseline="0" smtClean="0">
                          <a:ln>
                            <a:noFill/>
                          </a:ln>
                          <a:solidFill>
                            <a:schemeClr val="bg2"/>
                          </a:solidFill>
                          <a:effectLst/>
                          <a:latin typeface="楷体_GB2312" pitchFamily="49" charset="-122"/>
                          <a:ea typeface="楷体_GB2312" pitchFamily="49" charset="-122"/>
                        </a:rPr>
                        <a:t>二、本月变更签证分析（以下各项均需举例说明）</a:t>
                      </a:r>
                      <a:endParaRPr kumimoji="1" lang="zh-CN" altLang="en-US" sz="1800" b="1" i="0" u="none" strike="noStrike" cap="none" normalizeH="0" baseline="0" smtClean="0">
                        <a:ln>
                          <a:noFill/>
                        </a:ln>
                        <a:solidFill>
                          <a:schemeClr val="bg2"/>
                        </a:solidFill>
                        <a:effectLst/>
                        <a:latin typeface="楷体_GB2312" pitchFamily="49" charset="-122"/>
                        <a:ea typeface="楷体_GB2312" pitchFamily="49" charset="-122"/>
                      </a:endParaRPr>
                    </a:p>
                    <a:p>
                      <a:pPr marL="342900" marR="0" lvl="0" indent="-342900" algn="l" defTabSz="914400" rtl="0" eaLnBrk="1" fontAlgn="ctr" latinLnBrk="0" hangingPunct="1">
                        <a:lnSpc>
                          <a:spcPct val="100000"/>
                        </a:lnSpc>
                        <a:spcBef>
                          <a:spcPct val="0"/>
                        </a:spcBef>
                        <a:spcAft>
                          <a:spcPct val="0"/>
                        </a:spcAft>
                        <a:buClrTx/>
                        <a:buSzTx/>
                        <a:buFontTx/>
                        <a:buNone/>
                      </a:pPr>
                      <a:endParaRPr kumimoji="1" lang="zh-CN" altLang="en-US" sz="1800" b="1" i="0" u="none" strike="noStrike" cap="none" normalizeH="0" baseline="0" smtClean="0">
                        <a:ln>
                          <a:noFill/>
                        </a:ln>
                        <a:solidFill>
                          <a:schemeClr val="bg2"/>
                        </a:solidFill>
                        <a:effectLst/>
                        <a:latin typeface="楷体_GB2312" pitchFamily="49" charset="-122"/>
                        <a:ea typeface="楷体_GB2312" pitchFamily="49" charset="-122"/>
                      </a:endParaRPr>
                    </a:p>
                    <a:p>
                      <a:pPr marL="342900" marR="0" lvl="0" indent="-342900" algn="l" defTabSz="914400" rtl="0" eaLnBrk="1" fontAlgn="ctr" latinLnBrk="0" hangingPunct="1">
                        <a:lnSpc>
                          <a:spcPct val="100000"/>
                        </a:lnSpc>
                        <a:spcBef>
                          <a:spcPct val="0"/>
                        </a:spcBef>
                        <a:spcAft>
                          <a:spcPct val="0"/>
                        </a:spcAft>
                        <a:buClrTx/>
                        <a:buSzTx/>
                        <a:buFontTx/>
                        <a:buNone/>
                      </a:pPr>
                      <a:r>
                        <a:rPr kumimoji="1" lang="en-US" altLang="zh-CN" sz="1400" b="1" i="0" u="none" strike="noStrike" cap="none" normalizeH="0" baseline="0" smtClean="0">
                          <a:ln>
                            <a:noFill/>
                          </a:ln>
                          <a:solidFill>
                            <a:schemeClr val="bg2"/>
                          </a:solidFill>
                          <a:effectLst/>
                          <a:latin typeface="楷体_GB2312" pitchFamily="49" charset="-122"/>
                          <a:ea typeface="楷体_GB2312" pitchFamily="49" charset="-122"/>
                        </a:rPr>
                        <a:t>1</a:t>
                      </a:r>
                      <a:r>
                        <a:rPr kumimoji="1" lang="zh-CN" altLang="en-US" sz="1400" b="1" i="0" u="none" strike="noStrike" cap="none" normalizeH="0" baseline="0" smtClean="0">
                          <a:ln>
                            <a:noFill/>
                          </a:ln>
                          <a:solidFill>
                            <a:schemeClr val="bg2"/>
                          </a:solidFill>
                          <a:effectLst/>
                          <a:latin typeface="楷体_GB2312" pitchFamily="49" charset="-122"/>
                          <a:ea typeface="楷体_GB2312" pitchFamily="49" charset="-122"/>
                        </a:rPr>
                        <a:t>、变更签证经验教训总结（尤其是无效成本）</a:t>
                      </a:r>
                      <a:endParaRPr kumimoji="1" lang="zh-CN" altLang="en-US" sz="1400" b="1" i="0" u="none" strike="noStrike" cap="none" normalizeH="0" baseline="0" smtClean="0">
                        <a:ln>
                          <a:noFill/>
                        </a:ln>
                        <a:solidFill>
                          <a:schemeClr val="bg2"/>
                        </a:solidFill>
                        <a:effectLst/>
                        <a:latin typeface="楷体_GB2312" pitchFamily="49" charset="-122"/>
                        <a:ea typeface="楷体_GB2312" pitchFamily="49" charset="-122"/>
                      </a:endParaRPr>
                    </a:p>
                    <a:p>
                      <a:pPr marL="342900" marR="0" lvl="0" indent="-342900" algn="l" defTabSz="914400" rtl="0" eaLnBrk="1" fontAlgn="ctr" latinLnBrk="0" hangingPunct="1">
                        <a:lnSpc>
                          <a:spcPct val="100000"/>
                        </a:lnSpc>
                        <a:spcBef>
                          <a:spcPct val="0"/>
                        </a:spcBef>
                        <a:spcAft>
                          <a:spcPct val="0"/>
                        </a:spcAft>
                        <a:buClrTx/>
                        <a:buSzTx/>
                        <a:buFontTx/>
                        <a:buNone/>
                      </a:pPr>
                      <a:endParaRPr kumimoji="1" lang="zh-CN" altLang="en-US" sz="1400" b="1" i="0" u="none" strike="noStrike" cap="none" normalizeH="0" baseline="0" smtClean="0">
                        <a:ln>
                          <a:noFill/>
                        </a:ln>
                        <a:solidFill>
                          <a:schemeClr val="bg2"/>
                        </a:solidFill>
                        <a:effectLst/>
                        <a:latin typeface="楷体_GB2312" pitchFamily="49" charset="-122"/>
                        <a:ea typeface="楷体_GB2312" pitchFamily="49" charset="-122"/>
                      </a:endParaRPr>
                    </a:p>
                    <a:p>
                      <a:pPr marL="342900" marR="0" lvl="0" indent="-342900" algn="l" defTabSz="914400" rtl="0" eaLnBrk="1" fontAlgn="ctr" latinLnBrk="0" hangingPunct="1">
                        <a:lnSpc>
                          <a:spcPct val="100000"/>
                        </a:lnSpc>
                        <a:spcBef>
                          <a:spcPct val="0"/>
                        </a:spcBef>
                        <a:spcAft>
                          <a:spcPct val="0"/>
                        </a:spcAft>
                        <a:buClrTx/>
                        <a:buSzTx/>
                        <a:buFontTx/>
                        <a:buNone/>
                      </a:pPr>
                      <a:endParaRPr kumimoji="1" lang="zh-CN" altLang="en-US" sz="1400" b="1" i="0" u="none" strike="noStrike" cap="none" normalizeH="0" baseline="0" smtClean="0">
                        <a:ln>
                          <a:noFill/>
                        </a:ln>
                        <a:solidFill>
                          <a:schemeClr val="bg2"/>
                        </a:solidFill>
                        <a:effectLst/>
                        <a:latin typeface="楷体_GB2312" pitchFamily="49" charset="-122"/>
                        <a:ea typeface="楷体_GB2312" pitchFamily="49" charset="-122"/>
                      </a:endParaRPr>
                    </a:p>
                    <a:p>
                      <a:pPr marL="342900" marR="0" lvl="0" indent="-342900" algn="l" defTabSz="914400" rtl="0" eaLnBrk="1" fontAlgn="ctr" latinLnBrk="0" hangingPunct="1">
                        <a:lnSpc>
                          <a:spcPct val="100000"/>
                        </a:lnSpc>
                        <a:spcBef>
                          <a:spcPct val="0"/>
                        </a:spcBef>
                        <a:spcAft>
                          <a:spcPct val="0"/>
                        </a:spcAft>
                        <a:buClrTx/>
                        <a:buSzTx/>
                        <a:buFontTx/>
                        <a:buNone/>
                      </a:pPr>
                      <a:endParaRPr kumimoji="1" lang="zh-CN" altLang="en-US" sz="1400" b="1" i="0" u="none" strike="noStrike" cap="none" normalizeH="0" baseline="0" smtClean="0">
                        <a:ln>
                          <a:noFill/>
                        </a:ln>
                        <a:solidFill>
                          <a:schemeClr val="bg2"/>
                        </a:solidFill>
                        <a:effectLst/>
                        <a:latin typeface="楷体_GB2312" pitchFamily="49" charset="-122"/>
                        <a:ea typeface="楷体_GB2312" pitchFamily="49" charset="-122"/>
                      </a:endParaRPr>
                    </a:p>
                    <a:p>
                      <a:pPr marL="342900" marR="0" lvl="0" indent="-342900" algn="l" defTabSz="914400" rtl="0" eaLnBrk="1" fontAlgn="ctr" latinLnBrk="0" hangingPunct="1">
                        <a:lnSpc>
                          <a:spcPct val="100000"/>
                        </a:lnSpc>
                        <a:spcBef>
                          <a:spcPct val="0"/>
                        </a:spcBef>
                        <a:spcAft>
                          <a:spcPct val="0"/>
                        </a:spcAft>
                        <a:buClrTx/>
                        <a:buSzTx/>
                        <a:buFontTx/>
                        <a:buNone/>
                      </a:pPr>
                      <a:endParaRPr kumimoji="1" lang="zh-CN" altLang="en-US" sz="1400" b="1" i="0" u="none" strike="noStrike" cap="none" normalizeH="0" baseline="0" smtClean="0">
                        <a:ln>
                          <a:noFill/>
                        </a:ln>
                        <a:solidFill>
                          <a:schemeClr val="bg2"/>
                        </a:solidFill>
                        <a:effectLst/>
                        <a:latin typeface="楷体_GB2312" pitchFamily="49" charset="-122"/>
                        <a:ea typeface="楷体_GB2312" pitchFamily="49" charset="-122"/>
                      </a:endParaRPr>
                    </a:p>
                    <a:p>
                      <a:pPr marL="342900" marR="0" lvl="0" indent="-342900" algn="l" defTabSz="914400" rtl="0" eaLnBrk="1" fontAlgn="ctr" latinLnBrk="0" hangingPunct="1">
                        <a:lnSpc>
                          <a:spcPct val="100000"/>
                        </a:lnSpc>
                        <a:spcBef>
                          <a:spcPct val="0"/>
                        </a:spcBef>
                        <a:spcAft>
                          <a:spcPct val="0"/>
                        </a:spcAft>
                        <a:buClrTx/>
                        <a:buSzTx/>
                        <a:buFontTx/>
                        <a:buNone/>
                      </a:pPr>
                      <a:r>
                        <a:rPr kumimoji="1" lang="en-US" altLang="zh-CN" sz="1400" b="1" i="0" u="none" strike="noStrike" cap="none" normalizeH="0" baseline="0" smtClean="0">
                          <a:ln>
                            <a:noFill/>
                          </a:ln>
                          <a:solidFill>
                            <a:schemeClr val="bg2"/>
                          </a:solidFill>
                          <a:effectLst/>
                          <a:latin typeface="楷体_GB2312" pitchFamily="49" charset="-122"/>
                          <a:ea typeface="楷体_GB2312" pitchFamily="49" charset="-122"/>
                        </a:rPr>
                        <a:t>2</a:t>
                      </a:r>
                      <a:r>
                        <a:rPr kumimoji="1" lang="zh-CN" altLang="en-US" sz="1400" b="1" i="0" u="none" strike="noStrike" cap="none" normalizeH="0" baseline="0" smtClean="0">
                          <a:ln>
                            <a:noFill/>
                          </a:ln>
                          <a:solidFill>
                            <a:schemeClr val="bg2"/>
                          </a:solidFill>
                          <a:effectLst/>
                          <a:latin typeface="楷体_GB2312" pitchFamily="49" charset="-122"/>
                          <a:ea typeface="楷体_GB2312" pitchFamily="49" charset="-122"/>
                        </a:rPr>
                        <a:t>、针对已发生的变更签证，提出预警，防止后期重复发生</a:t>
                      </a:r>
                      <a:endParaRPr kumimoji="1" lang="zh-CN" altLang="en-US" sz="1400" b="1" i="0" u="none" strike="noStrike" cap="none" normalizeH="0" baseline="0" smtClean="0">
                        <a:ln>
                          <a:noFill/>
                        </a:ln>
                        <a:solidFill>
                          <a:schemeClr val="bg2"/>
                        </a:solidFill>
                        <a:effectLst/>
                        <a:latin typeface="楷体_GB2312" pitchFamily="49" charset="-122"/>
                        <a:ea typeface="楷体_GB2312" pitchFamily="49" charset="-122"/>
                      </a:endParaRPr>
                    </a:p>
                    <a:p>
                      <a:pPr marL="342900" marR="0" lvl="0" indent="-342900" algn="l" defTabSz="914400" rtl="0" eaLnBrk="1" fontAlgn="ctr" latinLnBrk="0" hangingPunct="1">
                        <a:lnSpc>
                          <a:spcPct val="100000"/>
                        </a:lnSpc>
                        <a:spcBef>
                          <a:spcPct val="0"/>
                        </a:spcBef>
                        <a:spcAft>
                          <a:spcPct val="0"/>
                        </a:spcAft>
                        <a:buClrTx/>
                        <a:buSzTx/>
                        <a:buFontTx/>
                        <a:buNone/>
                      </a:pPr>
                      <a:endParaRPr kumimoji="1" lang="zh-CN" altLang="en-US" sz="1400" b="1" i="0" u="none" strike="noStrike" cap="none" normalizeH="0" baseline="0" smtClean="0">
                        <a:ln>
                          <a:noFill/>
                        </a:ln>
                        <a:solidFill>
                          <a:schemeClr val="bg2"/>
                        </a:solidFill>
                        <a:effectLst/>
                        <a:latin typeface="楷体_GB2312" pitchFamily="49" charset="-122"/>
                        <a:ea typeface="楷体_GB2312" pitchFamily="49" charset="-122"/>
                      </a:endParaRPr>
                    </a:p>
                    <a:p>
                      <a:pPr marL="342900" marR="0" lvl="0" indent="-342900" algn="l" defTabSz="914400" rtl="0" eaLnBrk="1" fontAlgn="ctr" latinLnBrk="0" hangingPunct="1">
                        <a:lnSpc>
                          <a:spcPct val="100000"/>
                        </a:lnSpc>
                        <a:spcBef>
                          <a:spcPct val="0"/>
                        </a:spcBef>
                        <a:spcAft>
                          <a:spcPct val="0"/>
                        </a:spcAft>
                        <a:buClrTx/>
                        <a:buSzTx/>
                        <a:buFontTx/>
                        <a:buNone/>
                      </a:pPr>
                      <a:endParaRPr kumimoji="1" lang="zh-CN" altLang="en-US" sz="1400" b="1" i="0" u="none" strike="noStrike" cap="none" normalizeH="0" baseline="0" smtClean="0">
                        <a:ln>
                          <a:noFill/>
                        </a:ln>
                        <a:solidFill>
                          <a:schemeClr val="bg2"/>
                        </a:solidFill>
                        <a:effectLst/>
                        <a:latin typeface="楷体_GB2312" pitchFamily="49" charset="-122"/>
                        <a:ea typeface="楷体_GB2312" pitchFamily="49" charset="-122"/>
                      </a:endParaRPr>
                    </a:p>
                    <a:p>
                      <a:pPr marL="342900" marR="0" lvl="0" indent="-342900" algn="l" defTabSz="914400" rtl="0" eaLnBrk="1" fontAlgn="ctr" latinLnBrk="0" hangingPunct="1">
                        <a:lnSpc>
                          <a:spcPct val="100000"/>
                        </a:lnSpc>
                        <a:spcBef>
                          <a:spcPct val="0"/>
                        </a:spcBef>
                        <a:spcAft>
                          <a:spcPct val="0"/>
                        </a:spcAft>
                        <a:buClrTx/>
                        <a:buSzTx/>
                        <a:buFontTx/>
                        <a:buNone/>
                      </a:pPr>
                      <a:endParaRPr kumimoji="1" lang="zh-CN" altLang="en-US" sz="1400" b="1" i="0" u="none" strike="noStrike" cap="none" normalizeH="0" baseline="0" smtClean="0">
                        <a:ln>
                          <a:noFill/>
                        </a:ln>
                        <a:solidFill>
                          <a:schemeClr val="bg2"/>
                        </a:solidFill>
                        <a:effectLst/>
                        <a:latin typeface="楷体_GB2312" pitchFamily="49" charset="-122"/>
                        <a:ea typeface="楷体_GB2312" pitchFamily="49" charset="-122"/>
                      </a:endParaRPr>
                    </a:p>
                    <a:p>
                      <a:pPr marL="342900" marR="0" lvl="0" indent="-342900" algn="l" defTabSz="914400" rtl="0" eaLnBrk="1" fontAlgn="ctr" latinLnBrk="0" hangingPunct="1">
                        <a:lnSpc>
                          <a:spcPct val="100000"/>
                        </a:lnSpc>
                        <a:spcBef>
                          <a:spcPct val="0"/>
                        </a:spcBef>
                        <a:spcAft>
                          <a:spcPct val="0"/>
                        </a:spcAft>
                        <a:buClrTx/>
                        <a:buSzTx/>
                        <a:buFontTx/>
                        <a:buNone/>
                      </a:pPr>
                      <a:endParaRPr kumimoji="1" lang="zh-CN" altLang="en-US" sz="1400" b="1" i="0" u="none" strike="noStrike" cap="none" normalizeH="0" baseline="0" smtClean="0">
                        <a:ln>
                          <a:noFill/>
                        </a:ln>
                        <a:solidFill>
                          <a:schemeClr val="bg2"/>
                        </a:solidFill>
                        <a:effectLst/>
                        <a:latin typeface="楷体_GB2312" pitchFamily="49" charset="-122"/>
                        <a:ea typeface="楷体_GB2312" pitchFamily="49" charset="-122"/>
                      </a:endParaRPr>
                    </a:p>
                    <a:p>
                      <a:pPr marL="342900" marR="0" lvl="0" indent="-342900" algn="l" defTabSz="914400" rtl="0" eaLnBrk="1" fontAlgn="ctr" latinLnBrk="0" hangingPunct="1">
                        <a:lnSpc>
                          <a:spcPct val="100000"/>
                        </a:lnSpc>
                        <a:spcBef>
                          <a:spcPct val="0"/>
                        </a:spcBef>
                        <a:spcAft>
                          <a:spcPct val="0"/>
                        </a:spcAft>
                        <a:buClrTx/>
                        <a:buSzTx/>
                        <a:buFontTx/>
                        <a:buNone/>
                      </a:pPr>
                      <a:r>
                        <a:rPr kumimoji="1" lang="en-US" altLang="zh-CN" sz="1400" b="1" i="0" u="none" strike="noStrike" cap="none" normalizeH="0" baseline="0" smtClean="0">
                          <a:ln>
                            <a:noFill/>
                          </a:ln>
                          <a:solidFill>
                            <a:schemeClr val="bg2"/>
                          </a:solidFill>
                          <a:effectLst/>
                          <a:latin typeface="楷体_GB2312" pitchFamily="49" charset="-122"/>
                          <a:ea typeface="楷体_GB2312" pitchFamily="49" charset="-122"/>
                        </a:rPr>
                        <a:t>3</a:t>
                      </a:r>
                      <a:r>
                        <a:rPr kumimoji="1" lang="zh-CN" altLang="en-US" sz="1400" b="1" i="0" u="none" strike="noStrike" cap="none" normalizeH="0" baseline="0" smtClean="0">
                          <a:ln>
                            <a:noFill/>
                          </a:ln>
                          <a:solidFill>
                            <a:schemeClr val="bg2"/>
                          </a:solidFill>
                          <a:effectLst/>
                          <a:latin typeface="楷体_GB2312" pitchFamily="49" charset="-122"/>
                          <a:ea typeface="楷体_GB2312" pitchFamily="49" charset="-122"/>
                        </a:rPr>
                        <a:t>、合理化建议</a:t>
                      </a:r>
                      <a:endParaRPr kumimoji="1" lang="zh-CN" altLang="en-US" sz="1400" b="1" i="0" u="none" strike="noStrike" cap="none" normalizeH="0" baseline="0" smtClean="0">
                        <a:ln>
                          <a:noFill/>
                        </a:ln>
                        <a:solidFill>
                          <a:schemeClr val="bg2"/>
                        </a:solidFill>
                        <a:effectLst/>
                        <a:latin typeface="楷体_GB2312" pitchFamily="49" charset="-122"/>
                        <a:ea typeface="楷体_GB2312" pitchFamily="49" charset="-122"/>
                      </a:endParaRPr>
                    </a:p>
                    <a:p>
                      <a:pPr marL="342900" marR="0" lvl="0" indent="-342900" algn="l" defTabSz="914400" rtl="0" eaLnBrk="1" fontAlgn="ctr" latinLnBrk="0" hangingPunct="1">
                        <a:lnSpc>
                          <a:spcPct val="100000"/>
                        </a:lnSpc>
                        <a:spcBef>
                          <a:spcPct val="0"/>
                        </a:spcBef>
                        <a:spcAft>
                          <a:spcPct val="0"/>
                        </a:spcAft>
                        <a:buClrTx/>
                        <a:buSzTx/>
                        <a:buFontTx/>
                        <a:buNone/>
                      </a:pPr>
                      <a:endParaRPr kumimoji="1" lang="zh-CN" altLang="en-US" sz="1400" b="1" i="0" u="none" strike="noStrike" cap="none" normalizeH="0" baseline="0" smtClean="0">
                        <a:ln>
                          <a:noFill/>
                        </a:ln>
                        <a:solidFill>
                          <a:schemeClr val="bg2"/>
                        </a:solidFill>
                        <a:effectLst/>
                        <a:latin typeface="楷体_GB2312" pitchFamily="49" charset="-122"/>
                        <a:ea typeface="楷体_GB2312" pitchFamily="49" charset="-122"/>
                      </a:endParaRPr>
                    </a:p>
                    <a:p>
                      <a:pPr marL="342900" marR="0" lvl="0" indent="-342900" algn="l" defTabSz="914400" rtl="0" eaLnBrk="1" fontAlgn="ctr" latinLnBrk="0" hangingPunct="1">
                        <a:lnSpc>
                          <a:spcPct val="100000"/>
                        </a:lnSpc>
                        <a:spcBef>
                          <a:spcPct val="0"/>
                        </a:spcBef>
                        <a:spcAft>
                          <a:spcPct val="0"/>
                        </a:spcAft>
                        <a:buClrTx/>
                        <a:buSzTx/>
                        <a:buFontTx/>
                        <a:buNone/>
                      </a:pPr>
                      <a:endParaRPr kumimoji="1" lang="zh-CN" altLang="en-US" sz="1400" b="1" i="0" u="none" strike="noStrike" cap="none" normalizeH="0" baseline="0" smtClean="0">
                        <a:ln>
                          <a:noFill/>
                        </a:ln>
                        <a:solidFill>
                          <a:schemeClr val="bg2"/>
                        </a:solidFill>
                        <a:effectLst/>
                        <a:latin typeface="楷体_GB2312" pitchFamily="49" charset="-122"/>
                        <a:ea typeface="楷体_GB2312" pitchFamily="49" charset="-122"/>
                      </a:endParaRPr>
                    </a:p>
                    <a:p>
                      <a:pPr marL="342900" marR="0" lvl="0" indent="-342900" algn="l" defTabSz="914400" rtl="0" eaLnBrk="1" fontAlgn="ctr" latinLnBrk="0" hangingPunct="1">
                        <a:lnSpc>
                          <a:spcPct val="100000"/>
                        </a:lnSpc>
                        <a:spcBef>
                          <a:spcPct val="0"/>
                        </a:spcBef>
                        <a:spcAft>
                          <a:spcPct val="0"/>
                        </a:spcAft>
                        <a:buClrTx/>
                        <a:buSzTx/>
                        <a:buFontTx/>
                        <a:buNone/>
                      </a:pPr>
                      <a:endParaRPr kumimoji="1" lang="zh-CN" altLang="en-US" sz="1400" b="1" i="0" u="none" strike="noStrike" cap="none" normalizeH="0" baseline="0" smtClean="0">
                        <a:ln>
                          <a:noFill/>
                        </a:ln>
                        <a:solidFill>
                          <a:schemeClr val="bg2"/>
                        </a:solidFill>
                        <a:effectLst/>
                        <a:latin typeface="楷体_GB2312" pitchFamily="49" charset="-122"/>
                        <a:ea typeface="楷体_GB2312" pitchFamily="49" charset="-122"/>
                      </a:endParaRPr>
                    </a:p>
                    <a:p>
                      <a:pPr marL="342900" marR="0" lvl="0" indent="-342900" algn="l" defTabSz="914400" rtl="0" eaLnBrk="1" fontAlgn="ctr" latinLnBrk="0" hangingPunct="1">
                        <a:lnSpc>
                          <a:spcPct val="100000"/>
                        </a:lnSpc>
                        <a:spcBef>
                          <a:spcPct val="0"/>
                        </a:spcBef>
                        <a:spcAft>
                          <a:spcPct val="0"/>
                        </a:spcAft>
                        <a:buClrTx/>
                        <a:buSzTx/>
                        <a:buFontTx/>
                        <a:buNone/>
                      </a:pPr>
                      <a:r>
                        <a:rPr kumimoji="1" lang="en-US" altLang="zh-CN" sz="1400" b="1" i="0" u="none" strike="noStrike" cap="none" normalizeH="0" baseline="0" smtClean="0">
                          <a:ln>
                            <a:noFill/>
                          </a:ln>
                          <a:solidFill>
                            <a:schemeClr val="bg2"/>
                          </a:solidFill>
                          <a:effectLst/>
                          <a:latin typeface="楷体_GB2312" pitchFamily="49" charset="-122"/>
                          <a:ea typeface="楷体_GB2312" pitchFamily="49" charset="-122"/>
                        </a:rPr>
                        <a:t>4</a:t>
                      </a:r>
                      <a:r>
                        <a:rPr kumimoji="1" lang="zh-CN" altLang="en-US" sz="1400" b="1" i="0" u="none" strike="noStrike" cap="none" normalizeH="0" baseline="0" smtClean="0">
                          <a:ln>
                            <a:noFill/>
                          </a:ln>
                          <a:solidFill>
                            <a:schemeClr val="bg2"/>
                          </a:solidFill>
                          <a:effectLst/>
                          <a:latin typeface="楷体_GB2312" pitchFamily="49" charset="-122"/>
                          <a:ea typeface="楷体_GB2312" pitchFamily="49" charset="-122"/>
                        </a:rPr>
                        <a:t>、施工单位报价存在的问题（高估冒算等情况）</a:t>
                      </a:r>
                      <a:endParaRPr kumimoji="1" lang="zh-CN" altLang="en-US" sz="1400" b="1" i="0" u="none" strike="noStrike" cap="none" normalizeH="0" baseline="0" smtClean="0">
                        <a:ln>
                          <a:noFill/>
                        </a:ln>
                        <a:solidFill>
                          <a:schemeClr val="bg2"/>
                        </a:solidFill>
                        <a:effectLst/>
                        <a:latin typeface="楷体_GB2312" pitchFamily="49" charset="-122"/>
                        <a:ea typeface="楷体_GB2312" pitchFamily="49" charset="-122"/>
                      </a:endParaRPr>
                    </a:p>
                    <a:p>
                      <a:pPr marL="342900" marR="0" lvl="0" indent="-342900" algn="l" defTabSz="914400" rtl="0" eaLnBrk="1" fontAlgn="ctr" latinLnBrk="0" hangingPunct="1">
                        <a:lnSpc>
                          <a:spcPct val="100000"/>
                        </a:lnSpc>
                        <a:spcBef>
                          <a:spcPct val="0"/>
                        </a:spcBef>
                        <a:spcAft>
                          <a:spcPct val="0"/>
                        </a:spcAft>
                        <a:buClrTx/>
                        <a:buSzTx/>
                        <a:buFontTx/>
                        <a:buNone/>
                      </a:pPr>
                      <a:endParaRPr kumimoji="1" lang="zh-CN" altLang="en-US" sz="1400" b="1" i="0" u="none" strike="noStrike" cap="none" normalizeH="0" baseline="0" smtClean="0">
                        <a:ln>
                          <a:noFill/>
                        </a:ln>
                        <a:solidFill>
                          <a:schemeClr val="bg2"/>
                        </a:solidFill>
                        <a:effectLst/>
                        <a:latin typeface="楷体_GB2312" pitchFamily="49" charset="-122"/>
                        <a:ea typeface="楷体_GB2312" pitchFamily="49" charset="-122"/>
                      </a:endParaRPr>
                    </a:p>
                    <a:p>
                      <a:pPr marL="342900" marR="0" lvl="0" indent="-342900" algn="l" defTabSz="914400" rtl="0" eaLnBrk="1" fontAlgn="ctr" latinLnBrk="0" hangingPunct="1">
                        <a:lnSpc>
                          <a:spcPct val="100000"/>
                        </a:lnSpc>
                        <a:spcBef>
                          <a:spcPct val="0"/>
                        </a:spcBef>
                        <a:spcAft>
                          <a:spcPct val="0"/>
                        </a:spcAft>
                        <a:buClrTx/>
                        <a:buSzTx/>
                        <a:buFontTx/>
                        <a:buNone/>
                      </a:pPr>
                      <a:endPar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endParaRPr>
                    </a:p>
                    <a:p>
                      <a:pPr marL="342900" marR="0" lvl="0" indent="-342900" algn="l" defTabSz="914400" rtl="0" eaLnBrk="1" fontAlgn="ctr" latinLnBrk="0" hangingPunct="1">
                        <a:lnSpc>
                          <a:spcPct val="100000"/>
                        </a:lnSpc>
                        <a:spcBef>
                          <a:spcPct val="0"/>
                        </a:spcBef>
                        <a:spcAft>
                          <a:spcPct val="0"/>
                        </a:spcAft>
                        <a:buClrTx/>
                        <a:buSzTx/>
                        <a:buFontTx/>
                        <a:buNone/>
                      </a:pPr>
                      <a:endPar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endParaRPr>
                    </a:p>
                    <a:p>
                      <a:pPr marL="342900" marR="0" lvl="0" indent="-342900" algn="l" defTabSz="914400" rtl="0" eaLnBrk="1" fontAlgn="ctr" latinLnBrk="0" hangingPunct="1">
                        <a:lnSpc>
                          <a:spcPct val="100000"/>
                        </a:lnSpc>
                        <a:spcBef>
                          <a:spcPct val="0"/>
                        </a:spcBef>
                        <a:spcAft>
                          <a:spcPct val="0"/>
                        </a:spcAft>
                        <a:buClrTx/>
                        <a:buSzTx/>
                        <a:buFontTx/>
                        <a:buNone/>
                      </a:pPr>
                      <a:endPar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endParaRPr>
                    </a:p>
                    <a:p>
                      <a:pPr marL="342900" marR="0" lvl="0" indent="-342900" algn="l"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编写人：</a:t>
                      </a:r>
                      <a:endPar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endParaRPr>
                    </a:p>
                    <a:p>
                      <a:pPr marL="342900" marR="0" lvl="0" indent="-342900" algn="l" defTabSz="914400" rtl="0" eaLnBrk="1" fontAlgn="ctr" latinLnBrk="0" hangingPunct="1">
                        <a:lnSpc>
                          <a:spcPct val="100000"/>
                        </a:lnSpc>
                        <a:spcBef>
                          <a:spcPct val="0"/>
                        </a:spcBef>
                        <a:spcAft>
                          <a:spcPct val="0"/>
                        </a:spcAft>
                        <a:buClrTx/>
                        <a:buSzTx/>
                        <a:buFontTx/>
                        <a:buNone/>
                      </a:pPr>
                      <a:endPar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endParaRPr>
                    </a:p>
                    <a:p>
                      <a:pPr marL="342900" marR="0" lvl="0" indent="-342900" algn="l" defTabSz="914400" rtl="0" eaLnBrk="1" fontAlgn="ctr" latinLnBrk="0" hangingPunct="1">
                        <a:lnSpc>
                          <a:spcPct val="100000"/>
                        </a:lnSpc>
                        <a:spcBef>
                          <a:spcPct val="0"/>
                        </a:spcBef>
                        <a:spcAft>
                          <a:spcPct val="0"/>
                        </a:spcAft>
                        <a:buClrTx/>
                        <a:buSzTx/>
                        <a:buFontTx/>
                        <a:buNone/>
                      </a:pPr>
                      <a:endPar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endParaRPr>
                    </a:p>
                    <a:p>
                      <a:pPr marL="342900" marR="0" lvl="0" indent="-342900" algn="l" defTabSz="914400" rtl="0" eaLnBrk="1" fontAlgn="ctr" latinLnBrk="0" hangingPunct="1">
                        <a:lnSpc>
                          <a:spcPct val="100000"/>
                        </a:lnSpc>
                        <a:spcBef>
                          <a:spcPct val="0"/>
                        </a:spcBef>
                        <a:spcAft>
                          <a:spcPct val="0"/>
                        </a:spcAft>
                        <a:buClrTx/>
                        <a:buSzTx/>
                        <a:buFontTx/>
                        <a:buNone/>
                      </a:pPr>
                      <a:endParaRPr kumimoji="1" lang="zh-CN" altLang="en-US" sz="1200" b="1" i="0" u="none" strike="noStrike" cap="none" normalizeH="0" baseline="0" smtClean="0">
                        <a:ln>
                          <a:noFill/>
                        </a:ln>
                        <a:solidFill>
                          <a:schemeClr val="bg2"/>
                        </a:solidFill>
                        <a:effectLst/>
                        <a:latin typeface="宋体" panose="02010600030101010101" pitchFamily="2" charset="-122"/>
                        <a:ea typeface="宋体" panose="02010600030101010101" pitchFamily="2" charset="-122"/>
                      </a:endParaRPr>
                    </a:p>
                    <a:p>
                      <a:pPr marL="342900" marR="0" lvl="0" indent="-342900" algn="l" defTabSz="914400" rtl="0" eaLnBrk="1" fontAlgn="ctr" latinLnBrk="0" hangingPunct="1">
                        <a:lnSpc>
                          <a:spcPct val="100000"/>
                        </a:lnSpc>
                        <a:spcBef>
                          <a:spcPct val="0"/>
                        </a:spcBef>
                        <a:spcAft>
                          <a:spcPct val="0"/>
                        </a:spcAft>
                        <a:buClrTx/>
                        <a:buSzTx/>
                        <a:buFontTx/>
                        <a:buNone/>
                      </a:pPr>
                      <a:endParaRPr kumimoji="1" lang="zh-CN" altLang="en-US" sz="1200" b="1" i="0" u="none" strike="noStrike" cap="none" normalizeH="0" baseline="0" smtClean="0">
                        <a:ln>
                          <a:noFill/>
                        </a:ln>
                        <a:solidFill>
                          <a:schemeClr val="bg2"/>
                        </a:solidFill>
                        <a:effectLst/>
                        <a:latin typeface="宋体" panose="02010600030101010101" pitchFamily="2" charset="-122"/>
                        <a:ea typeface="宋体" panose="02010600030101010101" pitchFamily="2" charset="-122"/>
                      </a:endParaRPr>
                    </a:p>
                    <a:p>
                      <a:pPr marL="342900" marR="0" lvl="0" indent="-342900" algn="l" defTabSz="914400" rtl="0" eaLnBrk="1" fontAlgn="ctr" latinLnBrk="0" hangingPunct="1">
                        <a:lnSpc>
                          <a:spcPct val="100000"/>
                        </a:lnSpc>
                        <a:spcBef>
                          <a:spcPct val="0"/>
                        </a:spcBef>
                        <a:spcAft>
                          <a:spcPct val="0"/>
                        </a:spcAft>
                        <a:buClrTx/>
                        <a:buSzTx/>
                        <a:buFontTx/>
                        <a:buNone/>
                      </a:pPr>
                      <a:endParaRPr kumimoji="1" lang="zh-CN" altLang="en-US" sz="1200" b="1" i="0" u="none" strike="noStrike" cap="none" normalizeH="0" baseline="0" smtClean="0">
                        <a:ln>
                          <a:noFill/>
                        </a:ln>
                        <a:solidFill>
                          <a:schemeClr val="bg2"/>
                        </a:solidFill>
                        <a:effectLst/>
                        <a:latin typeface="宋体" panose="02010600030101010101" pitchFamily="2" charset="-122"/>
                        <a:ea typeface="宋体" panose="02010600030101010101" pitchFamily="2" charset="-122"/>
                      </a:endParaRPr>
                    </a:p>
                    <a:p>
                      <a:pPr marL="342900" marR="0" lvl="0" indent="-342900" algn="l" defTabSz="914400" rtl="0" eaLnBrk="1" fontAlgn="ctr" latinLnBrk="0" hangingPunct="1">
                        <a:lnSpc>
                          <a:spcPct val="100000"/>
                        </a:lnSpc>
                        <a:spcBef>
                          <a:spcPct val="0"/>
                        </a:spcBef>
                        <a:spcAft>
                          <a:spcPct val="0"/>
                        </a:spcAft>
                        <a:buClrTx/>
                        <a:buSzTx/>
                        <a:buFontTx/>
                        <a:buNone/>
                      </a:pPr>
                      <a:endParaRPr kumimoji="1" lang="en-US" altLang="zh-CN" sz="1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cap="flat">
                      <a:noFill/>
                    </a:lnL>
                    <a:lnR cap="flat">
                      <a:noFill/>
                    </a:lnR>
                    <a:lnT cap="flat">
                      <a:noFill/>
                    </a:lnT>
                    <a:lnB cap="flat">
                      <a:noFill/>
                    </a:lnB>
                    <a:lnTlToBr>
                      <a:noFill/>
                    </a:lnTlToBr>
                    <a:lnBlToTr>
                      <a:noFill/>
                    </a:lnBlToTr>
                    <a:noFill/>
                  </a:tcPr>
                </a:tc>
              </a:tr>
            </a:tbl>
          </a:graphicData>
        </a:graphic>
      </p:graphicFrame>
    </p:spTree>
  </p:cSld>
  <p:clrMapOvr>
    <a:masterClrMapping/>
  </p:clrMapOvr>
  <p:transition/>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120835" name="Rectangle 3"/>
          <p:cNvSpPr>
            <a:spLocks noGrp="1"/>
          </p:cNvSpPr>
          <p:nvPr>
            <p:ph idx="1"/>
          </p:nvPr>
        </p:nvSpPr>
        <p:spPr>
          <a:xfrm>
            <a:off x="457200" y="1269048"/>
            <a:ext cx="8229600" cy="5543550"/>
          </a:xfrm>
        </p:spPr>
        <p:txBody>
          <a:bodyPr vert="horz" wrap="square" lIns="91440" tIns="45720" rIns="91440" bIns="45720" anchor="t" anchorCtr="0"/>
          <a:p>
            <a:pPr marL="0" indent="0" eaLnBrk="1" latinLnBrk="0" hangingPunct="1">
              <a:lnSpc>
                <a:spcPct val="150000"/>
              </a:lnSpc>
              <a:spcBef>
                <a:spcPts val="0"/>
              </a:spcBef>
              <a:buNone/>
            </a:pPr>
            <a:r>
              <a:rPr lang="en-US" altLang="zh-CN" sz="2400" dirty="0">
                <a:cs typeface="微软雅黑" panose="020B0503020204020204" charset="-122"/>
              </a:rPr>
              <a:t>5  </a:t>
            </a:r>
            <a:r>
              <a:rPr lang="zh-CN" altLang="en-US" sz="2400" dirty="0">
                <a:cs typeface="微软雅黑" panose="020B0503020204020204" charset="-122"/>
              </a:rPr>
              <a:t>工程费用索赔</a:t>
            </a:r>
            <a:endParaRPr lang="zh-CN" altLang="en-US" sz="2000" b="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a:t>
            </a:r>
            <a:r>
              <a:rPr lang="en-US" altLang="zh-CN" sz="2000" b="0" dirty="0">
                <a:cs typeface="微软雅黑" panose="020B0503020204020204" charset="-122"/>
              </a:rPr>
              <a:t>1) </a:t>
            </a:r>
            <a:r>
              <a:rPr lang="zh-CN" altLang="en-US" sz="2000" b="0" dirty="0">
                <a:cs typeface="微软雅黑" panose="020B0503020204020204" charset="-122"/>
              </a:rPr>
              <a:t>咨询项目组应按工程造价咨询合同的约定进行费用索赔事宜的处理。</a:t>
            </a:r>
            <a:endParaRPr lang="zh-CN" altLang="en-US" sz="2000" b="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a:t>
            </a:r>
            <a:r>
              <a:rPr lang="en-US" altLang="zh-CN" sz="2000" b="0" dirty="0">
                <a:cs typeface="微软雅黑" panose="020B0503020204020204" charset="-122"/>
              </a:rPr>
              <a:t>2) </a:t>
            </a:r>
            <a:r>
              <a:rPr lang="zh-CN" altLang="en-US" sz="2000" b="0" dirty="0">
                <a:cs typeface="微软雅黑" panose="020B0503020204020204" charset="-122"/>
              </a:rPr>
              <a:t>咨询项目组在审核索赔费用时应首先验证当事人提供的索赔资料，验证内容应包括：</a:t>
            </a:r>
            <a:endParaRPr lang="zh-CN" altLang="en-US" sz="2000" b="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a:t>
            </a:r>
            <a:r>
              <a:rPr lang="en-US" altLang="zh-CN" sz="2000" b="0" dirty="0">
                <a:cs typeface="微软雅黑" panose="020B0503020204020204" charset="-122"/>
              </a:rPr>
              <a:t>1</a:t>
            </a:r>
            <a:r>
              <a:rPr lang="zh-CN" altLang="en-US" sz="2000" b="0" dirty="0">
                <a:cs typeface="微软雅黑" panose="020B0503020204020204" charset="-122"/>
              </a:rPr>
              <a:t>）索赔的理由及索赔事件发生时的有关证据。</a:t>
            </a:r>
            <a:endParaRPr lang="zh-CN" altLang="en-US" sz="2000" b="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a:t>
            </a:r>
            <a:r>
              <a:rPr lang="en-US" altLang="zh-CN" sz="2000" b="0" dirty="0">
                <a:cs typeface="微软雅黑" panose="020B0503020204020204" charset="-122"/>
              </a:rPr>
              <a:t>2</a:t>
            </a:r>
            <a:r>
              <a:rPr lang="zh-CN" altLang="en-US" sz="2000" b="0" dirty="0">
                <a:cs typeface="微软雅黑" panose="020B0503020204020204" charset="-122"/>
              </a:rPr>
              <a:t>）索赔的程序及其时效。</a:t>
            </a:r>
            <a:endParaRPr lang="zh-CN" altLang="en-US" sz="2000" b="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a:t>
            </a:r>
            <a:r>
              <a:rPr lang="en-US" altLang="zh-CN" sz="2000" b="0" dirty="0">
                <a:cs typeface="微软雅黑" panose="020B0503020204020204" charset="-122"/>
              </a:rPr>
              <a:t>3</a:t>
            </a:r>
            <a:r>
              <a:rPr lang="zh-CN" altLang="en-US" sz="2000" b="0" dirty="0">
                <a:cs typeface="微软雅黑" panose="020B0503020204020204" charset="-122"/>
              </a:rPr>
              <a:t>）索赔的依据。</a:t>
            </a:r>
            <a:endParaRPr lang="zh-CN" altLang="en-US" sz="2000" b="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3)</a:t>
            </a:r>
            <a:r>
              <a:rPr lang="en-US" altLang="zh-CN" sz="2000" b="0" dirty="0">
                <a:cs typeface="微软雅黑" panose="020B0503020204020204" charset="-122"/>
              </a:rPr>
              <a:t> </a:t>
            </a:r>
            <a:r>
              <a:rPr lang="zh-CN" altLang="en-US" sz="2000" b="0" dirty="0">
                <a:cs typeface="微软雅黑" panose="020B0503020204020204" charset="-122"/>
              </a:rPr>
              <a:t>咨询项目组收到索赔报告后，应在规定的时间内对索赔费用进行审核，或要求承包人进一步补充索赔理由和证据。</a:t>
            </a:r>
            <a:endParaRPr lang="zh-CN" altLang="en-US" sz="2000" b="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4)</a:t>
            </a:r>
            <a:r>
              <a:rPr lang="en-US" altLang="zh-CN" sz="2000" b="0" dirty="0">
                <a:cs typeface="微软雅黑" panose="020B0503020204020204" charset="-122"/>
              </a:rPr>
              <a:t> </a:t>
            </a:r>
            <a:r>
              <a:rPr lang="zh-CN" altLang="en-US" sz="2000" b="0" dirty="0">
                <a:cs typeface="微软雅黑" panose="020B0503020204020204" charset="-122"/>
              </a:rPr>
              <a:t>咨询项目组在处理费用索赔时，应按合同及其组成文件的解释顺序进行，并作出书面审核意见</a:t>
            </a:r>
            <a:endParaRPr lang="zh-CN" altLang="en-US" sz="2000" b="0" dirty="0">
              <a:cs typeface="微软雅黑" panose="020B0503020204020204" charset="-122"/>
            </a:endParaRPr>
          </a:p>
        </p:txBody>
      </p:sp>
      <p:sp>
        <p:nvSpPr>
          <p:cNvPr id="120836" name="Text Box 5"/>
          <p:cNvSpPr/>
          <p:nvPr/>
        </p:nvSpPr>
        <p:spPr>
          <a:xfrm>
            <a:off x="0" y="257175"/>
            <a:ext cx="8135938" cy="583565"/>
          </a:xfrm>
          <a:prstGeom prst="rect">
            <a:avLst/>
          </a:prstGeom>
          <a:solidFill>
            <a:srgbClr val="CC0000"/>
          </a:solidFill>
          <a:ln w="9525">
            <a:noFill/>
          </a:ln>
        </p:spPr>
        <p:txBody>
          <a:bodyPr wrap="square">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施工阶段的造价控制方法和要求</a:t>
            </a:r>
            <a:endParaRPr lang="zh-CN" altLang="en-US" sz="2800" b="1" dirty="0">
              <a:latin typeface="微软雅黑" panose="020B0503020204020204" charset="-122"/>
              <a:ea typeface="微软雅黑" panose="020B0503020204020204" charset="-122"/>
              <a:sym typeface="+mn-ea"/>
            </a:endParaRPr>
          </a:p>
        </p:txBody>
      </p:sp>
    </p:spTree>
  </p:cSld>
  <p:clrMapOvr>
    <a:masterClrMapping/>
  </p:clrMapOvr>
  <p:transition/>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122883" name="Rectangle 3"/>
          <p:cNvSpPr>
            <a:spLocks noGrp="1"/>
          </p:cNvSpPr>
          <p:nvPr>
            <p:ph idx="1"/>
          </p:nvPr>
        </p:nvSpPr>
        <p:spPr>
          <a:xfrm>
            <a:off x="467995" y="1268095"/>
            <a:ext cx="8216265" cy="5400675"/>
          </a:xfrm>
        </p:spPr>
        <p:txBody>
          <a:bodyPr vert="horz" wrap="square" lIns="91440" tIns="45720" rIns="91440" bIns="45720" anchor="t" anchorCtr="0"/>
          <a:p>
            <a:pPr marL="0" indent="0" eaLnBrk="1" latinLnBrk="0" hangingPunct="1">
              <a:lnSpc>
                <a:spcPct val="150000"/>
              </a:lnSpc>
              <a:spcBef>
                <a:spcPts val="0"/>
              </a:spcBef>
              <a:buNone/>
            </a:pPr>
            <a:r>
              <a:rPr lang="en-US" altLang="zh-CN" sz="2400" dirty="0">
                <a:cs typeface="微软雅黑" panose="020B0503020204020204" charset="-122"/>
              </a:rPr>
              <a:t>6  </a:t>
            </a:r>
            <a:r>
              <a:rPr lang="zh-CN" altLang="en-US" sz="2400" dirty="0">
                <a:cs typeface="微软雅黑" panose="020B0503020204020204" charset="-122"/>
              </a:rPr>
              <a:t>施工阶段的造价监控要点</a:t>
            </a:r>
            <a:endParaRPr lang="zh-CN" altLang="en-US" sz="240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a:t>
            </a:r>
            <a:r>
              <a:rPr lang="en-US" altLang="zh-CN" sz="2000" b="0" dirty="0">
                <a:cs typeface="微软雅黑" panose="020B0503020204020204" charset="-122"/>
              </a:rPr>
              <a:t> 1) </a:t>
            </a:r>
            <a:r>
              <a:rPr lang="zh-CN" altLang="en-US" sz="2000" b="0" dirty="0">
                <a:cs typeface="微软雅黑" panose="020B0503020204020204" charset="-122"/>
              </a:rPr>
              <a:t>核对标书预算，提出重点控制子项和控制方案。</a:t>
            </a:r>
            <a:endParaRPr lang="zh-CN" altLang="en-US" sz="2000" b="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a:t>
            </a:r>
            <a:r>
              <a:rPr lang="en-US" altLang="zh-CN" sz="2000" b="0" dirty="0">
                <a:cs typeface="微软雅黑" panose="020B0503020204020204" charset="-122"/>
              </a:rPr>
              <a:t> 2) </a:t>
            </a:r>
            <a:r>
              <a:rPr lang="zh-CN" altLang="en-US" sz="2000" b="0" dirty="0">
                <a:cs typeface="微软雅黑" panose="020B0503020204020204" charset="-122"/>
              </a:rPr>
              <a:t>做好咨询日记，对重点控制子项和重点隐蔽项目进行抽查和摄像（必要时附照片）。</a:t>
            </a:r>
            <a:endParaRPr lang="zh-CN" altLang="en-US" sz="2000" b="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重点子项包括：</a:t>
            </a:r>
            <a:endParaRPr lang="zh-CN" altLang="en-US" sz="2000" b="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a:t>
            </a:r>
            <a:r>
              <a:rPr lang="en-US" altLang="zh-CN" sz="2000" b="0" dirty="0">
                <a:cs typeface="微软雅黑" panose="020B0503020204020204" charset="-122"/>
              </a:rPr>
              <a:t>1</a:t>
            </a:r>
            <a:r>
              <a:rPr lang="zh-CN" altLang="en-US" sz="2000" b="0" dirty="0">
                <a:cs typeface="微软雅黑" panose="020B0503020204020204" charset="-122"/>
              </a:rPr>
              <a:t>）预算书、设计图纸与实际不符合或不明确的分部分项工程；</a:t>
            </a:r>
            <a:endParaRPr lang="zh-CN" altLang="en-US" sz="2000" b="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a:t>
            </a:r>
            <a:r>
              <a:rPr lang="en-US" altLang="zh-CN" sz="2000" b="0" dirty="0">
                <a:cs typeface="微软雅黑" panose="020B0503020204020204" charset="-122"/>
              </a:rPr>
              <a:t>2</a:t>
            </a:r>
            <a:r>
              <a:rPr lang="zh-CN" altLang="en-US" sz="2000" b="0" dirty="0">
                <a:cs typeface="微软雅黑" panose="020B0503020204020204" charset="-122"/>
              </a:rPr>
              <a:t>）采用新材料、新构造、新工艺、新技术的分部分项工程；</a:t>
            </a:r>
            <a:endParaRPr lang="zh-CN" altLang="en-US" sz="2000" b="0" dirty="0">
              <a:cs typeface="微软雅黑" panose="020B0503020204020204" charset="-122"/>
            </a:endParaRPr>
          </a:p>
        </p:txBody>
      </p:sp>
      <p:sp>
        <p:nvSpPr>
          <p:cNvPr id="122884" name="Text Box 5"/>
          <p:cNvSpPr/>
          <p:nvPr/>
        </p:nvSpPr>
        <p:spPr>
          <a:xfrm>
            <a:off x="0" y="257175"/>
            <a:ext cx="8135938" cy="583565"/>
          </a:xfrm>
          <a:prstGeom prst="rect">
            <a:avLst/>
          </a:prstGeom>
          <a:solidFill>
            <a:srgbClr val="CC0000"/>
          </a:solidFill>
          <a:ln w="9525">
            <a:noFill/>
          </a:ln>
        </p:spPr>
        <p:txBody>
          <a:bodyPr wrap="square">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施工阶段的造价控制方法和要求</a:t>
            </a:r>
            <a:endParaRPr lang="zh-CN" altLang="en-US" sz="2800" b="1" dirty="0">
              <a:latin typeface="微软雅黑" panose="020B0503020204020204" charset="-122"/>
              <a:ea typeface="微软雅黑" panose="020B0503020204020204" charset="-122"/>
              <a:sym typeface="+mn-ea"/>
            </a:endParaRPr>
          </a:p>
        </p:txBody>
      </p:sp>
    </p:spTree>
  </p:cSld>
  <p:clrMapOvr>
    <a:masterClrMapping/>
  </p:clrMapOvr>
  <p:transition/>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123907" name="Rectangle 3"/>
          <p:cNvSpPr>
            <a:spLocks noGrp="1"/>
          </p:cNvSpPr>
          <p:nvPr>
            <p:ph idx="1"/>
          </p:nvPr>
        </p:nvSpPr>
        <p:spPr>
          <a:xfrm>
            <a:off x="183515" y="1269365"/>
            <a:ext cx="8089900" cy="4970145"/>
          </a:xfrm>
        </p:spPr>
        <p:txBody>
          <a:bodyPr vert="horz" wrap="square" lIns="91440" tIns="45720" rIns="91440" bIns="45720" anchor="t" anchorCtr="0"/>
          <a:p>
            <a:pPr indent="0" eaLnBrk="1" latinLnBrk="0" hangingPunct="1">
              <a:lnSpc>
                <a:spcPct val="150000"/>
              </a:lnSpc>
              <a:spcBef>
                <a:spcPts val="0"/>
              </a:spcBef>
              <a:buNone/>
            </a:pPr>
            <a:r>
              <a:rPr lang="zh-CN" altLang="en-US" sz="2000" b="0" dirty="0">
                <a:cs typeface="微软雅黑" panose="020B0503020204020204" charset="-122"/>
              </a:rPr>
              <a:t>（</a:t>
            </a:r>
            <a:r>
              <a:rPr lang="en-US" altLang="zh-CN" sz="2000" b="0" dirty="0">
                <a:cs typeface="微软雅黑" panose="020B0503020204020204" charset="-122"/>
              </a:rPr>
              <a:t>3</a:t>
            </a:r>
            <a:r>
              <a:rPr lang="zh-CN" altLang="en-US" sz="2000" b="0" dirty="0">
                <a:cs typeface="微软雅黑" panose="020B0503020204020204" charset="-122"/>
              </a:rPr>
              <a:t>）地基、基础、梁、柱、板等重要隐蔽工程处；</a:t>
            </a:r>
            <a:endParaRPr lang="zh-CN" altLang="en-US" sz="2000" b="0" dirty="0">
              <a:cs typeface="微软雅黑" panose="020B0503020204020204" charset="-122"/>
            </a:endParaRPr>
          </a:p>
          <a:p>
            <a:pPr indent="0" eaLnBrk="1" latinLnBrk="0" hangingPunct="1">
              <a:lnSpc>
                <a:spcPct val="150000"/>
              </a:lnSpc>
              <a:spcBef>
                <a:spcPts val="0"/>
              </a:spcBef>
              <a:buNone/>
            </a:pPr>
            <a:r>
              <a:rPr lang="zh-CN" altLang="en-US" sz="2000" b="0" dirty="0">
                <a:cs typeface="微软雅黑" panose="020B0503020204020204" charset="-122"/>
              </a:rPr>
              <a:t>（</a:t>
            </a:r>
            <a:r>
              <a:rPr lang="en-US" altLang="zh-CN" sz="2000" b="0" dirty="0">
                <a:cs typeface="微软雅黑" panose="020B0503020204020204" charset="-122"/>
              </a:rPr>
              <a:t>4</a:t>
            </a:r>
            <a:r>
              <a:rPr lang="zh-CN" altLang="en-US" sz="2000" b="0" dirty="0">
                <a:cs typeface="微软雅黑" panose="020B0503020204020204" charset="-122"/>
              </a:rPr>
              <a:t>）采用的重要技术措施，包括安全措施和文明施工措施，赶工措施和其它重要措施；</a:t>
            </a:r>
            <a:endParaRPr lang="zh-CN" altLang="en-US" sz="2000" b="0" dirty="0">
              <a:cs typeface="微软雅黑" panose="020B0503020204020204" charset="-122"/>
            </a:endParaRPr>
          </a:p>
          <a:p>
            <a:pPr indent="0" eaLnBrk="1" latinLnBrk="0" hangingPunct="1">
              <a:lnSpc>
                <a:spcPct val="150000"/>
              </a:lnSpc>
              <a:spcBef>
                <a:spcPts val="0"/>
              </a:spcBef>
              <a:buNone/>
            </a:pPr>
            <a:r>
              <a:rPr lang="zh-CN" altLang="en-US" sz="2000" b="0" dirty="0">
                <a:cs typeface="微软雅黑" panose="020B0503020204020204" charset="-122"/>
              </a:rPr>
              <a:t>（</a:t>
            </a:r>
            <a:r>
              <a:rPr lang="en-US" altLang="zh-CN" sz="2000" b="0" dirty="0">
                <a:cs typeface="微软雅黑" panose="020B0503020204020204" charset="-122"/>
              </a:rPr>
              <a:t>5</a:t>
            </a:r>
            <a:r>
              <a:rPr lang="zh-CN" altLang="en-US" sz="2000" b="0" dirty="0">
                <a:cs typeface="微软雅黑" panose="020B0503020204020204" charset="-122"/>
              </a:rPr>
              <a:t>）重要的机械设备、运输、装载和起重设备；</a:t>
            </a:r>
            <a:endParaRPr lang="zh-CN" altLang="en-US" sz="2000" b="0" dirty="0">
              <a:cs typeface="微软雅黑" panose="020B0503020204020204" charset="-122"/>
            </a:endParaRPr>
          </a:p>
          <a:p>
            <a:pPr indent="0" eaLnBrk="1" latinLnBrk="0" hangingPunct="1">
              <a:lnSpc>
                <a:spcPct val="150000"/>
              </a:lnSpc>
              <a:spcBef>
                <a:spcPts val="0"/>
              </a:spcBef>
              <a:buNone/>
            </a:pPr>
            <a:r>
              <a:rPr lang="zh-CN" altLang="en-US" sz="2000" b="0" dirty="0">
                <a:cs typeface="微软雅黑" panose="020B0503020204020204" charset="-122"/>
              </a:rPr>
              <a:t>（</a:t>
            </a:r>
            <a:r>
              <a:rPr lang="en-US" altLang="zh-CN" sz="2000" b="0" dirty="0">
                <a:cs typeface="微软雅黑" panose="020B0503020204020204" charset="-122"/>
              </a:rPr>
              <a:t>6</a:t>
            </a:r>
            <a:r>
              <a:rPr lang="zh-CN" altLang="en-US" sz="2000" b="0" dirty="0">
                <a:cs typeface="微软雅黑" panose="020B0503020204020204" charset="-122"/>
              </a:rPr>
              <a:t>）月头和月尾的代表性进度标志；</a:t>
            </a:r>
            <a:endParaRPr lang="zh-CN" altLang="en-US" sz="2000" b="0" dirty="0">
              <a:cs typeface="微软雅黑" panose="020B0503020204020204" charset="-122"/>
            </a:endParaRPr>
          </a:p>
          <a:p>
            <a:pPr indent="0" eaLnBrk="1" latinLnBrk="0" hangingPunct="1">
              <a:lnSpc>
                <a:spcPct val="150000"/>
              </a:lnSpc>
              <a:spcBef>
                <a:spcPts val="0"/>
              </a:spcBef>
              <a:buNone/>
            </a:pPr>
            <a:r>
              <a:rPr lang="zh-CN" altLang="en-US" sz="2000" b="0" dirty="0">
                <a:cs typeface="微软雅黑" panose="020B0503020204020204" charset="-122"/>
              </a:rPr>
              <a:t>（</a:t>
            </a:r>
            <a:r>
              <a:rPr lang="en-US" altLang="zh-CN" sz="2000" b="0" dirty="0">
                <a:cs typeface="微软雅黑" panose="020B0503020204020204" charset="-122"/>
              </a:rPr>
              <a:t>7</a:t>
            </a:r>
            <a:r>
              <a:rPr lang="zh-CN" altLang="en-US" sz="2000" b="0" dirty="0">
                <a:cs typeface="微软雅黑" panose="020B0503020204020204" charset="-122"/>
              </a:rPr>
              <a:t>）大宗材料和特殊材料的进场验收、包装、保管状况。</a:t>
            </a:r>
            <a:endParaRPr lang="zh-CN" altLang="en-US" sz="2000" b="0" dirty="0">
              <a:cs typeface="微软雅黑" panose="020B0503020204020204" charset="-122"/>
            </a:endParaRPr>
          </a:p>
        </p:txBody>
      </p:sp>
      <p:sp>
        <p:nvSpPr>
          <p:cNvPr id="123908" name="Text Box 5"/>
          <p:cNvSpPr/>
          <p:nvPr/>
        </p:nvSpPr>
        <p:spPr>
          <a:xfrm>
            <a:off x="0" y="257175"/>
            <a:ext cx="8135938" cy="583565"/>
          </a:xfrm>
          <a:prstGeom prst="rect">
            <a:avLst/>
          </a:prstGeom>
          <a:solidFill>
            <a:srgbClr val="CC0000"/>
          </a:solidFill>
          <a:ln w="9525">
            <a:noFill/>
          </a:ln>
        </p:spPr>
        <p:txBody>
          <a:bodyPr wrap="square">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施工阶段的造价控制方法和要求</a:t>
            </a:r>
            <a:endParaRPr lang="zh-CN" altLang="en-US" sz="2800" b="1" dirty="0">
              <a:latin typeface="微软雅黑" panose="020B0503020204020204" charset="-122"/>
              <a:ea typeface="微软雅黑" panose="020B0503020204020204" charset="-122"/>
              <a:sym typeface="+mn-ea"/>
            </a:endParaRPr>
          </a:p>
        </p:txBody>
      </p:sp>
    </p:spTree>
  </p:cSld>
  <p:clrMapOvr>
    <a:masterClrMapping/>
  </p:clrMapOvr>
  <p:transition/>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124931" name="Rectangle 3"/>
          <p:cNvSpPr>
            <a:spLocks noGrp="1"/>
          </p:cNvSpPr>
          <p:nvPr>
            <p:ph idx="1"/>
          </p:nvPr>
        </p:nvSpPr>
        <p:spPr>
          <a:xfrm>
            <a:off x="181610" y="1268095"/>
            <a:ext cx="8478520" cy="5471795"/>
          </a:xfrm>
        </p:spPr>
        <p:txBody>
          <a:bodyPr vert="horz" wrap="square" lIns="91440" tIns="45720" rIns="91440" bIns="45720" anchor="t" anchorCtr="0"/>
          <a:p>
            <a:pPr marL="0" indent="0" eaLnBrk="1" latinLnBrk="0" hangingPunct="1">
              <a:lnSpc>
                <a:spcPct val="150000"/>
              </a:lnSpc>
              <a:spcBef>
                <a:spcPts val="0"/>
              </a:spcBef>
              <a:buNone/>
            </a:pPr>
            <a:r>
              <a:rPr lang="en-US" altLang="zh-CN" sz="2000" b="0" dirty="0">
                <a:cs typeface="微软雅黑" panose="020B0503020204020204" charset="-122"/>
              </a:rPr>
              <a:t>      3) </a:t>
            </a:r>
            <a:r>
              <a:rPr lang="zh-CN" altLang="en-US" sz="2000" b="0" dirty="0">
                <a:cs typeface="微软雅黑" panose="020B0503020204020204" charset="-122"/>
              </a:rPr>
              <a:t>审核施工单位已完工程月报，按时报送业主。</a:t>
            </a:r>
            <a:endParaRPr lang="zh-CN" altLang="en-US" sz="2000" b="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a:t>
            </a:r>
            <a:r>
              <a:rPr lang="en-US" altLang="zh-CN" sz="2000" b="0" dirty="0">
                <a:cs typeface="微软雅黑" panose="020B0503020204020204" charset="-122"/>
              </a:rPr>
              <a:t>  4) </a:t>
            </a:r>
            <a:r>
              <a:rPr lang="zh-CN" altLang="en-US" sz="2000" b="0" dirty="0">
                <a:cs typeface="微软雅黑" panose="020B0503020204020204" charset="-122"/>
              </a:rPr>
              <a:t>编制咨询月报</a:t>
            </a:r>
            <a:endParaRPr lang="zh-CN" altLang="en-US" sz="2000" b="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咨询月报内容：</a:t>
            </a:r>
            <a:endParaRPr lang="zh-CN" altLang="en-US" sz="2000" b="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a:t>
            </a:r>
            <a:r>
              <a:rPr lang="en-US" altLang="zh-CN" sz="2000" b="0" dirty="0">
                <a:cs typeface="微软雅黑" panose="020B0503020204020204" charset="-122"/>
              </a:rPr>
              <a:t>1</a:t>
            </a:r>
            <a:r>
              <a:rPr lang="zh-CN" altLang="en-US" sz="2000" b="0" dirty="0">
                <a:cs typeface="微软雅黑" panose="020B0503020204020204" charset="-122"/>
              </a:rPr>
              <a:t>）本月施工进度情况，与投标书进度的差异及原因分析。</a:t>
            </a:r>
            <a:endParaRPr lang="zh-CN" altLang="en-US" sz="2000" b="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a:t>
            </a:r>
            <a:r>
              <a:rPr lang="en-US" altLang="zh-CN" sz="2000" b="0" dirty="0">
                <a:cs typeface="微软雅黑" panose="020B0503020204020204" charset="-122"/>
              </a:rPr>
              <a:t>2</a:t>
            </a:r>
            <a:r>
              <a:rPr lang="zh-CN" altLang="en-US" sz="2000" b="0" dirty="0">
                <a:cs typeface="微软雅黑" panose="020B0503020204020204" charset="-122"/>
              </a:rPr>
              <a:t>）本月完成工程量和投资额情况，与计划工程量差异及原因分析。</a:t>
            </a:r>
            <a:endParaRPr lang="zh-CN" altLang="en-US" sz="2000" b="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a:t>
            </a:r>
            <a:r>
              <a:rPr lang="en-US" altLang="zh-CN" sz="2000" b="0" dirty="0">
                <a:cs typeface="微软雅黑" panose="020B0503020204020204" charset="-122"/>
              </a:rPr>
              <a:t>3</a:t>
            </a:r>
            <a:r>
              <a:rPr lang="zh-CN" altLang="en-US" sz="2000" b="0" dirty="0">
                <a:cs typeface="微软雅黑" panose="020B0503020204020204" charset="-122"/>
              </a:rPr>
              <a:t>）图纸变更情况汇总。</a:t>
            </a:r>
            <a:endParaRPr lang="zh-CN" altLang="en-US" sz="2000" b="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a:t>
            </a:r>
            <a:r>
              <a:rPr lang="en-US" altLang="zh-CN" sz="2000" b="0" dirty="0">
                <a:cs typeface="微软雅黑" panose="020B0503020204020204" charset="-122"/>
              </a:rPr>
              <a:t>4</a:t>
            </a:r>
            <a:r>
              <a:rPr lang="zh-CN" altLang="en-US" sz="2000" b="0" dirty="0">
                <a:cs typeface="微软雅黑" panose="020B0503020204020204" charset="-122"/>
              </a:rPr>
              <a:t>）本月其它重大事项。</a:t>
            </a:r>
            <a:endParaRPr lang="zh-CN" altLang="en-US" sz="2000" b="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a:t>
            </a:r>
            <a:r>
              <a:rPr lang="en-US" altLang="zh-CN" sz="2000" b="0" dirty="0">
                <a:cs typeface="微软雅黑" panose="020B0503020204020204" charset="-122"/>
              </a:rPr>
              <a:t>5</a:t>
            </a:r>
            <a:r>
              <a:rPr lang="zh-CN" altLang="en-US" sz="2000" b="0" dirty="0">
                <a:cs typeface="微软雅黑" panose="020B0503020204020204" charset="-122"/>
              </a:rPr>
              <a:t>）价值工程，即合理化建议。</a:t>
            </a:r>
            <a:endParaRPr lang="zh-CN" altLang="en-US" sz="2000" b="0" dirty="0">
              <a:cs typeface="微软雅黑" panose="020B0503020204020204" charset="-122"/>
            </a:endParaRPr>
          </a:p>
          <a:p>
            <a:pPr eaLnBrk="1" hangingPunct="1">
              <a:lnSpc>
                <a:spcPct val="90000"/>
              </a:lnSpc>
            </a:pPr>
            <a:endParaRPr lang="en-US" altLang="zh-CN" sz="2000" b="0" dirty="0">
              <a:cs typeface="微软雅黑" panose="020B0503020204020204" charset="-122"/>
            </a:endParaRPr>
          </a:p>
        </p:txBody>
      </p:sp>
      <p:sp>
        <p:nvSpPr>
          <p:cNvPr id="124932" name="Text Box 5"/>
          <p:cNvSpPr/>
          <p:nvPr/>
        </p:nvSpPr>
        <p:spPr>
          <a:xfrm>
            <a:off x="0" y="257175"/>
            <a:ext cx="8135938" cy="583565"/>
          </a:xfrm>
          <a:prstGeom prst="rect">
            <a:avLst/>
          </a:prstGeom>
          <a:solidFill>
            <a:srgbClr val="CC0000"/>
          </a:solidFill>
          <a:ln w="9525">
            <a:noFill/>
          </a:ln>
        </p:spPr>
        <p:txBody>
          <a:bodyPr wrap="square">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施工阶段的造价控制方法和要求</a:t>
            </a:r>
            <a:endParaRPr lang="zh-CN" altLang="en-US" sz="2800" b="1" dirty="0">
              <a:latin typeface="微软雅黑" panose="020B0503020204020204" charset="-122"/>
              <a:ea typeface="微软雅黑" panose="020B0503020204020204" charset="-122"/>
              <a:sym typeface="+mn-ea"/>
            </a:endParaRPr>
          </a:p>
        </p:txBody>
      </p:sp>
    </p:spTree>
  </p:cSld>
  <p:clrMapOvr>
    <a:masterClrMapping/>
  </p:clrMapOvr>
  <p:transition/>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125955" name="Rectangle 3"/>
          <p:cNvSpPr>
            <a:spLocks noGrp="1"/>
          </p:cNvSpPr>
          <p:nvPr>
            <p:ph idx="1"/>
          </p:nvPr>
        </p:nvSpPr>
        <p:spPr>
          <a:xfrm>
            <a:off x="457200" y="1268095"/>
            <a:ext cx="8229600" cy="4592955"/>
          </a:xfrm>
        </p:spPr>
        <p:txBody>
          <a:bodyPr vert="horz" wrap="square" lIns="91440" tIns="45720" rIns="91440" bIns="45720" anchor="t" anchorCtr="0"/>
          <a:p>
            <a:pPr marL="0" indent="0" eaLnBrk="1" latinLnBrk="0" hangingPunct="1">
              <a:lnSpc>
                <a:spcPct val="150000"/>
              </a:lnSpc>
              <a:spcBef>
                <a:spcPts val="0"/>
              </a:spcBef>
              <a:buNone/>
            </a:pPr>
            <a:r>
              <a:rPr lang="en-US" altLang="zh-CN" sz="2400" dirty="0">
                <a:cs typeface="微软雅黑" panose="020B0503020204020204" charset="-122"/>
              </a:rPr>
              <a:t>7  </a:t>
            </a:r>
            <a:r>
              <a:rPr lang="zh-CN" altLang="en-US" sz="2400" dirty="0">
                <a:cs typeface="微软雅黑" panose="020B0503020204020204" charset="-122"/>
              </a:rPr>
              <a:t>材料与设备的询价</a:t>
            </a:r>
            <a:endParaRPr lang="zh-CN" altLang="en-US" sz="240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a:t>
            </a:r>
            <a:r>
              <a:rPr lang="en-US" altLang="zh-CN" sz="2000" b="0" dirty="0">
                <a:cs typeface="微软雅黑" panose="020B0503020204020204" charset="-122"/>
              </a:rPr>
              <a:t>1) </a:t>
            </a:r>
            <a:r>
              <a:rPr lang="zh-CN" altLang="en-US" sz="2000" b="0" dirty="0">
                <a:cs typeface="微软雅黑" panose="020B0503020204020204" charset="-122"/>
              </a:rPr>
              <a:t>咨询项目组对材料和设备的询价结果应填表，供委托人决策参考。</a:t>
            </a:r>
            <a:endParaRPr lang="zh-CN" altLang="en-US" sz="2000" b="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a:t>
            </a:r>
            <a:r>
              <a:rPr lang="en-US" altLang="zh-CN" sz="2000" b="0" dirty="0">
                <a:cs typeface="微软雅黑" panose="020B0503020204020204" charset="-122"/>
              </a:rPr>
              <a:t>2) </a:t>
            </a:r>
            <a:r>
              <a:rPr lang="zh-CN" altLang="en-US" sz="2000" b="0" dirty="0">
                <a:cs typeface="微软雅黑" panose="020B0503020204020204" charset="-122"/>
              </a:rPr>
              <a:t>咨询项目组询价应有充分依据，尽可能与所用材料的规格、质量、要求、数量匹配符合。确保所询价格能满足工程材料和设备的采购需要，特殊材料、重要材料和设备的询价结果应提供有效依据。</a:t>
            </a:r>
            <a:endParaRPr lang="zh-CN" altLang="en-US" sz="2000" b="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3)大宗材料询价应有三家以上。</a:t>
            </a:r>
            <a:endParaRPr lang="zh-CN" altLang="en-US" sz="2000" b="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4)价格的最后确定应以合同发包人的书面签证为准。</a:t>
            </a:r>
            <a:endParaRPr lang="zh-CN" altLang="en-US" sz="2000" b="0" dirty="0">
              <a:cs typeface="微软雅黑" panose="020B0503020204020204" charset="-122"/>
            </a:endParaRPr>
          </a:p>
        </p:txBody>
      </p:sp>
      <p:sp>
        <p:nvSpPr>
          <p:cNvPr id="125956" name="Text Box 4"/>
          <p:cNvSpPr/>
          <p:nvPr/>
        </p:nvSpPr>
        <p:spPr>
          <a:xfrm>
            <a:off x="0" y="257175"/>
            <a:ext cx="8135938" cy="583565"/>
          </a:xfrm>
          <a:prstGeom prst="rect">
            <a:avLst/>
          </a:prstGeom>
          <a:solidFill>
            <a:srgbClr val="CC0000"/>
          </a:solidFill>
          <a:ln w="9525">
            <a:noFill/>
          </a:ln>
        </p:spPr>
        <p:txBody>
          <a:bodyPr wrap="square">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施工阶段的造价控制方法和要求</a:t>
            </a:r>
            <a:endParaRPr lang="zh-CN" altLang="en-US" sz="2800" b="1" dirty="0">
              <a:latin typeface="微软雅黑" panose="020B0503020204020204" charset="-122"/>
              <a:ea typeface="微软雅黑" panose="020B0503020204020204" charset="-122"/>
              <a:sym typeface="+mn-ea"/>
            </a:endParaRPr>
          </a:p>
        </p:txBody>
      </p:sp>
    </p:spTree>
  </p:cSld>
  <p:clrMapOvr>
    <a:masterClrMapping/>
  </p:clrMapOvr>
  <p:transition/>
</p:sld>
</file>

<file path=ppt/slides/slide11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p:pic>
        <p:nvPicPr>
          <p:cNvPr id="5" name="图片"/>
          <p:cNvPicPr>
            <a:picLocks noChangeAspect="1"/>
          </p:cNvPicPr>
          <p:nvPr userDrawn="1"/>
        </p:nvPicPr>
        <p:blipFill rotWithShape="1">
          <a:blip r:embed="rId1" cstate="print">
            <a:extLst>
              <a:ext uri="{28A0092B-C50C-407E-A947-70E740481C1C}">
                <a14:useLocalDpi xmlns:a14="http://schemas.microsoft.com/office/drawing/2010/main" val="0"/>
              </a:ext>
            </a:extLst>
          </a:blip>
          <a:srcRect t="2" b="39"/>
          <a:stretch>
            <a:fillRect/>
          </a:stretch>
        </p:blipFill>
        <p:spPr>
          <a:xfrm>
            <a:off x="-1270" y="635"/>
            <a:ext cx="9192260" cy="6878955"/>
          </a:xfrm>
          <a:prstGeom prst="rect">
            <a:avLst/>
          </a:prstGeom>
        </p:spPr>
      </p:pic>
      <p:sp>
        <p:nvSpPr>
          <p:cNvPr id="128002" name="Rectangle 4"/>
          <p:cNvSpPr/>
          <p:nvPr/>
        </p:nvSpPr>
        <p:spPr>
          <a:xfrm>
            <a:off x="611188" y="343377"/>
            <a:ext cx="6842125" cy="6277610"/>
          </a:xfrm>
          <a:prstGeom prst="rect">
            <a:avLst/>
          </a:prstGeom>
          <a:noFill/>
          <a:ln w="9525">
            <a:noFill/>
          </a:ln>
        </p:spPr>
        <p:txBody>
          <a:bodyPr anchor="ctr" anchorCtr="0">
            <a:spAutoFit/>
          </a:bodyPr>
          <a:p>
            <a:pPr indent="1155700" algn="ctr"/>
            <a:r>
              <a:rPr lang="en-US" altLang="zh-CN" sz="2000" dirty="0">
                <a:solidFill>
                  <a:schemeClr val="bg2"/>
                </a:solidFill>
                <a:latin typeface="Arial" panose="020B0604020202020204" pitchFamily="34" charset="0"/>
                <a:ea typeface="宋体" panose="02010600030101010101" pitchFamily="2" charset="-122"/>
              </a:rPr>
              <a:t>                               </a:t>
            </a:r>
            <a:r>
              <a:rPr lang="zh-CN" altLang="en-US" sz="2000" dirty="0">
                <a:solidFill>
                  <a:schemeClr val="bg2"/>
                </a:solidFill>
                <a:latin typeface="楷体_GB2312" pitchFamily="49" charset="-122"/>
              </a:rPr>
              <a:t>项  目</a:t>
            </a:r>
            <a:endParaRPr lang="zh-CN" altLang="en-US" sz="2000" dirty="0">
              <a:solidFill>
                <a:schemeClr val="bg2"/>
              </a:solidFill>
              <a:latin typeface="楷体_GB2312" pitchFamily="49" charset="-122"/>
            </a:endParaRPr>
          </a:p>
          <a:p>
            <a:pPr indent="1155700" algn="ctr"/>
            <a:endParaRPr lang="zh-CN" altLang="en-US" sz="2000" dirty="0">
              <a:solidFill>
                <a:schemeClr val="bg2"/>
              </a:solidFill>
              <a:latin typeface="楷体_GB2312" pitchFamily="49" charset="-122"/>
            </a:endParaRPr>
          </a:p>
          <a:p>
            <a:pPr indent="1155700" algn="ctr"/>
            <a:r>
              <a:rPr lang="zh-CN" altLang="en-US" sz="2800" b="1" dirty="0">
                <a:solidFill>
                  <a:schemeClr val="bg2"/>
                </a:solidFill>
                <a:latin typeface="楷体_GB2312" pitchFamily="49" charset="-122"/>
              </a:rPr>
              <a:t>工 程 造 价 控 制 月 报</a:t>
            </a:r>
            <a:endParaRPr lang="zh-CN" altLang="en-US" sz="2800" b="1" dirty="0">
              <a:solidFill>
                <a:schemeClr val="bg2"/>
              </a:solidFill>
              <a:latin typeface="楷体_GB2312" pitchFamily="49" charset="-122"/>
            </a:endParaRPr>
          </a:p>
          <a:p>
            <a:pPr indent="1155700" algn="ctr"/>
            <a:endParaRPr lang="zh-CN" altLang="en-US" sz="2800" b="1" dirty="0">
              <a:solidFill>
                <a:schemeClr val="bg2"/>
              </a:solidFill>
              <a:latin typeface="楷体_GB2312" pitchFamily="49" charset="-122"/>
            </a:endParaRPr>
          </a:p>
          <a:p>
            <a:pPr indent="1155700" algn="ctr"/>
            <a:endParaRPr lang="zh-CN" altLang="en-US" sz="1800" b="1" dirty="0">
              <a:solidFill>
                <a:schemeClr val="bg2"/>
              </a:solidFill>
              <a:latin typeface="楷体_GB2312" pitchFamily="49" charset="-122"/>
            </a:endParaRPr>
          </a:p>
          <a:p>
            <a:pPr indent="1155700" algn="ctr"/>
            <a:endParaRPr lang="zh-CN" altLang="en-US" sz="1800" dirty="0">
              <a:solidFill>
                <a:schemeClr val="bg2"/>
              </a:solidFill>
              <a:latin typeface="楷体_GB2312" pitchFamily="49" charset="-122"/>
            </a:endParaRPr>
          </a:p>
          <a:p>
            <a:pPr indent="1155700" algn="ctr"/>
            <a:r>
              <a:rPr lang="zh-CN" altLang="en-US" sz="1800" b="1" dirty="0">
                <a:solidFill>
                  <a:schemeClr val="bg2"/>
                </a:solidFill>
                <a:latin typeface="楷体_GB2312" pitchFamily="49" charset="-122"/>
              </a:rPr>
              <a:t>第</a:t>
            </a:r>
            <a:r>
              <a:rPr lang="zh-CN" altLang="en-US" sz="1800" u="sng" dirty="0">
                <a:solidFill>
                  <a:schemeClr val="bg2"/>
                </a:solidFill>
                <a:latin typeface="楷体_GB2312" pitchFamily="49" charset="-122"/>
              </a:rPr>
              <a:t>         </a:t>
            </a:r>
            <a:r>
              <a:rPr lang="zh-CN" altLang="en-US" sz="1800" b="1" dirty="0">
                <a:solidFill>
                  <a:schemeClr val="bg2"/>
                </a:solidFill>
                <a:latin typeface="楷体_GB2312" pitchFamily="49" charset="-122"/>
              </a:rPr>
              <a:t>期</a:t>
            </a:r>
            <a:endParaRPr lang="zh-CN" altLang="en-US" sz="1800" dirty="0">
              <a:solidFill>
                <a:schemeClr val="bg2"/>
              </a:solidFill>
              <a:latin typeface="楷体_GB2312" pitchFamily="49" charset="-122"/>
            </a:endParaRPr>
          </a:p>
          <a:p>
            <a:pPr indent="1155700" algn="ctr"/>
            <a:r>
              <a:rPr lang="en-US" altLang="zh-CN" sz="1800" u="sng" dirty="0">
                <a:solidFill>
                  <a:schemeClr val="bg2"/>
                </a:solidFill>
                <a:latin typeface="楷体_GB2312" pitchFamily="49" charset="-122"/>
              </a:rPr>
              <a:t>     </a:t>
            </a:r>
            <a:r>
              <a:rPr lang="en-US" altLang="zh-CN" sz="1800" dirty="0">
                <a:solidFill>
                  <a:schemeClr val="bg2"/>
                </a:solidFill>
                <a:latin typeface="楷体_GB2312" pitchFamily="49" charset="-122"/>
              </a:rPr>
              <a:t> </a:t>
            </a:r>
            <a:r>
              <a:rPr lang="zh-CN" altLang="en-US" sz="1800" dirty="0">
                <a:solidFill>
                  <a:schemeClr val="bg2"/>
                </a:solidFill>
                <a:latin typeface="楷体_GB2312" pitchFamily="49" charset="-122"/>
              </a:rPr>
              <a:t>年</a:t>
            </a:r>
            <a:r>
              <a:rPr lang="zh-CN" altLang="en-US" sz="1800" u="sng" dirty="0">
                <a:solidFill>
                  <a:schemeClr val="bg2"/>
                </a:solidFill>
                <a:latin typeface="楷体_GB2312" pitchFamily="49" charset="-122"/>
              </a:rPr>
              <a:t>   </a:t>
            </a:r>
            <a:r>
              <a:rPr lang="zh-CN" altLang="en-US" sz="1800" dirty="0">
                <a:solidFill>
                  <a:schemeClr val="bg2"/>
                </a:solidFill>
                <a:latin typeface="楷体_GB2312" pitchFamily="49" charset="-122"/>
              </a:rPr>
              <a:t>月</a:t>
            </a:r>
            <a:r>
              <a:rPr lang="zh-CN" altLang="en-US" sz="1800" u="sng" dirty="0">
                <a:solidFill>
                  <a:schemeClr val="bg2"/>
                </a:solidFill>
                <a:latin typeface="楷体_GB2312" pitchFamily="49" charset="-122"/>
              </a:rPr>
              <a:t>   </a:t>
            </a:r>
            <a:r>
              <a:rPr lang="zh-CN" altLang="en-US" sz="1800" dirty="0">
                <a:solidFill>
                  <a:schemeClr val="bg2"/>
                </a:solidFill>
                <a:latin typeface="楷体_GB2312" pitchFamily="49" charset="-122"/>
              </a:rPr>
              <a:t>日 至 </a:t>
            </a:r>
            <a:r>
              <a:rPr lang="zh-CN" altLang="en-US" sz="1800" u="sng" dirty="0">
                <a:solidFill>
                  <a:schemeClr val="bg2"/>
                </a:solidFill>
                <a:latin typeface="楷体_GB2312" pitchFamily="49" charset="-122"/>
              </a:rPr>
              <a:t>     </a:t>
            </a:r>
            <a:r>
              <a:rPr lang="zh-CN" altLang="en-US" sz="1800" dirty="0">
                <a:solidFill>
                  <a:schemeClr val="bg2"/>
                </a:solidFill>
                <a:latin typeface="楷体_GB2312" pitchFamily="49" charset="-122"/>
              </a:rPr>
              <a:t>年</a:t>
            </a:r>
            <a:r>
              <a:rPr lang="zh-CN" altLang="en-US" sz="1800" u="sng" dirty="0">
                <a:solidFill>
                  <a:schemeClr val="bg2"/>
                </a:solidFill>
                <a:latin typeface="楷体_GB2312" pitchFamily="49" charset="-122"/>
              </a:rPr>
              <a:t>   </a:t>
            </a:r>
            <a:r>
              <a:rPr lang="zh-CN" altLang="en-US" sz="1800" dirty="0">
                <a:solidFill>
                  <a:schemeClr val="bg2"/>
                </a:solidFill>
                <a:latin typeface="楷体_GB2312" pitchFamily="49" charset="-122"/>
              </a:rPr>
              <a:t>月</a:t>
            </a:r>
            <a:r>
              <a:rPr lang="zh-CN" altLang="en-US" sz="1800" u="sng" dirty="0">
                <a:solidFill>
                  <a:schemeClr val="bg2"/>
                </a:solidFill>
                <a:latin typeface="楷体_GB2312" pitchFamily="49" charset="-122"/>
              </a:rPr>
              <a:t>   </a:t>
            </a:r>
            <a:r>
              <a:rPr lang="zh-CN" altLang="en-US" sz="1800" dirty="0">
                <a:solidFill>
                  <a:schemeClr val="bg2"/>
                </a:solidFill>
                <a:latin typeface="楷体_GB2312" pitchFamily="49" charset="-122"/>
              </a:rPr>
              <a:t>日</a:t>
            </a:r>
            <a:endParaRPr lang="zh-CN" altLang="en-US" sz="1800" dirty="0">
              <a:solidFill>
                <a:schemeClr val="bg2"/>
              </a:solidFill>
              <a:latin typeface="楷体_GB2312" pitchFamily="49" charset="-122"/>
            </a:endParaRPr>
          </a:p>
          <a:p>
            <a:pPr indent="1155700" algn="ctr"/>
            <a:endParaRPr lang="zh-CN" altLang="en-US" sz="1800" dirty="0">
              <a:solidFill>
                <a:schemeClr val="bg2"/>
              </a:solidFill>
              <a:latin typeface="楷体_GB2312" pitchFamily="49" charset="-122"/>
            </a:endParaRPr>
          </a:p>
          <a:p>
            <a:pPr indent="1155700" algn="ctr"/>
            <a:endParaRPr lang="zh-CN" altLang="en-US" sz="1800" dirty="0">
              <a:solidFill>
                <a:schemeClr val="bg2"/>
              </a:solidFill>
              <a:latin typeface="楷体_GB2312" pitchFamily="49" charset="-122"/>
            </a:endParaRPr>
          </a:p>
          <a:p>
            <a:pPr indent="1155700" algn="ctr"/>
            <a:endParaRPr lang="zh-CN" altLang="en-US" sz="1800" dirty="0">
              <a:solidFill>
                <a:schemeClr val="bg2"/>
              </a:solidFill>
              <a:latin typeface="楷体_GB2312" pitchFamily="49" charset="-122"/>
            </a:endParaRPr>
          </a:p>
          <a:p>
            <a:pPr indent="1155700" algn="ctr"/>
            <a:r>
              <a:rPr lang="zh-CN" altLang="en-US" sz="1800" b="1" dirty="0">
                <a:solidFill>
                  <a:schemeClr val="bg2"/>
                </a:solidFill>
                <a:latin typeface="楷体_GB2312" pitchFamily="49" charset="-122"/>
              </a:rPr>
              <a:t>内 容 提 要 ：</a:t>
            </a:r>
            <a:endParaRPr lang="zh-CN" altLang="en-US" sz="1800" dirty="0">
              <a:solidFill>
                <a:schemeClr val="bg2"/>
              </a:solidFill>
              <a:latin typeface="楷体_GB2312" pitchFamily="49" charset="-122"/>
            </a:endParaRPr>
          </a:p>
          <a:p>
            <a:pPr indent="1155700" algn="ctr"/>
            <a:r>
              <a:rPr lang="zh-CN" altLang="en-US" sz="1800" dirty="0">
                <a:solidFill>
                  <a:schemeClr val="bg2"/>
                </a:solidFill>
                <a:latin typeface="楷体_GB2312" pitchFamily="49" charset="-122"/>
              </a:rPr>
              <a:t>本月项目进展情况</a:t>
            </a:r>
            <a:endParaRPr lang="zh-CN" altLang="en-US" sz="1800" dirty="0">
              <a:solidFill>
                <a:schemeClr val="bg2"/>
              </a:solidFill>
              <a:latin typeface="楷体_GB2312" pitchFamily="49" charset="-122"/>
            </a:endParaRPr>
          </a:p>
          <a:p>
            <a:pPr indent="1155700" algn="ctr"/>
            <a:r>
              <a:rPr lang="zh-CN" altLang="en-US" sz="1800" dirty="0">
                <a:solidFill>
                  <a:schemeClr val="bg2"/>
                </a:solidFill>
                <a:latin typeface="楷体_GB2312" pitchFamily="49" charset="-122"/>
              </a:rPr>
              <a:t>本月造价控制情况</a:t>
            </a:r>
            <a:endParaRPr lang="zh-CN" altLang="en-US" sz="1800" dirty="0">
              <a:solidFill>
                <a:schemeClr val="bg2"/>
              </a:solidFill>
              <a:latin typeface="楷体_GB2312" pitchFamily="49" charset="-122"/>
            </a:endParaRPr>
          </a:p>
          <a:p>
            <a:pPr indent="1155700" algn="ctr"/>
            <a:r>
              <a:rPr lang="zh-CN" altLang="en-US" sz="1800" dirty="0">
                <a:solidFill>
                  <a:schemeClr val="bg2"/>
                </a:solidFill>
                <a:latin typeface="楷体_GB2312" pitchFamily="49" charset="-122"/>
              </a:rPr>
              <a:t>本月造价控制评价</a:t>
            </a:r>
            <a:endParaRPr lang="zh-CN" altLang="en-US" sz="1800" dirty="0">
              <a:solidFill>
                <a:schemeClr val="bg2"/>
              </a:solidFill>
              <a:latin typeface="楷体_GB2312" pitchFamily="49" charset="-122"/>
            </a:endParaRPr>
          </a:p>
          <a:p>
            <a:pPr indent="1155700" algn="ctr"/>
            <a:endParaRPr lang="zh-CN" altLang="en-US" sz="1800" dirty="0">
              <a:solidFill>
                <a:schemeClr val="bg2"/>
              </a:solidFill>
              <a:latin typeface="楷体_GB2312" pitchFamily="49" charset="-122"/>
            </a:endParaRPr>
          </a:p>
          <a:p>
            <a:pPr indent="1155700" algn="ctr"/>
            <a:endParaRPr lang="zh-CN" altLang="en-US" sz="1800" dirty="0">
              <a:solidFill>
                <a:schemeClr val="bg2"/>
              </a:solidFill>
              <a:latin typeface="楷体_GB2312" pitchFamily="49" charset="-122"/>
            </a:endParaRPr>
          </a:p>
          <a:p>
            <a:pPr indent="1155700" algn="ctr"/>
            <a:endParaRPr lang="zh-CN" altLang="en-US" sz="1800" dirty="0">
              <a:solidFill>
                <a:schemeClr val="bg2"/>
              </a:solidFill>
              <a:latin typeface="楷体_GB2312" pitchFamily="49" charset="-122"/>
            </a:endParaRPr>
          </a:p>
          <a:p>
            <a:pPr indent="1155700" algn="ctr"/>
            <a:r>
              <a:rPr lang="zh-CN" altLang="en-US" sz="1800" dirty="0">
                <a:solidFill>
                  <a:schemeClr val="bg2"/>
                </a:solidFill>
                <a:latin typeface="楷体_GB2312" pitchFamily="49" charset="-122"/>
              </a:rPr>
              <a:t>编制单位（章）：</a:t>
            </a:r>
            <a:r>
              <a:rPr lang="zh-CN" altLang="en-US" sz="1800" u="sng" dirty="0">
                <a:solidFill>
                  <a:schemeClr val="bg2"/>
                </a:solidFill>
                <a:latin typeface="楷体_GB2312" pitchFamily="49" charset="-122"/>
              </a:rPr>
              <a:t>                  </a:t>
            </a:r>
            <a:endParaRPr lang="zh-CN" altLang="en-US" sz="1800" dirty="0">
              <a:solidFill>
                <a:schemeClr val="bg2"/>
              </a:solidFill>
              <a:latin typeface="楷体_GB2312" pitchFamily="49" charset="-122"/>
            </a:endParaRPr>
          </a:p>
          <a:p>
            <a:pPr indent="1155700" algn="ctr"/>
            <a:r>
              <a:rPr lang="zh-CN" altLang="en-US" sz="1800" dirty="0">
                <a:solidFill>
                  <a:schemeClr val="bg2"/>
                </a:solidFill>
                <a:latin typeface="楷体_GB2312" pitchFamily="49" charset="-122"/>
              </a:rPr>
              <a:t>项目负责人：</a:t>
            </a:r>
            <a:r>
              <a:rPr lang="zh-CN" altLang="en-US" sz="1800" u="sng" dirty="0">
                <a:solidFill>
                  <a:schemeClr val="bg2"/>
                </a:solidFill>
                <a:latin typeface="楷体_GB2312" pitchFamily="49" charset="-122"/>
              </a:rPr>
              <a:t>                     </a:t>
            </a:r>
            <a:endParaRPr lang="zh-CN" altLang="en-US" sz="1800" dirty="0">
              <a:solidFill>
                <a:schemeClr val="bg2"/>
              </a:solidFill>
              <a:latin typeface="楷体_GB2312" pitchFamily="49" charset="-122"/>
            </a:endParaRPr>
          </a:p>
          <a:p>
            <a:pPr indent="1155700" algn="ctr"/>
            <a:r>
              <a:rPr lang="zh-CN" altLang="en-US" sz="1800" dirty="0">
                <a:solidFill>
                  <a:schemeClr val="bg2"/>
                </a:solidFill>
                <a:latin typeface="楷体_GB2312" pitchFamily="49" charset="-122"/>
              </a:rPr>
              <a:t>日   期：</a:t>
            </a:r>
            <a:r>
              <a:rPr lang="zh-CN" altLang="en-US" sz="1800" u="sng" dirty="0">
                <a:solidFill>
                  <a:schemeClr val="bg2"/>
                </a:solidFill>
                <a:latin typeface="楷体_GB2312" pitchFamily="49" charset="-122"/>
              </a:rPr>
              <a:t>        </a:t>
            </a:r>
            <a:r>
              <a:rPr lang="zh-CN" altLang="en-US" sz="1800" dirty="0">
                <a:solidFill>
                  <a:schemeClr val="bg2"/>
                </a:solidFill>
                <a:latin typeface="楷体_GB2312" pitchFamily="49" charset="-122"/>
              </a:rPr>
              <a:t>年</a:t>
            </a:r>
            <a:r>
              <a:rPr lang="zh-CN" altLang="en-US" sz="1800" u="sng" dirty="0">
                <a:solidFill>
                  <a:schemeClr val="bg2"/>
                </a:solidFill>
                <a:latin typeface="楷体_GB2312" pitchFamily="49" charset="-122"/>
              </a:rPr>
              <a:t>     </a:t>
            </a:r>
            <a:r>
              <a:rPr lang="zh-CN" altLang="en-US" sz="1800" dirty="0">
                <a:solidFill>
                  <a:schemeClr val="bg2"/>
                </a:solidFill>
                <a:latin typeface="楷体_GB2312" pitchFamily="49" charset="-122"/>
              </a:rPr>
              <a:t>月</a:t>
            </a:r>
            <a:r>
              <a:rPr lang="zh-CN" altLang="en-US" sz="1800" u="sng" dirty="0">
                <a:solidFill>
                  <a:schemeClr val="bg2"/>
                </a:solidFill>
                <a:latin typeface="楷体_GB2312" pitchFamily="49" charset="-122"/>
              </a:rPr>
              <a:t>     </a:t>
            </a:r>
            <a:r>
              <a:rPr lang="zh-CN" altLang="en-US" sz="1800" dirty="0">
                <a:solidFill>
                  <a:schemeClr val="bg2"/>
                </a:solidFill>
                <a:latin typeface="楷体_GB2312" pitchFamily="49" charset="-122"/>
              </a:rPr>
              <a:t>日</a:t>
            </a:r>
            <a:endParaRPr lang="zh-CN" altLang="en-US" sz="1800" dirty="0">
              <a:solidFill>
                <a:schemeClr val="bg2"/>
              </a:solidFill>
              <a:latin typeface="楷体_GB2312" pitchFamily="49" charset="-122"/>
            </a:endParaRPr>
          </a:p>
        </p:txBody>
      </p:sp>
      <p:sp>
        <p:nvSpPr>
          <p:cNvPr id="128003" name="Line 5"/>
          <p:cNvSpPr/>
          <p:nvPr/>
        </p:nvSpPr>
        <p:spPr>
          <a:xfrm>
            <a:off x="3348038" y="476250"/>
            <a:ext cx="1944687" cy="0"/>
          </a:xfrm>
          <a:prstGeom prst="line">
            <a:avLst/>
          </a:prstGeom>
          <a:ln w="9525" cap="flat" cmpd="sng">
            <a:solidFill>
              <a:schemeClr val="tx1"/>
            </a:solidFill>
            <a:prstDash val="solid"/>
            <a:headEnd type="none" w="med" len="med"/>
            <a:tailEnd type="none" w="med" len="med"/>
          </a:ln>
        </p:spPr>
      </p:sp>
    </p:spTree>
  </p:cSld>
  <p:clrMapOvr>
    <a:masterClrMapping/>
  </p:clrMapOvr>
  <p:transition/>
</p:sld>
</file>

<file path=ppt/slides/slide11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p:pic>
        <p:nvPicPr>
          <p:cNvPr id="5" name="图片"/>
          <p:cNvPicPr>
            <a:picLocks noChangeAspect="1"/>
          </p:cNvPicPr>
          <p:nvPr userDrawn="1"/>
        </p:nvPicPr>
        <p:blipFill rotWithShape="1">
          <a:blip r:embed="rId1" cstate="print">
            <a:extLst>
              <a:ext uri="{28A0092B-C50C-407E-A947-70E740481C1C}">
                <a14:useLocalDpi xmlns:a14="http://schemas.microsoft.com/office/drawing/2010/main" val="0"/>
              </a:ext>
            </a:extLst>
          </a:blip>
          <a:srcRect t="2" b="39"/>
          <a:stretch>
            <a:fillRect/>
          </a:stretch>
        </p:blipFill>
        <p:spPr>
          <a:xfrm>
            <a:off x="-1270" y="635"/>
            <a:ext cx="9192260" cy="6878955"/>
          </a:xfrm>
          <a:prstGeom prst="rect">
            <a:avLst/>
          </a:prstGeom>
        </p:spPr>
      </p:pic>
      <p:graphicFrame>
        <p:nvGraphicFramePr>
          <p:cNvPr id="6656019" name="Group 19"/>
          <p:cNvGraphicFramePr>
            <a:graphicFrameLocks noGrp="1"/>
          </p:cNvGraphicFramePr>
          <p:nvPr>
            <p:custDataLst>
              <p:tags r:id="rId2"/>
            </p:custDataLst>
          </p:nvPr>
        </p:nvGraphicFramePr>
        <p:xfrm>
          <a:off x="541020" y="772795"/>
          <a:ext cx="7947025" cy="5941695"/>
        </p:xfrm>
        <a:graphic>
          <a:graphicData uri="http://schemas.openxmlformats.org/drawingml/2006/table">
            <a:tbl>
              <a:tblPr/>
              <a:tblGrid>
                <a:gridCol w="7947025"/>
              </a:tblGrid>
              <a:tr h="5941695">
                <a:tc>
                  <a:txBody>
                    <a:bodyPr/>
                    <a:lstStyle/>
                    <a:p>
                      <a:pPr marL="342900" marR="0" lvl="0" indent="-38100" algn="l" defTabSz="914400" rtl="0" eaLnBrk="1" fontAlgn="base" latinLnBrk="0" hangingPunct="1">
                        <a:lnSpc>
                          <a:spcPct val="100000"/>
                        </a:lnSpc>
                        <a:spcBef>
                          <a:spcPct val="0"/>
                        </a:spcBef>
                        <a:spcAft>
                          <a:spcPct val="0"/>
                        </a:spcAft>
                        <a:buClrTx/>
                        <a:buSzTx/>
                        <a:buFontTx/>
                        <a:buAutoNum type="ea1JpnKorPlain"/>
                        <a:tabLst>
                          <a:tab pos="304800" algn="l"/>
                        </a:tabLst>
                      </a:pPr>
                      <a:r>
                        <a:rPr kumimoji="1" lang="en-US" altLang="zh-CN" sz="1400" b="0" i="0" u="none" strike="noStrike" cap="none" normalizeH="0" baseline="0" smtClean="0">
                          <a:ln>
                            <a:noFill/>
                          </a:ln>
                          <a:solidFill>
                            <a:schemeClr val="bg2"/>
                          </a:solidFill>
                          <a:effectLst/>
                          <a:latin typeface="宋体" panose="02010600030101010101" pitchFamily="2" charset="-122"/>
                          <a:ea typeface="楷体_GB2312" pitchFamily="49" charset="-122"/>
                          <a:cs typeface="Times New Roman" panose="02020603050405020304" pitchFamily="18" charset="0"/>
                        </a:rPr>
                        <a:t> </a:t>
                      </a:r>
                      <a:r>
                        <a:rPr kumimoji="1" lang="zh-CN" altLang="en-US" sz="1400" b="0" i="0" u="none" strike="noStrike" cap="none" normalizeH="0" baseline="0" smtClean="0">
                          <a:ln>
                            <a:noFill/>
                          </a:ln>
                          <a:solidFill>
                            <a:schemeClr val="bg2"/>
                          </a:solidFill>
                          <a:effectLst/>
                          <a:latin typeface="宋体" panose="02010600030101010101" pitchFamily="2" charset="-122"/>
                          <a:ea typeface="楷体_GB2312" pitchFamily="49" charset="-122"/>
                          <a:cs typeface="Times New Roman" panose="02020603050405020304" pitchFamily="18" charset="0"/>
                        </a:rPr>
                        <a:t>项目施工进展情况，与投标书进度的差异及原因分析：</a:t>
                      </a:r>
                      <a:endParaRPr kumimoji="1" lang="zh-CN" altLang="en-US" sz="1400" b="0" i="0" u="none" strike="noStrike" cap="none" normalizeH="0" baseline="0" smtClean="0">
                        <a:ln>
                          <a:noFill/>
                        </a:ln>
                        <a:solidFill>
                          <a:schemeClr val="bg2"/>
                        </a:solidFill>
                        <a:effectLst/>
                        <a:latin typeface="宋体" panose="02010600030101010101" pitchFamily="2" charset="-122"/>
                        <a:ea typeface="楷体_GB2312" pitchFamily="49" charset="-122"/>
                        <a:cs typeface="Times New Roman" panose="02020603050405020304" pitchFamily="18" charset="0"/>
                      </a:endParaRPr>
                    </a:p>
                    <a:p>
                      <a:pPr marL="342900" marR="0" lvl="0" indent="-38100" algn="l" defTabSz="914400" rtl="0" eaLnBrk="1" fontAlgn="base" latinLnBrk="0" hangingPunct="1">
                        <a:lnSpc>
                          <a:spcPct val="100000"/>
                        </a:lnSpc>
                        <a:spcBef>
                          <a:spcPct val="0"/>
                        </a:spcBef>
                        <a:spcAft>
                          <a:spcPct val="0"/>
                        </a:spcAft>
                        <a:buClrTx/>
                        <a:buSzTx/>
                        <a:buFontTx/>
                        <a:buAutoNum type="ea1JpnKorPlain"/>
                        <a:tabLst>
                          <a:tab pos="304800" algn="l"/>
                        </a:tabLst>
                      </a:pPr>
                      <a:endParaRPr kumimoji="1" lang="zh-CN" altLang="en-US" sz="1400" b="0" i="0" u="none" strike="noStrike" cap="none" normalizeH="0" baseline="0" smtClean="0">
                        <a:ln>
                          <a:noFill/>
                        </a:ln>
                        <a:solidFill>
                          <a:schemeClr val="bg2"/>
                        </a:solidFill>
                        <a:effectLst/>
                        <a:latin typeface="宋体" panose="02010600030101010101" pitchFamily="2" charset="-122"/>
                        <a:ea typeface="楷体_GB2312" pitchFamily="49" charset="-122"/>
                        <a:cs typeface="Times New Roman" panose="02020603050405020304" pitchFamily="18" charset="0"/>
                      </a:endParaRPr>
                    </a:p>
                    <a:p>
                      <a:pPr marL="342900" marR="0" lvl="0" indent="-38100" algn="l" defTabSz="914400" rtl="0" eaLnBrk="1" fontAlgn="base" latinLnBrk="0" hangingPunct="1">
                        <a:lnSpc>
                          <a:spcPct val="100000"/>
                        </a:lnSpc>
                        <a:spcBef>
                          <a:spcPct val="0"/>
                        </a:spcBef>
                        <a:spcAft>
                          <a:spcPct val="0"/>
                        </a:spcAft>
                        <a:buClrTx/>
                        <a:buSzTx/>
                        <a:buFontTx/>
                        <a:buAutoNum type="ea1JpnKorPlain"/>
                        <a:tabLst>
                          <a:tab pos="304800" algn="l"/>
                        </a:tabLst>
                      </a:pPr>
                      <a:endParaRPr kumimoji="1" lang="zh-CN" altLang="en-US" sz="1400" b="0" i="0" u="none" strike="noStrike" cap="none" normalizeH="0" baseline="0" smtClean="0">
                        <a:ln>
                          <a:noFill/>
                        </a:ln>
                        <a:solidFill>
                          <a:schemeClr val="bg2"/>
                        </a:solidFill>
                        <a:effectLst/>
                        <a:latin typeface="宋体" panose="02010600030101010101" pitchFamily="2" charset="-122"/>
                        <a:ea typeface="楷体_GB2312" pitchFamily="49" charset="-122"/>
                        <a:cs typeface="Times New Roman" panose="02020603050405020304" pitchFamily="18" charset="0"/>
                      </a:endParaRPr>
                    </a:p>
                    <a:p>
                      <a:pPr marL="342900" marR="0" lvl="0" indent="-38100" algn="l" defTabSz="914400" rtl="0" eaLnBrk="1" fontAlgn="base" latinLnBrk="0" hangingPunct="1">
                        <a:lnSpc>
                          <a:spcPct val="100000"/>
                        </a:lnSpc>
                        <a:spcBef>
                          <a:spcPct val="0"/>
                        </a:spcBef>
                        <a:spcAft>
                          <a:spcPct val="0"/>
                        </a:spcAft>
                        <a:buClrTx/>
                        <a:buSzTx/>
                        <a:buFontTx/>
                        <a:buAutoNum type="ea1JpnKorPlain"/>
                        <a:tabLst>
                          <a:tab pos="304800" algn="l"/>
                        </a:tabLst>
                      </a:pPr>
                      <a:endParaRPr kumimoji="1" lang="zh-CN" altLang="en-US" sz="1400" b="0" i="0" u="none" strike="noStrike" cap="none" normalizeH="0" baseline="0" smtClean="0">
                        <a:ln>
                          <a:noFill/>
                        </a:ln>
                        <a:solidFill>
                          <a:schemeClr val="bg2"/>
                        </a:solidFill>
                        <a:effectLst/>
                        <a:latin typeface="宋体" panose="02010600030101010101" pitchFamily="2" charset="-122"/>
                        <a:ea typeface="楷体_GB2312" pitchFamily="49" charset="-122"/>
                        <a:cs typeface="Times New Roman" panose="02020603050405020304" pitchFamily="18" charset="0"/>
                      </a:endParaRPr>
                    </a:p>
                    <a:p>
                      <a:pPr marL="342900" marR="0" lvl="0" indent="-38100" algn="l" defTabSz="914400" rtl="0" eaLnBrk="1" fontAlgn="base" latinLnBrk="0" hangingPunct="1">
                        <a:lnSpc>
                          <a:spcPct val="100000"/>
                        </a:lnSpc>
                        <a:spcBef>
                          <a:spcPct val="0"/>
                        </a:spcBef>
                        <a:spcAft>
                          <a:spcPct val="0"/>
                        </a:spcAft>
                        <a:buClrTx/>
                        <a:buSzTx/>
                        <a:buFontTx/>
                        <a:buAutoNum type="ea1JpnKorPlain"/>
                        <a:tabLst>
                          <a:tab pos="304800" algn="l"/>
                        </a:tabLst>
                      </a:pPr>
                      <a:endParaRPr kumimoji="1" lang="zh-CN" altLang="en-US" sz="1400" b="0" i="0" u="none" strike="noStrike" cap="none" normalizeH="0" baseline="0" smtClean="0">
                        <a:ln>
                          <a:noFill/>
                        </a:ln>
                        <a:solidFill>
                          <a:schemeClr val="bg2"/>
                        </a:solidFill>
                        <a:effectLst/>
                        <a:latin typeface="Times New Roman" panose="02020603050405020304" pitchFamily="18" charset="0"/>
                        <a:ea typeface="楷体_GB2312" pitchFamily="49" charset="-122"/>
                        <a:cs typeface="Times New Roman" panose="02020603050405020304" pitchFamily="18" charset="0"/>
                      </a:endParaRPr>
                    </a:p>
                    <a:p>
                      <a:pPr marL="342900" marR="0" lvl="0" indent="-38100" algn="l" defTabSz="914400" rtl="0" eaLnBrk="0" fontAlgn="base" latinLnBrk="0" hangingPunct="0">
                        <a:lnSpc>
                          <a:spcPct val="100000"/>
                        </a:lnSpc>
                        <a:spcBef>
                          <a:spcPct val="0"/>
                        </a:spcBef>
                        <a:spcAft>
                          <a:spcPct val="0"/>
                        </a:spcAft>
                        <a:buClrTx/>
                        <a:buSzTx/>
                        <a:buFontTx/>
                        <a:buAutoNum type="ea1JpnKorPlain"/>
                        <a:tabLst>
                          <a:tab pos="304800" algn="l"/>
                        </a:tabLst>
                      </a:pPr>
                      <a:r>
                        <a:rPr kumimoji="1" lang="en-US" altLang="zh-CN" sz="1400" b="0" i="0" u="none" strike="noStrike" cap="none" normalizeH="0" baseline="0" smtClean="0">
                          <a:ln>
                            <a:noFill/>
                          </a:ln>
                          <a:solidFill>
                            <a:schemeClr val="bg2"/>
                          </a:solidFill>
                          <a:effectLst/>
                          <a:latin typeface="宋体" panose="02010600030101010101" pitchFamily="2" charset="-122"/>
                          <a:ea typeface="楷体_GB2312" pitchFamily="49" charset="-122"/>
                          <a:cs typeface="Times New Roman" panose="02020603050405020304" pitchFamily="18" charset="0"/>
                        </a:rPr>
                        <a:t> </a:t>
                      </a:r>
                      <a:r>
                        <a:rPr kumimoji="1" lang="zh-CN" altLang="en-US" sz="1400" b="0" i="0" u="none" strike="noStrike" cap="none" normalizeH="0" baseline="0" smtClean="0">
                          <a:ln>
                            <a:noFill/>
                          </a:ln>
                          <a:solidFill>
                            <a:schemeClr val="bg2"/>
                          </a:solidFill>
                          <a:effectLst/>
                          <a:latin typeface="宋体" panose="02010600030101010101" pitchFamily="2" charset="-122"/>
                          <a:ea typeface="楷体_GB2312" pitchFamily="49" charset="-122"/>
                          <a:cs typeface="Times New Roman" panose="02020603050405020304" pitchFamily="18" charset="0"/>
                        </a:rPr>
                        <a:t>本月完成工程量及投资额情况，与计划工程量差异及原因分析：</a:t>
                      </a:r>
                      <a:endParaRPr kumimoji="1" lang="zh-CN" altLang="en-US" sz="1400" b="0" i="0" u="none" strike="noStrike" cap="none" normalizeH="0" baseline="0" smtClean="0">
                        <a:ln>
                          <a:noFill/>
                        </a:ln>
                        <a:solidFill>
                          <a:schemeClr val="bg2"/>
                        </a:solidFill>
                        <a:effectLst/>
                        <a:latin typeface="宋体" panose="02010600030101010101" pitchFamily="2" charset="-122"/>
                        <a:ea typeface="楷体_GB2312" pitchFamily="49" charset="-122"/>
                        <a:cs typeface="Times New Roman" panose="02020603050405020304" pitchFamily="18" charset="0"/>
                      </a:endParaRPr>
                    </a:p>
                    <a:p>
                      <a:pPr marL="342900" marR="0" lvl="0" indent="-38100" algn="l" defTabSz="914400" rtl="0" eaLnBrk="0" fontAlgn="base" latinLnBrk="0" hangingPunct="0">
                        <a:lnSpc>
                          <a:spcPct val="100000"/>
                        </a:lnSpc>
                        <a:spcBef>
                          <a:spcPct val="0"/>
                        </a:spcBef>
                        <a:spcAft>
                          <a:spcPct val="0"/>
                        </a:spcAft>
                        <a:buClrTx/>
                        <a:buSzTx/>
                        <a:buFontTx/>
                        <a:buAutoNum type="ea1JpnKorPlain"/>
                        <a:tabLst>
                          <a:tab pos="304800" algn="l"/>
                        </a:tabLst>
                      </a:pPr>
                      <a:endParaRPr kumimoji="1" lang="zh-CN" altLang="en-US" sz="1400" b="0" i="0" u="none" strike="noStrike" cap="none" normalizeH="0" baseline="0" smtClean="0">
                        <a:ln>
                          <a:noFill/>
                        </a:ln>
                        <a:solidFill>
                          <a:schemeClr val="bg2"/>
                        </a:solidFill>
                        <a:effectLst/>
                        <a:latin typeface="宋体" panose="02010600030101010101" pitchFamily="2" charset="-122"/>
                        <a:ea typeface="楷体_GB2312" pitchFamily="49" charset="-122"/>
                        <a:cs typeface="Times New Roman" panose="02020603050405020304" pitchFamily="18" charset="0"/>
                      </a:endParaRPr>
                    </a:p>
                    <a:p>
                      <a:pPr marL="342900" marR="0" lvl="0" indent="-38100" algn="l" defTabSz="914400" rtl="0" eaLnBrk="0" fontAlgn="base" latinLnBrk="0" hangingPunct="0">
                        <a:lnSpc>
                          <a:spcPct val="100000"/>
                        </a:lnSpc>
                        <a:spcBef>
                          <a:spcPct val="0"/>
                        </a:spcBef>
                        <a:spcAft>
                          <a:spcPct val="0"/>
                        </a:spcAft>
                        <a:buClrTx/>
                        <a:buSzTx/>
                        <a:buFontTx/>
                        <a:buAutoNum type="ea1JpnKorPlain"/>
                        <a:tabLst>
                          <a:tab pos="304800" algn="l"/>
                        </a:tabLst>
                      </a:pPr>
                      <a:endParaRPr kumimoji="1" lang="zh-CN" altLang="en-US" sz="1400" b="0" i="0" u="none" strike="noStrike" cap="none" normalizeH="0" baseline="0" smtClean="0">
                        <a:ln>
                          <a:noFill/>
                        </a:ln>
                        <a:solidFill>
                          <a:schemeClr val="bg2"/>
                        </a:solidFill>
                        <a:effectLst/>
                        <a:latin typeface="宋体" panose="02010600030101010101" pitchFamily="2" charset="-122"/>
                        <a:ea typeface="楷体_GB2312" pitchFamily="49" charset="-122"/>
                        <a:cs typeface="Times New Roman" panose="02020603050405020304" pitchFamily="18" charset="0"/>
                      </a:endParaRPr>
                    </a:p>
                    <a:p>
                      <a:pPr marL="342900" marR="0" lvl="0" indent="-38100" algn="l" defTabSz="914400" rtl="0" eaLnBrk="0" fontAlgn="base" latinLnBrk="0" hangingPunct="0">
                        <a:lnSpc>
                          <a:spcPct val="100000"/>
                        </a:lnSpc>
                        <a:spcBef>
                          <a:spcPct val="0"/>
                        </a:spcBef>
                        <a:spcAft>
                          <a:spcPct val="0"/>
                        </a:spcAft>
                        <a:buClrTx/>
                        <a:buSzTx/>
                        <a:buFontTx/>
                        <a:buAutoNum type="ea1JpnKorPlain"/>
                        <a:tabLst>
                          <a:tab pos="304800" algn="l"/>
                        </a:tabLst>
                      </a:pPr>
                      <a:endParaRPr kumimoji="1" lang="zh-CN" altLang="en-US" sz="1400" b="0" i="0" u="none" strike="noStrike" cap="none" normalizeH="0" baseline="0" smtClean="0">
                        <a:ln>
                          <a:noFill/>
                        </a:ln>
                        <a:solidFill>
                          <a:schemeClr val="bg2"/>
                        </a:solidFill>
                        <a:effectLst/>
                        <a:latin typeface="宋体" panose="02010600030101010101" pitchFamily="2" charset="-122"/>
                        <a:ea typeface="楷体_GB2312" pitchFamily="49" charset="-122"/>
                        <a:cs typeface="Times New Roman" panose="02020603050405020304" pitchFamily="18" charset="0"/>
                      </a:endParaRPr>
                    </a:p>
                    <a:p>
                      <a:pPr marL="342900" marR="0" lvl="0" indent="-38100" algn="l" defTabSz="914400" rtl="0" eaLnBrk="0" fontAlgn="base" latinLnBrk="0" hangingPunct="0">
                        <a:lnSpc>
                          <a:spcPct val="100000"/>
                        </a:lnSpc>
                        <a:spcBef>
                          <a:spcPct val="0"/>
                        </a:spcBef>
                        <a:spcAft>
                          <a:spcPct val="0"/>
                        </a:spcAft>
                        <a:buClrTx/>
                        <a:buSzTx/>
                        <a:buFontTx/>
                        <a:buAutoNum type="ea1JpnKorPlain"/>
                        <a:tabLst>
                          <a:tab pos="304800" algn="l"/>
                        </a:tabLst>
                      </a:pPr>
                      <a:endParaRPr kumimoji="1" lang="zh-CN" altLang="en-US" sz="1400" b="0" i="0" u="none" strike="noStrike" cap="none" normalizeH="0" baseline="0" smtClean="0">
                        <a:ln>
                          <a:noFill/>
                        </a:ln>
                        <a:solidFill>
                          <a:schemeClr val="bg2"/>
                        </a:solidFill>
                        <a:effectLst/>
                        <a:latin typeface="Times New Roman" panose="02020603050405020304" pitchFamily="18" charset="0"/>
                        <a:ea typeface="楷体_GB2312" pitchFamily="49" charset="-122"/>
                        <a:cs typeface="Times New Roman" panose="02020603050405020304" pitchFamily="18" charset="0"/>
                      </a:endParaRPr>
                    </a:p>
                    <a:p>
                      <a:pPr marL="342900" marR="0" lvl="0" indent="-38100" algn="l" defTabSz="914400" rtl="0" eaLnBrk="0" fontAlgn="base" latinLnBrk="0" hangingPunct="0">
                        <a:lnSpc>
                          <a:spcPct val="100000"/>
                        </a:lnSpc>
                        <a:spcBef>
                          <a:spcPct val="0"/>
                        </a:spcBef>
                        <a:spcAft>
                          <a:spcPct val="0"/>
                        </a:spcAft>
                        <a:buClrTx/>
                        <a:buSzTx/>
                        <a:buFontTx/>
                        <a:buAutoNum type="ea1JpnKorPlain"/>
                        <a:tabLst>
                          <a:tab pos="304800" algn="l"/>
                        </a:tabLst>
                      </a:pPr>
                      <a:r>
                        <a:rPr kumimoji="1" lang="en-US" altLang="zh-CN" sz="1400" b="0" i="0" u="none" strike="noStrike" cap="none" normalizeH="0" baseline="0" smtClean="0">
                          <a:ln>
                            <a:noFill/>
                          </a:ln>
                          <a:solidFill>
                            <a:schemeClr val="bg2"/>
                          </a:solidFill>
                          <a:effectLst/>
                          <a:latin typeface="宋体" panose="02010600030101010101" pitchFamily="2" charset="-122"/>
                          <a:ea typeface="楷体_GB2312" pitchFamily="49" charset="-122"/>
                          <a:cs typeface="Times New Roman" panose="02020603050405020304" pitchFamily="18" charset="0"/>
                        </a:rPr>
                        <a:t> </a:t>
                      </a:r>
                      <a:r>
                        <a:rPr kumimoji="1" lang="zh-CN" altLang="en-US" sz="1400" b="0" i="0" u="none" strike="noStrike" cap="none" normalizeH="0" baseline="0" smtClean="0">
                          <a:ln>
                            <a:noFill/>
                          </a:ln>
                          <a:solidFill>
                            <a:schemeClr val="bg2"/>
                          </a:solidFill>
                          <a:effectLst/>
                          <a:latin typeface="宋体" panose="02010600030101010101" pitchFamily="2" charset="-122"/>
                          <a:ea typeface="楷体_GB2312" pitchFamily="49" charset="-122"/>
                          <a:cs typeface="Times New Roman" panose="02020603050405020304" pitchFamily="18" charset="0"/>
                        </a:rPr>
                        <a:t>本月工程变更情况：</a:t>
                      </a:r>
                      <a:endParaRPr kumimoji="1" lang="zh-CN" altLang="en-US" sz="1400" b="0" i="0" u="none" strike="noStrike" cap="none" normalizeH="0" baseline="0" smtClean="0">
                        <a:ln>
                          <a:noFill/>
                        </a:ln>
                        <a:solidFill>
                          <a:schemeClr val="bg2"/>
                        </a:solidFill>
                        <a:effectLst/>
                        <a:latin typeface="宋体" panose="02010600030101010101" pitchFamily="2" charset="-122"/>
                        <a:ea typeface="楷体_GB2312" pitchFamily="49" charset="-122"/>
                        <a:cs typeface="Times New Roman" panose="02020603050405020304" pitchFamily="18" charset="0"/>
                      </a:endParaRPr>
                    </a:p>
                    <a:p>
                      <a:pPr marL="342900" marR="0" lvl="0" indent="-38100" algn="l" defTabSz="914400" rtl="0" eaLnBrk="0" fontAlgn="base" latinLnBrk="0" hangingPunct="0">
                        <a:lnSpc>
                          <a:spcPct val="100000"/>
                        </a:lnSpc>
                        <a:spcBef>
                          <a:spcPct val="0"/>
                        </a:spcBef>
                        <a:spcAft>
                          <a:spcPct val="0"/>
                        </a:spcAft>
                        <a:buClrTx/>
                        <a:buSzTx/>
                        <a:buFontTx/>
                        <a:buAutoNum type="ea1JpnKorPlain"/>
                        <a:tabLst>
                          <a:tab pos="304800" algn="l"/>
                        </a:tabLst>
                      </a:pPr>
                      <a:endParaRPr kumimoji="1" lang="zh-CN" altLang="en-US" sz="1400" b="0" i="0" u="none" strike="noStrike" cap="none" normalizeH="0" baseline="0" smtClean="0">
                        <a:ln>
                          <a:noFill/>
                        </a:ln>
                        <a:solidFill>
                          <a:schemeClr val="bg2"/>
                        </a:solidFill>
                        <a:effectLst/>
                        <a:latin typeface="宋体" panose="02010600030101010101" pitchFamily="2" charset="-122"/>
                        <a:ea typeface="楷体_GB2312" pitchFamily="49" charset="-122"/>
                        <a:cs typeface="Times New Roman" panose="02020603050405020304" pitchFamily="18" charset="0"/>
                      </a:endParaRPr>
                    </a:p>
                    <a:p>
                      <a:pPr marL="342900" marR="0" lvl="0" indent="-38100" algn="l" defTabSz="914400" rtl="0" eaLnBrk="0" fontAlgn="base" latinLnBrk="0" hangingPunct="0">
                        <a:lnSpc>
                          <a:spcPct val="100000"/>
                        </a:lnSpc>
                        <a:spcBef>
                          <a:spcPct val="0"/>
                        </a:spcBef>
                        <a:spcAft>
                          <a:spcPct val="0"/>
                        </a:spcAft>
                        <a:buClrTx/>
                        <a:buSzTx/>
                        <a:buFontTx/>
                        <a:buAutoNum type="ea1JpnKorPlain"/>
                        <a:tabLst>
                          <a:tab pos="304800" algn="l"/>
                        </a:tabLst>
                      </a:pPr>
                      <a:endParaRPr kumimoji="1" lang="zh-CN" altLang="en-US" sz="1400" b="0" i="0" u="none" strike="noStrike" cap="none" normalizeH="0" baseline="0" smtClean="0">
                        <a:ln>
                          <a:noFill/>
                        </a:ln>
                        <a:solidFill>
                          <a:schemeClr val="bg2"/>
                        </a:solidFill>
                        <a:effectLst/>
                        <a:latin typeface="宋体" panose="02010600030101010101" pitchFamily="2" charset="-122"/>
                        <a:ea typeface="楷体_GB2312" pitchFamily="49" charset="-122"/>
                        <a:cs typeface="Times New Roman" panose="02020603050405020304" pitchFamily="18" charset="0"/>
                      </a:endParaRPr>
                    </a:p>
                    <a:p>
                      <a:pPr marL="342900" marR="0" lvl="0" indent="-38100" algn="l" defTabSz="914400" rtl="0" eaLnBrk="0" fontAlgn="base" latinLnBrk="0" hangingPunct="0">
                        <a:lnSpc>
                          <a:spcPct val="100000"/>
                        </a:lnSpc>
                        <a:spcBef>
                          <a:spcPct val="0"/>
                        </a:spcBef>
                        <a:spcAft>
                          <a:spcPct val="0"/>
                        </a:spcAft>
                        <a:buClrTx/>
                        <a:buSzTx/>
                        <a:buFontTx/>
                        <a:buAutoNum type="ea1JpnKorPlain"/>
                        <a:tabLst>
                          <a:tab pos="304800" algn="l"/>
                        </a:tabLst>
                      </a:pPr>
                      <a:endParaRPr kumimoji="1" lang="zh-CN" altLang="en-US" sz="1400" b="0" i="0" u="none" strike="noStrike" cap="none" normalizeH="0" baseline="0" smtClean="0">
                        <a:ln>
                          <a:noFill/>
                        </a:ln>
                        <a:solidFill>
                          <a:schemeClr val="bg2"/>
                        </a:solidFill>
                        <a:effectLst/>
                        <a:latin typeface="宋体" panose="02010600030101010101" pitchFamily="2" charset="-122"/>
                        <a:ea typeface="楷体_GB2312" pitchFamily="49" charset="-122"/>
                        <a:cs typeface="Times New Roman" panose="02020603050405020304" pitchFamily="18" charset="0"/>
                      </a:endParaRPr>
                    </a:p>
                    <a:p>
                      <a:pPr marL="342900" marR="0" lvl="0" indent="-38100" algn="l" defTabSz="914400" rtl="0" eaLnBrk="0" fontAlgn="base" latinLnBrk="0" hangingPunct="0">
                        <a:lnSpc>
                          <a:spcPct val="100000"/>
                        </a:lnSpc>
                        <a:spcBef>
                          <a:spcPct val="0"/>
                        </a:spcBef>
                        <a:spcAft>
                          <a:spcPct val="0"/>
                        </a:spcAft>
                        <a:buClrTx/>
                        <a:buSzTx/>
                        <a:buFontTx/>
                        <a:buAutoNum type="ea1JpnKorPlain"/>
                        <a:tabLst>
                          <a:tab pos="304800" algn="l"/>
                        </a:tabLst>
                      </a:pPr>
                      <a:endParaRPr kumimoji="1" lang="zh-CN" altLang="en-US" sz="1400" b="0" i="0" u="none" strike="noStrike" cap="none" normalizeH="0" baseline="0" smtClean="0">
                        <a:ln>
                          <a:noFill/>
                        </a:ln>
                        <a:solidFill>
                          <a:schemeClr val="bg2"/>
                        </a:solidFill>
                        <a:effectLst/>
                        <a:latin typeface="Times New Roman" panose="02020603050405020304" pitchFamily="18" charset="0"/>
                        <a:ea typeface="楷体_GB2312" pitchFamily="49" charset="-122"/>
                        <a:cs typeface="Times New Roman" panose="02020603050405020304" pitchFamily="18" charset="0"/>
                      </a:endParaRPr>
                    </a:p>
                    <a:p>
                      <a:pPr marL="342900" marR="0" lvl="0" indent="-38100" algn="l" defTabSz="914400" rtl="0" eaLnBrk="0" fontAlgn="base" latinLnBrk="0" hangingPunct="0">
                        <a:lnSpc>
                          <a:spcPct val="100000"/>
                        </a:lnSpc>
                        <a:spcBef>
                          <a:spcPct val="0"/>
                        </a:spcBef>
                        <a:spcAft>
                          <a:spcPct val="0"/>
                        </a:spcAft>
                        <a:buClrTx/>
                        <a:buSzTx/>
                        <a:buFontTx/>
                        <a:buAutoNum type="ea1JpnKorPlain"/>
                        <a:tabLst>
                          <a:tab pos="304800" algn="l"/>
                        </a:tabLst>
                      </a:pPr>
                      <a:r>
                        <a:rPr kumimoji="1" lang="en-US" altLang="zh-CN" sz="1400" b="0" i="0" u="none" strike="noStrike" cap="none" normalizeH="0" baseline="0" smtClean="0">
                          <a:ln>
                            <a:noFill/>
                          </a:ln>
                          <a:solidFill>
                            <a:schemeClr val="bg2"/>
                          </a:solidFill>
                          <a:effectLst/>
                          <a:latin typeface="宋体" panose="02010600030101010101" pitchFamily="2" charset="-122"/>
                          <a:ea typeface="楷体_GB2312" pitchFamily="49" charset="-122"/>
                          <a:cs typeface="Times New Roman" panose="02020603050405020304" pitchFamily="18" charset="0"/>
                        </a:rPr>
                        <a:t> </a:t>
                      </a:r>
                      <a:r>
                        <a:rPr kumimoji="1" lang="zh-CN" altLang="en-US" sz="1400" b="0" i="0" u="none" strike="noStrike" cap="none" normalizeH="0" baseline="0" smtClean="0">
                          <a:ln>
                            <a:noFill/>
                          </a:ln>
                          <a:solidFill>
                            <a:schemeClr val="bg2"/>
                          </a:solidFill>
                          <a:effectLst/>
                          <a:latin typeface="宋体" panose="02010600030101010101" pitchFamily="2" charset="-122"/>
                          <a:ea typeface="楷体_GB2312" pitchFamily="49" charset="-122"/>
                          <a:cs typeface="Times New Roman" panose="02020603050405020304" pitchFamily="18" charset="0"/>
                        </a:rPr>
                        <a:t>本月其它重大事项：</a:t>
                      </a:r>
                      <a:endParaRPr kumimoji="1" lang="zh-CN" altLang="en-US" sz="1400" b="0" i="0" u="none" strike="noStrike" cap="none" normalizeH="0" baseline="0" smtClean="0">
                        <a:ln>
                          <a:noFill/>
                        </a:ln>
                        <a:solidFill>
                          <a:schemeClr val="bg2"/>
                        </a:solidFill>
                        <a:effectLst/>
                        <a:latin typeface="宋体" panose="02010600030101010101" pitchFamily="2" charset="-122"/>
                        <a:ea typeface="楷体_GB2312" pitchFamily="49" charset="-122"/>
                        <a:cs typeface="Times New Roman" panose="02020603050405020304" pitchFamily="18" charset="0"/>
                      </a:endParaRPr>
                    </a:p>
                    <a:p>
                      <a:pPr marL="342900" marR="0" lvl="0" indent="-38100" algn="l" defTabSz="914400" rtl="0" eaLnBrk="0" fontAlgn="base" latinLnBrk="0" hangingPunct="0">
                        <a:lnSpc>
                          <a:spcPct val="100000"/>
                        </a:lnSpc>
                        <a:spcBef>
                          <a:spcPct val="0"/>
                        </a:spcBef>
                        <a:spcAft>
                          <a:spcPct val="0"/>
                        </a:spcAft>
                        <a:buClrTx/>
                        <a:buSzTx/>
                        <a:buFontTx/>
                        <a:buAutoNum type="ea1JpnKorPlain"/>
                        <a:tabLst>
                          <a:tab pos="304800" algn="l"/>
                        </a:tabLst>
                      </a:pPr>
                      <a:endParaRPr kumimoji="1" lang="zh-CN" altLang="en-US" sz="1400" b="0" i="0" u="none" strike="noStrike" cap="none" normalizeH="0" baseline="0" smtClean="0">
                        <a:ln>
                          <a:noFill/>
                        </a:ln>
                        <a:solidFill>
                          <a:schemeClr val="bg2"/>
                        </a:solidFill>
                        <a:effectLst/>
                        <a:latin typeface="宋体" panose="02010600030101010101" pitchFamily="2" charset="-122"/>
                        <a:ea typeface="楷体_GB2312" pitchFamily="49" charset="-122"/>
                        <a:cs typeface="Times New Roman" panose="02020603050405020304" pitchFamily="18" charset="0"/>
                      </a:endParaRPr>
                    </a:p>
                    <a:p>
                      <a:pPr marL="342900" marR="0" lvl="0" indent="-38100" algn="l" defTabSz="914400" rtl="0" eaLnBrk="0" fontAlgn="base" latinLnBrk="0" hangingPunct="0">
                        <a:lnSpc>
                          <a:spcPct val="100000"/>
                        </a:lnSpc>
                        <a:spcBef>
                          <a:spcPct val="0"/>
                        </a:spcBef>
                        <a:spcAft>
                          <a:spcPct val="0"/>
                        </a:spcAft>
                        <a:buClrTx/>
                        <a:buSzTx/>
                        <a:buFontTx/>
                        <a:buAutoNum type="ea1JpnKorPlain"/>
                        <a:tabLst>
                          <a:tab pos="304800" algn="l"/>
                        </a:tabLst>
                      </a:pPr>
                      <a:endParaRPr kumimoji="1" lang="zh-CN" altLang="en-US" sz="1400" b="0" i="0" u="none" strike="noStrike" cap="none" normalizeH="0" baseline="0" smtClean="0">
                        <a:ln>
                          <a:noFill/>
                        </a:ln>
                        <a:solidFill>
                          <a:schemeClr val="bg2"/>
                        </a:solidFill>
                        <a:effectLst/>
                        <a:latin typeface="宋体" panose="02010600030101010101" pitchFamily="2" charset="-122"/>
                        <a:ea typeface="楷体_GB2312" pitchFamily="49" charset="-122"/>
                        <a:cs typeface="Times New Roman" panose="02020603050405020304" pitchFamily="18" charset="0"/>
                      </a:endParaRPr>
                    </a:p>
                    <a:p>
                      <a:pPr marL="342900" marR="0" lvl="0" indent="-38100" algn="l" defTabSz="914400" rtl="0" eaLnBrk="0" fontAlgn="base" latinLnBrk="0" hangingPunct="0">
                        <a:lnSpc>
                          <a:spcPct val="100000"/>
                        </a:lnSpc>
                        <a:spcBef>
                          <a:spcPct val="0"/>
                        </a:spcBef>
                        <a:spcAft>
                          <a:spcPct val="0"/>
                        </a:spcAft>
                        <a:buClrTx/>
                        <a:buSzTx/>
                        <a:buFontTx/>
                        <a:buAutoNum type="ea1JpnKorPlain"/>
                        <a:tabLst>
                          <a:tab pos="304800" algn="l"/>
                        </a:tabLst>
                      </a:pPr>
                      <a:endParaRPr kumimoji="1" lang="zh-CN" altLang="en-US" sz="1400" b="0" i="0" u="none" strike="noStrike" cap="none" normalizeH="0" baseline="0" smtClean="0">
                        <a:ln>
                          <a:noFill/>
                        </a:ln>
                        <a:solidFill>
                          <a:schemeClr val="bg2"/>
                        </a:solidFill>
                        <a:effectLst/>
                        <a:latin typeface="宋体" panose="02010600030101010101" pitchFamily="2" charset="-122"/>
                        <a:ea typeface="楷体_GB2312" pitchFamily="49" charset="-122"/>
                        <a:cs typeface="Times New Roman" panose="02020603050405020304" pitchFamily="18" charset="0"/>
                      </a:endParaRPr>
                    </a:p>
                    <a:p>
                      <a:pPr marL="342900" marR="0" lvl="0" indent="-38100" algn="l" defTabSz="914400" rtl="0" eaLnBrk="0" fontAlgn="base" latinLnBrk="0" hangingPunct="0">
                        <a:lnSpc>
                          <a:spcPct val="100000"/>
                        </a:lnSpc>
                        <a:spcBef>
                          <a:spcPct val="0"/>
                        </a:spcBef>
                        <a:spcAft>
                          <a:spcPct val="0"/>
                        </a:spcAft>
                        <a:buClrTx/>
                        <a:buSzTx/>
                        <a:buFontTx/>
                        <a:buAutoNum type="ea1JpnKorPlain"/>
                        <a:tabLst>
                          <a:tab pos="304800" algn="l"/>
                        </a:tabLst>
                      </a:pPr>
                      <a:endParaRPr kumimoji="1" lang="zh-CN" altLang="en-US" sz="1400" b="0" i="0" u="none" strike="noStrike" cap="none" normalizeH="0" baseline="0" smtClean="0">
                        <a:ln>
                          <a:noFill/>
                        </a:ln>
                        <a:solidFill>
                          <a:schemeClr val="bg2"/>
                        </a:solidFill>
                        <a:effectLst/>
                        <a:latin typeface="Times New Roman" panose="02020603050405020304" pitchFamily="18" charset="0"/>
                        <a:ea typeface="楷体_GB2312" pitchFamily="49" charset="-122"/>
                        <a:cs typeface="Times New Roman" panose="02020603050405020304" pitchFamily="18" charset="0"/>
                      </a:endParaRPr>
                    </a:p>
                    <a:p>
                      <a:pPr marL="342900" marR="0" lvl="0" indent="-38100" algn="l" defTabSz="914400" rtl="0" eaLnBrk="0" fontAlgn="base" latinLnBrk="0" hangingPunct="0">
                        <a:lnSpc>
                          <a:spcPct val="100000"/>
                        </a:lnSpc>
                        <a:spcBef>
                          <a:spcPct val="0"/>
                        </a:spcBef>
                        <a:spcAft>
                          <a:spcPct val="0"/>
                        </a:spcAft>
                        <a:buClrTx/>
                        <a:buSzTx/>
                        <a:buFontTx/>
                        <a:buAutoNum type="ea1JpnKorPlain"/>
                        <a:tabLst>
                          <a:tab pos="304800" algn="l"/>
                        </a:tabLst>
                      </a:pPr>
                      <a:r>
                        <a:rPr kumimoji="1" lang="en-US" altLang="zh-CN" sz="1400" b="0" i="0" u="none" strike="noStrike" cap="none" normalizeH="0" baseline="0" smtClean="0">
                          <a:ln>
                            <a:noFill/>
                          </a:ln>
                          <a:solidFill>
                            <a:schemeClr val="bg2"/>
                          </a:solidFill>
                          <a:effectLst/>
                          <a:latin typeface="宋体" panose="02010600030101010101" pitchFamily="2" charset="-122"/>
                          <a:ea typeface="楷体_GB2312" pitchFamily="49" charset="-122"/>
                          <a:cs typeface="Times New Roman" panose="02020603050405020304" pitchFamily="18" charset="0"/>
                        </a:rPr>
                        <a:t> </a:t>
                      </a:r>
                      <a:r>
                        <a:rPr kumimoji="1" lang="zh-CN" altLang="en-US" sz="1400" b="0" i="0" u="none" strike="noStrike" cap="none" normalizeH="0" baseline="0" smtClean="0">
                          <a:ln>
                            <a:noFill/>
                          </a:ln>
                          <a:solidFill>
                            <a:schemeClr val="bg2"/>
                          </a:solidFill>
                          <a:effectLst/>
                          <a:latin typeface="宋体" panose="02010600030101010101" pitchFamily="2" charset="-122"/>
                          <a:ea typeface="楷体_GB2312" pitchFamily="49" charset="-122"/>
                          <a:cs typeface="Times New Roman" panose="02020603050405020304" pitchFamily="18" charset="0"/>
                        </a:rPr>
                        <a:t>验工月报汇总单：</a:t>
                      </a:r>
                      <a:endParaRPr kumimoji="1" lang="zh-CN" altLang="en-US" sz="1400" b="0" i="0" u="none" strike="noStrike" cap="none" normalizeH="0" baseline="0" smtClean="0">
                        <a:ln>
                          <a:noFill/>
                        </a:ln>
                        <a:solidFill>
                          <a:schemeClr val="bg2"/>
                        </a:solidFill>
                        <a:effectLst/>
                        <a:latin typeface="宋体" panose="02010600030101010101" pitchFamily="2" charset="-122"/>
                        <a:ea typeface="楷体_GB2312" pitchFamily="49" charset="-122"/>
                        <a:cs typeface="Times New Roman" panose="02020603050405020304" pitchFamily="18" charset="0"/>
                      </a:endParaRPr>
                    </a:p>
                    <a:p>
                      <a:pPr marL="342900" marR="0" lvl="0" indent="-38100" algn="l" defTabSz="914400" rtl="0" eaLnBrk="0" fontAlgn="base" latinLnBrk="0" hangingPunct="0">
                        <a:lnSpc>
                          <a:spcPct val="100000"/>
                        </a:lnSpc>
                        <a:spcBef>
                          <a:spcPct val="0"/>
                        </a:spcBef>
                        <a:spcAft>
                          <a:spcPct val="0"/>
                        </a:spcAft>
                        <a:buClrTx/>
                        <a:buSzTx/>
                        <a:buFontTx/>
                        <a:buAutoNum type="ea1JpnKorPlain"/>
                        <a:tabLst>
                          <a:tab pos="304800" algn="l"/>
                        </a:tabLst>
                      </a:pPr>
                      <a:endParaRPr kumimoji="1" lang="zh-CN" altLang="en-US" sz="1400" b="0" i="0" u="none" strike="noStrike" cap="none" normalizeH="0" baseline="0" smtClean="0">
                        <a:ln>
                          <a:noFill/>
                        </a:ln>
                        <a:solidFill>
                          <a:schemeClr val="bg2"/>
                        </a:solidFill>
                        <a:effectLst/>
                        <a:latin typeface="宋体" panose="02010600030101010101" pitchFamily="2" charset="-122"/>
                        <a:ea typeface="楷体_GB2312" pitchFamily="49" charset="-122"/>
                        <a:cs typeface="Times New Roman" panose="02020603050405020304" pitchFamily="18" charset="0"/>
                      </a:endParaRPr>
                    </a:p>
                    <a:p>
                      <a:pPr marL="342900" marR="0" lvl="0" indent="-38100" algn="l" defTabSz="914400" rtl="0" eaLnBrk="0" fontAlgn="base" latinLnBrk="0" hangingPunct="0">
                        <a:lnSpc>
                          <a:spcPct val="100000"/>
                        </a:lnSpc>
                        <a:spcBef>
                          <a:spcPct val="0"/>
                        </a:spcBef>
                        <a:spcAft>
                          <a:spcPct val="0"/>
                        </a:spcAft>
                        <a:buClrTx/>
                        <a:buSzTx/>
                        <a:buFontTx/>
                        <a:buAutoNum type="ea1JpnKorPlain"/>
                        <a:tabLst>
                          <a:tab pos="304800" algn="l"/>
                        </a:tabLst>
                      </a:pPr>
                      <a:endParaRPr kumimoji="1" lang="zh-CN" altLang="en-US" sz="1400" b="0" i="0" u="none" strike="noStrike" cap="none" normalizeH="0" baseline="0" smtClean="0">
                        <a:ln>
                          <a:noFill/>
                        </a:ln>
                        <a:solidFill>
                          <a:schemeClr val="bg2"/>
                        </a:solidFill>
                        <a:effectLst/>
                        <a:latin typeface="宋体" panose="02010600030101010101" pitchFamily="2" charset="-122"/>
                        <a:ea typeface="楷体_GB2312" pitchFamily="49" charset="-122"/>
                        <a:cs typeface="Times New Roman" panose="02020603050405020304" pitchFamily="18" charset="0"/>
                      </a:endParaRPr>
                    </a:p>
                    <a:p>
                      <a:pPr marL="342900" marR="0" lvl="0" indent="-38100" algn="l" defTabSz="914400" rtl="0" eaLnBrk="0" fontAlgn="base" latinLnBrk="0" hangingPunct="0">
                        <a:lnSpc>
                          <a:spcPct val="100000"/>
                        </a:lnSpc>
                        <a:spcBef>
                          <a:spcPct val="0"/>
                        </a:spcBef>
                        <a:spcAft>
                          <a:spcPct val="0"/>
                        </a:spcAft>
                        <a:buClrTx/>
                        <a:buSzTx/>
                        <a:buFontTx/>
                        <a:buAutoNum type="ea1JpnKorPlain"/>
                        <a:tabLst>
                          <a:tab pos="304800" algn="l"/>
                        </a:tabLst>
                      </a:pPr>
                      <a:endParaRPr kumimoji="1" lang="zh-CN" altLang="en-US" sz="1400" b="0" i="0" u="none" strike="noStrike" cap="none" normalizeH="0" baseline="0" smtClean="0">
                        <a:ln>
                          <a:noFill/>
                        </a:ln>
                        <a:solidFill>
                          <a:schemeClr val="bg2"/>
                        </a:solidFill>
                        <a:effectLst/>
                        <a:latin typeface="宋体" panose="02010600030101010101" pitchFamily="2" charset="-122"/>
                        <a:ea typeface="楷体_GB2312" pitchFamily="49" charset="-122"/>
                        <a:cs typeface="Times New Roman" panose="02020603050405020304" pitchFamily="18" charset="0"/>
                      </a:endParaRPr>
                    </a:p>
                    <a:p>
                      <a:pPr marL="342900" marR="0" lvl="0" indent="-38100" algn="l" defTabSz="914400" rtl="0" eaLnBrk="0" fontAlgn="base" latinLnBrk="0" hangingPunct="0">
                        <a:lnSpc>
                          <a:spcPct val="100000"/>
                        </a:lnSpc>
                        <a:spcBef>
                          <a:spcPct val="0"/>
                        </a:spcBef>
                        <a:spcAft>
                          <a:spcPct val="0"/>
                        </a:spcAft>
                        <a:buClrTx/>
                        <a:buSzTx/>
                        <a:buFontTx/>
                        <a:buAutoNum type="ea1JpnKorPlain"/>
                        <a:tabLst>
                          <a:tab pos="304800" algn="l"/>
                        </a:tabLst>
                      </a:pPr>
                      <a:endParaRPr kumimoji="1" lang="zh-CN" altLang="en-US" sz="1400" b="0" i="0" u="none" strike="noStrike" cap="none" normalizeH="0" baseline="0" smtClean="0">
                        <a:ln>
                          <a:noFill/>
                        </a:ln>
                        <a:solidFill>
                          <a:schemeClr val="bg2"/>
                        </a:solidFill>
                        <a:effectLst/>
                        <a:latin typeface="Times New Roman" panose="02020603050405020304" pitchFamily="18" charset="0"/>
                        <a:ea typeface="楷体_GB2312" pitchFamily="49" charset="-122"/>
                        <a:cs typeface="Times New Roman" panose="02020603050405020304" pitchFamily="18" charset="0"/>
                      </a:endParaRPr>
                    </a:p>
                    <a:p>
                      <a:pPr marL="342900" marR="0" lvl="0" indent="-38100" algn="l" defTabSz="914400" rtl="0" eaLnBrk="0" fontAlgn="base" latinLnBrk="0" hangingPunct="0">
                        <a:lnSpc>
                          <a:spcPct val="100000"/>
                        </a:lnSpc>
                        <a:spcBef>
                          <a:spcPct val="0"/>
                        </a:spcBef>
                        <a:spcAft>
                          <a:spcPct val="0"/>
                        </a:spcAft>
                        <a:buClrTx/>
                        <a:buSzTx/>
                        <a:buFontTx/>
                        <a:buAutoNum type="ea1JpnKorPlain"/>
                        <a:tabLst>
                          <a:tab pos="304800" algn="l"/>
                        </a:tabLst>
                      </a:pPr>
                      <a:r>
                        <a:rPr kumimoji="1" lang="en-US" altLang="zh-CN" sz="1400" b="0" i="0" u="none" strike="noStrike" cap="none" normalizeH="0" baseline="0" smtClean="0">
                          <a:ln>
                            <a:noFill/>
                          </a:ln>
                          <a:solidFill>
                            <a:schemeClr val="bg2"/>
                          </a:solidFill>
                          <a:effectLst/>
                          <a:latin typeface="宋体" panose="02010600030101010101" pitchFamily="2" charset="-122"/>
                          <a:ea typeface="楷体_GB2312" pitchFamily="49" charset="-122"/>
                          <a:cs typeface="Times New Roman" panose="02020603050405020304" pitchFamily="18" charset="0"/>
                        </a:rPr>
                        <a:t> </a:t>
                      </a:r>
                      <a:r>
                        <a:rPr kumimoji="1" lang="zh-CN" altLang="en-US" sz="1400" b="0" i="0" u="none" strike="noStrike" cap="none" normalizeH="0" baseline="0" smtClean="0">
                          <a:ln>
                            <a:noFill/>
                          </a:ln>
                          <a:solidFill>
                            <a:schemeClr val="bg2"/>
                          </a:solidFill>
                          <a:effectLst/>
                          <a:latin typeface="宋体" panose="02010600030101010101" pitchFamily="2" charset="-122"/>
                          <a:ea typeface="楷体_GB2312" pitchFamily="49" charset="-122"/>
                          <a:cs typeface="Times New Roman" panose="02020603050405020304" pitchFamily="18" charset="0"/>
                        </a:rPr>
                        <a:t>合理化建议：</a:t>
                      </a:r>
                      <a:endParaRPr kumimoji="1" lang="zh-CN" altLang="en-US" sz="1400" b="0" i="0" u="none" strike="noStrike" cap="none" normalizeH="0" baseline="0" smtClean="0">
                        <a:ln>
                          <a:noFill/>
                        </a:ln>
                        <a:solidFill>
                          <a:schemeClr val="bg2"/>
                        </a:solidFill>
                        <a:effectLst/>
                        <a:latin typeface="宋体" panose="02010600030101010101" pitchFamily="2" charset="-122"/>
                        <a:ea typeface="楷体_GB2312" pitchFamily="49" charset="-122"/>
                        <a:cs typeface="Times New Roman" panose="02020603050405020304" pitchFamily="18" charset="0"/>
                      </a:endParaRPr>
                    </a:p>
                    <a:p>
                      <a:pPr marL="342900" marR="0" lvl="0" indent="-38100" algn="l" defTabSz="914400" rtl="0" eaLnBrk="0" fontAlgn="base" latinLnBrk="0" hangingPunct="0">
                        <a:lnSpc>
                          <a:spcPct val="100000"/>
                        </a:lnSpc>
                        <a:spcBef>
                          <a:spcPct val="0"/>
                        </a:spcBef>
                        <a:spcAft>
                          <a:spcPct val="0"/>
                        </a:spcAft>
                        <a:buClrTx/>
                        <a:buSzTx/>
                        <a:buFontTx/>
                        <a:buAutoNum type="ea1JpnKorPlain"/>
                        <a:tabLst>
                          <a:tab pos="304800" algn="l"/>
                        </a:tabLst>
                      </a:pPr>
                      <a:endParaRPr kumimoji="1" lang="en-US" altLang="zh-CN" sz="1200" b="0" i="0" u="none" strike="noStrike" cap="none" normalizeH="0" baseline="0" smtClean="0">
                        <a:ln>
                          <a:noFill/>
                        </a:ln>
                        <a:solidFill>
                          <a:schemeClr val="bg2"/>
                        </a:solidFill>
                        <a:effectLst/>
                        <a:latin typeface="Times New Roman" panose="02020603050405020304" pitchFamily="18" charset="0"/>
                        <a:ea typeface="楷体_GB2312" pitchFamily="49"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29032" name="Rectangle 10"/>
          <p:cNvSpPr/>
          <p:nvPr/>
        </p:nvSpPr>
        <p:spPr>
          <a:xfrm>
            <a:off x="2987675" y="287020"/>
            <a:ext cx="3311525" cy="457200"/>
          </a:xfrm>
          <a:prstGeom prst="rect">
            <a:avLst/>
          </a:prstGeom>
          <a:noFill/>
          <a:ln w="9525">
            <a:noFill/>
          </a:ln>
        </p:spPr>
        <p:txBody>
          <a:bodyPr anchor="ctr" anchorCtr="0">
            <a:spAutoFit/>
          </a:bodyPr>
          <a:p>
            <a:pPr algn="ctr"/>
            <a:r>
              <a:rPr lang="zh-CN" altLang="en-US" sz="2400" b="1" dirty="0">
                <a:solidFill>
                  <a:schemeClr val="bg2"/>
                </a:solidFill>
                <a:latin typeface="Arial" panose="020B0604020202020204" pitchFamily="34" charset="0"/>
              </a:rPr>
              <a:t>本月项目进展情况</a:t>
            </a:r>
            <a:endParaRPr lang="zh-CN" altLang="en-US" sz="2400" b="1" dirty="0">
              <a:solidFill>
                <a:schemeClr val="bg2"/>
              </a:solidFill>
              <a:latin typeface="Arial" panose="020B0604020202020204" pitchFamily="34" charset="0"/>
            </a:endParaRPr>
          </a:p>
        </p:txBody>
      </p:sp>
    </p:spTree>
  </p:cSld>
  <p:clrMapOvr>
    <a:masterClrMapping/>
  </p:clrMapOvr>
  <p:transition/>
</p:sld>
</file>

<file path=ppt/slides/slide11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p:pic>
        <p:nvPicPr>
          <p:cNvPr id="5" name="图片"/>
          <p:cNvPicPr>
            <a:picLocks noChangeAspect="1"/>
          </p:cNvPicPr>
          <p:nvPr userDrawn="1"/>
        </p:nvPicPr>
        <p:blipFill rotWithShape="1">
          <a:blip r:embed="rId1" cstate="print">
            <a:extLst>
              <a:ext uri="{28A0092B-C50C-407E-A947-70E740481C1C}">
                <a14:useLocalDpi xmlns:a14="http://schemas.microsoft.com/office/drawing/2010/main" val="0"/>
              </a:ext>
            </a:extLst>
          </a:blip>
          <a:srcRect t="2" b="39"/>
          <a:stretch>
            <a:fillRect/>
          </a:stretch>
        </p:blipFill>
        <p:spPr>
          <a:xfrm>
            <a:off x="-1270" y="635"/>
            <a:ext cx="9192260" cy="6878955"/>
          </a:xfrm>
          <a:prstGeom prst="rect">
            <a:avLst/>
          </a:prstGeom>
        </p:spPr>
      </p:pic>
      <p:graphicFrame>
        <p:nvGraphicFramePr>
          <p:cNvPr id="6660134" name="Group 38"/>
          <p:cNvGraphicFramePr>
            <a:graphicFrameLocks noGrp="1"/>
          </p:cNvGraphicFramePr>
          <p:nvPr>
            <p:custDataLst>
              <p:tags r:id="rId2"/>
            </p:custDataLst>
          </p:nvPr>
        </p:nvGraphicFramePr>
        <p:xfrm>
          <a:off x="900430" y="692150"/>
          <a:ext cx="7848600" cy="5866765"/>
        </p:xfrm>
        <a:graphic>
          <a:graphicData uri="http://schemas.openxmlformats.org/drawingml/2006/table">
            <a:tbl>
              <a:tblPr/>
              <a:tblGrid>
                <a:gridCol w="1785620"/>
                <a:gridCol w="2303780"/>
                <a:gridCol w="1976120"/>
                <a:gridCol w="1783080"/>
              </a:tblGrid>
              <a:tr h="365760">
                <a:tc gridSpan="4">
                  <a:txBody>
                    <a:bodyPr/>
                    <a:lstStyle/>
                    <a:p>
                      <a:pPr marL="342900" marR="0" lvl="0" indent="-342900" algn="ctr" defTabSz="914400" rtl="0" eaLnBrk="1" fontAlgn="base" latinLnBrk="0" hangingPunct="1">
                        <a:lnSpc>
                          <a:spcPct val="100000"/>
                        </a:lnSpc>
                        <a:spcBef>
                          <a:spcPct val="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相关情况汇总</a:t>
                      </a:r>
                      <a:endPar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hMerge="1">
                  <a:tcPr/>
                </a:tc>
              </a:tr>
              <a:tr h="304800">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审核招投标</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项</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审核合同</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份</a:t>
                      </a:r>
                      <a:endPar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审核变更、签证</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份</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审核工程结算</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份</a:t>
                      </a:r>
                      <a:endPar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跟踪控制意见单</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份</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跟踪控制联系单</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份</a:t>
                      </a:r>
                      <a:endPar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工程造价审定单</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份</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专题会议纪要</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份</a:t>
                      </a:r>
                      <a:endPar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gridSpan="4">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hMerge="1">
                  <a:tcPr/>
                </a:tc>
              </a:tr>
              <a:tr h="3977005">
                <a:tc gridSpan="4">
                  <a:txBody>
                    <a:bodyPr/>
                    <a:lstStyle/>
                    <a:p>
                      <a:pPr marL="342900" marR="0" lvl="0" indent="-38100" algn="l" defTabSz="914400" rtl="0" eaLnBrk="1" fontAlgn="base" latinLnBrk="0" hangingPunct="1">
                        <a:lnSpc>
                          <a:spcPct val="100000"/>
                        </a:lnSpc>
                        <a:spcBef>
                          <a:spcPct val="0"/>
                        </a:spcBef>
                        <a:spcAft>
                          <a:spcPct val="0"/>
                        </a:spcAft>
                        <a:buClrTx/>
                        <a:buSzTx/>
                        <a:buFontTx/>
                        <a:buNone/>
                        <a:tabLst>
                          <a:tab pos="304800" algn="l"/>
                        </a:tabLst>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七、审核变更签证情况：</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p>
                      <a:pPr marL="342900" marR="0" lvl="0" indent="-38100" algn="l" defTabSz="914400" rtl="0" eaLnBrk="1" fontAlgn="base" latinLnBrk="0" hangingPunct="1">
                        <a:lnSpc>
                          <a:spcPct val="100000"/>
                        </a:lnSpc>
                        <a:spcBef>
                          <a:spcPct val="0"/>
                        </a:spcBef>
                        <a:spcAft>
                          <a:spcPct val="0"/>
                        </a:spcAft>
                        <a:buClrTx/>
                        <a:buSzTx/>
                        <a:buFontTx/>
                        <a:buNone/>
                        <a:tabLst>
                          <a:tab pos="304800" algn="l"/>
                        </a:tabLst>
                      </a:pP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p>
                      <a:pPr marL="342900" marR="0" lvl="0" indent="-38100" algn="l" defTabSz="914400" rtl="0" eaLnBrk="1" fontAlgn="base" latinLnBrk="0" hangingPunct="1">
                        <a:lnSpc>
                          <a:spcPct val="100000"/>
                        </a:lnSpc>
                        <a:spcBef>
                          <a:spcPct val="0"/>
                        </a:spcBef>
                        <a:spcAft>
                          <a:spcPct val="0"/>
                        </a:spcAft>
                        <a:buClrTx/>
                        <a:buSzTx/>
                        <a:buFontTx/>
                        <a:buNone/>
                        <a:tabLst>
                          <a:tab pos="304800" algn="l"/>
                        </a:tabLst>
                      </a:pP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p>
                      <a:pPr marL="342900" marR="0" lvl="0" indent="-38100" algn="l" defTabSz="914400" rtl="0" eaLnBrk="1" fontAlgn="base" latinLnBrk="0" hangingPunct="1">
                        <a:lnSpc>
                          <a:spcPct val="100000"/>
                        </a:lnSpc>
                        <a:spcBef>
                          <a:spcPct val="0"/>
                        </a:spcBef>
                        <a:spcAft>
                          <a:spcPct val="0"/>
                        </a:spcAft>
                        <a:buClrTx/>
                        <a:buSzTx/>
                        <a:buFontTx/>
                        <a:buNone/>
                        <a:tabLst>
                          <a:tab pos="304800" algn="l"/>
                        </a:tabLst>
                      </a:pP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p>
                      <a:pPr marL="342900" marR="0" lvl="0" indent="-38100" algn="l" defTabSz="914400" rtl="0" eaLnBrk="1" fontAlgn="base" latinLnBrk="0" hangingPunct="1">
                        <a:lnSpc>
                          <a:spcPct val="100000"/>
                        </a:lnSpc>
                        <a:spcBef>
                          <a:spcPct val="0"/>
                        </a:spcBef>
                        <a:spcAft>
                          <a:spcPct val="0"/>
                        </a:spcAft>
                        <a:buClrTx/>
                        <a:buSzTx/>
                        <a:buFontTx/>
                        <a:buNone/>
                        <a:tabLst>
                          <a:tab pos="304800" algn="l"/>
                        </a:tabLst>
                      </a:pP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p>
                      <a:pPr marL="342900" marR="0" lvl="0" indent="-38100" algn="l" defTabSz="914400" rtl="0" eaLnBrk="0" fontAlgn="base" latinLnBrk="0" hangingPunct="0">
                        <a:lnSpc>
                          <a:spcPct val="100000"/>
                        </a:lnSpc>
                        <a:spcBef>
                          <a:spcPct val="0"/>
                        </a:spcBef>
                        <a:spcAft>
                          <a:spcPct val="0"/>
                        </a:spcAft>
                        <a:buClrTx/>
                        <a:buSzTx/>
                        <a:buFontTx/>
                        <a:buNone/>
                        <a:tabLst>
                          <a:tab pos="304800" algn="l"/>
                        </a:tabLst>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八、审核施工单位付款申请情况：</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p>
                      <a:pPr marL="342900" marR="0" lvl="0" indent="-38100" algn="l" defTabSz="914400" rtl="0" eaLnBrk="0" fontAlgn="base" latinLnBrk="0" hangingPunct="0">
                        <a:lnSpc>
                          <a:spcPct val="100000"/>
                        </a:lnSpc>
                        <a:spcBef>
                          <a:spcPct val="0"/>
                        </a:spcBef>
                        <a:spcAft>
                          <a:spcPct val="0"/>
                        </a:spcAft>
                        <a:buClrTx/>
                        <a:buSzTx/>
                        <a:buFontTx/>
                        <a:buNone/>
                        <a:tabLst>
                          <a:tab pos="304800" algn="l"/>
                        </a:tabLst>
                      </a:pP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p>
                      <a:pPr marL="342900" marR="0" lvl="0" indent="-38100" algn="l" defTabSz="914400" rtl="0" eaLnBrk="0" fontAlgn="base" latinLnBrk="0" hangingPunct="0">
                        <a:lnSpc>
                          <a:spcPct val="100000"/>
                        </a:lnSpc>
                        <a:spcBef>
                          <a:spcPct val="0"/>
                        </a:spcBef>
                        <a:spcAft>
                          <a:spcPct val="0"/>
                        </a:spcAft>
                        <a:buClrTx/>
                        <a:buSzTx/>
                        <a:buFontTx/>
                        <a:buNone/>
                        <a:tabLst>
                          <a:tab pos="304800" algn="l"/>
                        </a:tabLst>
                      </a:pP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p>
                      <a:pPr marL="342900" marR="0" lvl="0" indent="-38100" algn="l" defTabSz="914400" rtl="0" eaLnBrk="0" fontAlgn="base" latinLnBrk="0" hangingPunct="0">
                        <a:lnSpc>
                          <a:spcPct val="100000"/>
                        </a:lnSpc>
                        <a:spcBef>
                          <a:spcPct val="0"/>
                        </a:spcBef>
                        <a:spcAft>
                          <a:spcPct val="0"/>
                        </a:spcAft>
                        <a:buClrTx/>
                        <a:buSzTx/>
                        <a:buFontTx/>
                        <a:buNone/>
                        <a:tabLst>
                          <a:tab pos="304800" algn="l"/>
                        </a:tabLst>
                      </a:pP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p>
                      <a:pPr marL="342900" marR="0" lvl="0" indent="-38100" algn="l" defTabSz="914400" rtl="0" eaLnBrk="0" fontAlgn="base" latinLnBrk="0" hangingPunct="0">
                        <a:lnSpc>
                          <a:spcPct val="100000"/>
                        </a:lnSpc>
                        <a:spcBef>
                          <a:spcPct val="0"/>
                        </a:spcBef>
                        <a:spcAft>
                          <a:spcPct val="0"/>
                        </a:spcAft>
                        <a:buClrTx/>
                        <a:buSzTx/>
                        <a:buFontTx/>
                        <a:buNone/>
                        <a:tabLst>
                          <a:tab pos="304800" algn="l"/>
                        </a:tabLst>
                      </a:pP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p>
                      <a:pPr marL="342900" marR="0" lvl="0" indent="-38100" algn="l" defTabSz="914400" rtl="0" eaLnBrk="0" fontAlgn="base" latinLnBrk="0" hangingPunct="0">
                        <a:lnSpc>
                          <a:spcPct val="100000"/>
                        </a:lnSpc>
                        <a:spcBef>
                          <a:spcPct val="0"/>
                        </a:spcBef>
                        <a:spcAft>
                          <a:spcPct val="0"/>
                        </a:spcAft>
                        <a:buClrTx/>
                        <a:buSzTx/>
                        <a:buFontTx/>
                        <a:buNone/>
                        <a:tabLst>
                          <a:tab pos="304800" algn="l"/>
                        </a:tabLst>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九、设备</a:t>
                      </a:r>
                      <a:r>
                        <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a:t>
                      </a: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材料询价定价情况：</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p>
                      <a:pPr marL="342900" marR="0" lvl="0" indent="-38100" algn="l" defTabSz="914400" rtl="0" eaLnBrk="0" fontAlgn="base" latinLnBrk="0" hangingPunct="0">
                        <a:lnSpc>
                          <a:spcPct val="100000"/>
                        </a:lnSpc>
                        <a:spcBef>
                          <a:spcPct val="0"/>
                        </a:spcBef>
                        <a:spcAft>
                          <a:spcPct val="0"/>
                        </a:spcAft>
                        <a:buClrTx/>
                        <a:buSzTx/>
                        <a:buFontTx/>
                        <a:buNone/>
                        <a:tabLst>
                          <a:tab pos="304800" algn="l"/>
                        </a:tabLst>
                      </a:pP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p>
                      <a:pPr marL="342900" marR="0" lvl="0" indent="-38100" algn="l" defTabSz="914400" rtl="0" eaLnBrk="0" fontAlgn="base" latinLnBrk="0" hangingPunct="0">
                        <a:lnSpc>
                          <a:spcPct val="100000"/>
                        </a:lnSpc>
                        <a:spcBef>
                          <a:spcPct val="0"/>
                        </a:spcBef>
                        <a:spcAft>
                          <a:spcPct val="0"/>
                        </a:spcAft>
                        <a:buClrTx/>
                        <a:buSzTx/>
                        <a:buFontTx/>
                        <a:buNone/>
                        <a:tabLst>
                          <a:tab pos="304800" algn="l"/>
                        </a:tabLst>
                      </a:pP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p>
                      <a:pPr marL="342900" marR="0" lvl="0" indent="-38100" algn="l" defTabSz="914400" rtl="0" eaLnBrk="0" fontAlgn="base" latinLnBrk="0" hangingPunct="0">
                        <a:lnSpc>
                          <a:spcPct val="100000"/>
                        </a:lnSpc>
                        <a:spcBef>
                          <a:spcPct val="0"/>
                        </a:spcBef>
                        <a:spcAft>
                          <a:spcPct val="0"/>
                        </a:spcAft>
                        <a:buClrTx/>
                        <a:buSzTx/>
                        <a:buFontTx/>
                        <a:buNone/>
                        <a:tabLst>
                          <a:tab pos="304800" algn="l"/>
                        </a:tabLst>
                      </a:pP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p>
                      <a:pPr marL="342900" marR="0" lvl="0" indent="-38100" algn="l" defTabSz="914400" rtl="0" eaLnBrk="0" fontAlgn="base" latinLnBrk="0" hangingPunct="0">
                        <a:lnSpc>
                          <a:spcPct val="100000"/>
                        </a:lnSpc>
                        <a:spcBef>
                          <a:spcPct val="0"/>
                        </a:spcBef>
                        <a:spcAft>
                          <a:spcPct val="0"/>
                        </a:spcAft>
                        <a:buClrTx/>
                        <a:buSzTx/>
                        <a:buFontTx/>
                        <a:buNone/>
                        <a:tabLst>
                          <a:tab pos="304800" algn="l"/>
                        </a:tabLst>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十、合理化建议：</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hMerge="1">
                  <a:tcPr/>
                </a:tc>
              </a:tr>
            </a:tbl>
          </a:graphicData>
        </a:graphic>
      </p:graphicFrame>
      <p:sp>
        <p:nvSpPr>
          <p:cNvPr id="130083" name="Rectangle 37"/>
          <p:cNvSpPr/>
          <p:nvPr/>
        </p:nvSpPr>
        <p:spPr>
          <a:xfrm>
            <a:off x="3265488" y="171450"/>
            <a:ext cx="2622550" cy="457200"/>
          </a:xfrm>
          <a:prstGeom prst="rect">
            <a:avLst/>
          </a:prstGeom>
          <a:noFill/>
          <a:ln w="9525">
            <a:noFill/>
          </a:ln>
        </p:spPr>
        <p:txBody>
          <a:bodyPr wrap="none" anchor="ctr" anchorCtr="0">
            <a:spAutoFit/>
          </a:bodyPr>
          <a:p>
            <a:pPr algn="ctr"/>
            <a:r>
              <a:rPr lang="zh-CN" altLang="en-US" sz="2400" b="1" dirty="0">
                <a:solidFill>
                  <a:schemeClr val="bg2"/>
                </a:solidFill>
                <a:latin typeface="Arial" panose="020B0604020202020204" pitchFamily="34" charset="0"/>
              </a:rPr>
              <a:t>本月造价控制情况</a:t>
            </a:r>
            <a:endParaRPr lang="zh-CN" altLang="en-US" sz="2400" b="1" dirty="0">
              <a:solidFill>
                <a:schemeClr val="bg2"/>
              </a:solidFill>
              <a:latin typeface="Arial" panose="020B0604020202020204" pitchFamily="34" charset="0"/>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14339" name="Rectangle 3"/>
          <p:cNvSpPr/>
          <p:nvPr/>
        </p:nvSpPr>
        <p:spPr>
          <a:xfrm>
            <a:off x="0" y="188913"/>
            <a:ext cx="4859338" cy="649287"/>
          </a:xfrm>
          <a:prstGeom prst="rect">
            <a:avLst/>
          </a:prstGeom>
          <a:solidFill>
            <a:srgbClr val="CC0000"/>
          </a:solidFill>
          <a:ln w="9525">
            <a:noFill/>
          </a:ln>
        </p:spPr>
        <p:txBody>
          <a:bodyPr/>
          <a:p>
            <a:pPr>
              <a:spcBef>
                <a:spcPct val="20000"/>
              </a:spcBef>
            </a:pPr>
            <a:r>
              <a:rPr lang="en-US" altLang="zh-CN" dirty="0">
                <a:latin typeface="楷体_GB2312" pitchFamily="49" charset="-122"/>
              </a:rPr>
              <a:t>1   </a:t>
            </a:r>
            <a:r>
              <a:rPr lang="zh-CN" altLang="en-US" dirty="0">
                <a:latin typeface="楷体_GB2312" pitchFamily="49" charset="-122"/>
              </a:rPr>
              <a:t>总则</a:t>
            </a:r>
            <a:endParaRPr lang="zh-CN" altLang="en-US" sz="2400" dirty="0">
              <a:solidFill>
                <a:schemeClr val="accent2"/>
              </a:solidFill>
              <a:latin typeface="楷体_GB2312" pitchFamily="49" charset="-122"/>
            </a:endParaRPr>
          </a:p>
        </p:txBody>
      </p:sp>
      <p:sp>
        <p:nvSpPr>
          <p:cNvPr id="14340" name="Rectangle 4"/>
          <p:cNvSpPr/>
          <p:nvPr/>
        </p:nvSpPr>
        <p:spPr>
          <a:xfrm>
            <a:off x="0" y="188913"/>
            <a:ext cx="8388350" cy="649287"/>
          </a:xfrm>
          <a:prstGeom prst="rect">
            <a:avLst/>
          </a:prstGeom>
          <a:solidFill>
            <a:srgbClr val="CC0000"/>
          </a:solidFill>
          <a:ln w="9525">
            <a:noFill/>
          </a:ln>
        </p:spPr>
        <p:txBody>
          <a:bodyPr>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当前建设工程成本控制所存在通病分析</a:t>
            </a:r>
            <a:endParaRPr lang="zh-CN" altLang="en-US" sz="2800" b="1" dirty="0">
              <a:latin typeface="微软雅黑" panose="020B0503020204020204" charset="-122"/>
              <a:ea typeface="微软雅黑" panose="020B0503020204020204" charset="-122"/>
              <a:sym typeface="+mn-ea"/>
            </a:endParaRPr>
          </a:p>
        </p:txBody>
      </p:sp>
      <p:sp>
        <p:nvSpPr>
          <p:cNvPr id="14341" name="Rectangle 5"/>
          <p:cNvSpPr/>
          <p:nvPr/>
        </p:nvSpPr>
        <p:spPr>
          <a:xfrm>
            <a:off x="470535" y="1269683"/>
            <a:ext cx="8153400" cy="4754562"/>
          </a:xfrm>
          <a:prstGeom prst="rect">
            <a:avLst/>
          </a:prstGeom>
          <a:noFill/>
          <a:ln w="9525">
            <a:noFill/>
          </a:ln>
        </p:spPr>
        <p:txBody>
          <a:bodyPr/>
          <a:p>
            <a:pPr>
              <a:lnSpc>
                <a:spcPct val="150000"/>
              </a:lnSpc>
              <a:spcBef>
                <a:spcPts val="0"/>
              </a:spcBef>
            </a:pPr>
            <a:r>
              <a:rPr lang="en-US" altLang="zh-CN" sz="2400" b="1" dirty="0">
                <a:latin typeface="微软雅黑" panose="020B0503020204020204" charset="-122"/>
                <a:ea typeface="微软雅黑" panose="020B0503020204020204" charset="-122"/>
                <a:cs typeface="微软雅黑" panose="020B0503020204020204" charset="-122"/>
              </a:rPr>
              <a:t>6  </a:t>
            </a:r>
            <a:r>
              <a:rPr lang="zh-CN" altLang="en-US" sz="2400" b="1" dirty="0">
                <a:latin typeface="微软雅黑" panose="020B0503020204020204" charset="-122"/>
                <a:ea typeface="微软雅黑" panose="020B0503020204020204" charset="-122"/>
                <a:cs typeface="微软雅黑" panose="020B0503020204020204" charset="-122"/>
              </a:rPr>
              <a:t>结算管理  </a:t>
            </a:r>
            <a:endParaRPr lang="zh-CN" altLang="en-US" sz="2400" b="1" dirty="0">
              <a:latin typeface="微软雅黑" panose="020B0503020204020204" charset="-122"/>
              <a:ea typeface="微软雅黑" panose="020B0503020204020204" charset="-122"/>
              <a:cs typeface="微软雅黑" panose="020B0503020204020204" charset="-122"/>
            </a:endParaRPr>
          </a:p>
          <a:p>
            <a:pPr>
              <a:lnSpc>
                <a:spcPct val="150000"/>
              </a:lnSpc>
              <a:spcBef>
                <a:spcPts val="600"/>
              </a:spcBef>
            </a:pPr>
            <a:r>
              <a:rPr lang="zh-CN" altLang="en-US" sz="2000" b="1" dirty="0">
                <a:latin typeface="微软雅黑" panose="020B0503020204020204" charset="-122"/>
                <a:ea typeface="微软雅黑" panose="020B0503020204020204" charset="-122"/>
                <a:cs typeface="微软雅黑" panose="020B0503020204020204" charset="-122"/>
              </a:rPr>
              <a:t>       </a:t>
            </a:r>
            <a:r>
              <a:rPr lang="zh-CN" altLang="en-US" sz="2000" dirty="0">
                <a:latin typeface="微软雅黑" panose="020B0503020204020204" charset="-122"/>
                <a:ea typeface="微软雅黑" panose="020B0503020204020204" charset="-122"/>
                <a:cs typeface="微软雅黑" panose="020B0503020204020204" charset="-122"/>
              </a:rPr>
              <a:t>结算进度落后于工程，决算人员常常脱离于项目施工，事后把关。</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spcBef>
                <a:spcPts val="600"/>
              </a:spcBef>
            </a:pPr>
            <a:r>
              <a:rPr lang="zh-CN" altLang="en-US" sz="2000" dirty="0">
                <a:latin typeface="微软雅黑" panose="020B0503020204020204" charset="-122"/>
                <a:ea typeface="微软雅黑" panose="020B0503020204020204" charset="-122"/>
                <a:cs typeface="微软雅黑" panose="020B0503020204020204" charset="-122"/>
              </a:rPr>
              <a:t>       惯性审查报价项目、工程量及套用单价合理性，但缺乏对报价项目工程变更有效性的分析。</a:t>
            </a:r>
            <a:endParaRPr lang="zh-CN" altLang="en-US" sz="2000" dirty="0">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sld>
</file>

<file path=ppt/slides/slide120.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p:pic>
        <p:nvPicPr>
          <p:cNvPr id="5" name="图片"/>
          <p:cNvPicPr>
            <a:picLocks noChangeAspect="1"/>
          </p:cNvPicPr>
          <p:nvPr userDrawn="1"/>
        </p:nvPicPr>
        <p:blipFill rotWithShape="1">
          <a:blip r:embed="rId1" cstate="print">
            <a:extLst>
              <a:ext uri="{28A0092B-C50C-407E-A947-70E740481C1C}">
                <a14:useLocalDpi xmlns:a14="http://schemas.microsoft.com/office/drawing/2010/main" val="0"/>
              </a:ext>
            </a:extLst>
          </a:blip>
          <a:srcRect t="2" b="39"/>
          <a:stretch>
            <a:fillRect/>
          </a:stretch>
        </p:blipFill>
        <p:spPr>
          <a:xfrm>
            <a:off x="-1270" y="635"/>
            <a:ext cx="9192260" cy="6878955"/>
          </a:xfrm>
          <a:prstGeom prst="rect">
            <a:avLst/>
          </a:prstGeom>
        </p:spPr>
      </p:pic>
      <p:graphicFrame>
        <p:nvGraphicFramePr>
          <p:cNvPr id="6662148" name="Group 4"/>
          <p:cNvGraphicFramePr>
            <a:graphicFrameLocks noGrp="1"/>
          </p:cNvGraphicFramePr>
          <p:nvPr>
            <p:custDataLst>
              <p:tags r:id="rId2"/>
            </p:custDataLst>
          </p:nvPr>
        </p:nvGraphicFramePr>
        <p:xfrm>
          <a:off x="505460" y="1098233"/>
          <a:ext cx="8187690" cy="5300980"/>
        </p:xfrm>
        <a:graphic>
          <a:graphicData uri="http://schemas.openxmlformats.org/drawingml/2006/table">
            <a:tbl>
              <a:tblPr/>
              <a:tblGrid>
                <a:gridCol w="1757045"/>
                <a:gridCol w="1528762"/>
                <a:gridCol w="206375"/>
                <a:gridCol w="182563"/>
                <a:gridCol w="182562"/>
                <a:gridCol w="182563"/>
                <a:gridCol w="190500"/>
                <a:gridCol w="322262"/>
                <a:gridCol w="1181100"/>
                <a:gridCol w="1177925"/>
                <a:gridCol w="1276350"/>
              </a:tblGrid>
              <a:tr h="0">
                <a:tc gridSpan="5">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宋体" panose="02010600030101010101" pitchFamily="2" charset="-122"/>
                          <a:ea typeface="楷体_GB2312" pitchFamily="49" charset="-122"/>
                          <a:cs typeface="Times New Roman" panose="02020603050405020304" pitchFamily="18" charset="0"/>
                        </a:rPr>
                        <a:t>工程总投资额</a:t>
                      </a:r>
                      <a:endParaRPr kumimoji="1" lang="zh-CN" altLang="en-US" sz="1400" b="0" i="0" u="none" strike="noStrike" cap="none" normalizeH="0" baseline="0" smtClean="0">
                        <a:ln>
                          <a:noFill/>
                        </a:ln>
                        <a:solidFill>
                          <a:schemeClr val="bg2"/>
                        </a:solidFill>
                        <a:effectLst/>
                        <a:latin typeface="Times New Roman" panose="02020603050405020304" pitchFamily="18" charset="0"/>
                        <a:ea typeface="楷体_GB2312" pitchFamily="49"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hMerge="1">
                  <a:tcPr/>
                </a:tc>
                <a:tc hMerge="1">
                  <a:tcPr/>
                </a:tc>
                <a:tc gridSpan="6">
                  <a:txBody>
                    <a:bodyPr/>
                    <a:lstStyle/>
                    <a:p>
                      <a:pPr marL="342900" marR="0" lvl="0" indent="-342900" algn="r"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宋体" panose="02010600030101010101" pitchFamily="2" charset="-122"/>
                          <a:ea typeface="楷体_GB2312" pitchFamily="49" charset="-122"/>
                          <a:cs typeface="Times New Roman" panose="02020603050405020304" pitchFamily="18" charset="0"/>
                        </a:rPr>
                        <a:t>万元</a:t>
                      </a:r>
                      <a:endParaRPr kumimoji="1" lang="zh-CN" altLang="en-US" sz="1400" b="0" i="0" u="none" strike="noStrike" cap="none" normalizeH="0" baseline="0" smtClean="0">
                        <a:ln>
                          <a:noFill/>
                        </a:ln>
                        <a:solidFill>
                          <a:schemeClr val="bg2"/>
                        </a:solidFill>
                        <a:effectLst/>
                        <a:latin typeface="Times New Roman" panose="02020603050405020304" pitchFamily="18" charset="0"/>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hMerge="1">
                  <a:tcPr/>
                </a:tc>
                <a:tc hMerge="1">
                  <a:tcPr/>
                </a:tc>
                <a:tc hMerge="1">
                  <a:tcPr/>
                </a:tc>
              </a:tr>
              <a:tr h="0">
                <a:tc gridSpan="5">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宋体" panose="02010600030101010101" pitchFamily="2" charset="-122"/>
                          <a:ea typeface="楷体_GB2312" pitchFamily="49" charset="-122"/>
                          <a:cs typeface="Times New Roman" panose="02020603050405020304" pitchFamily="18" charset="0"/>
                        </a:rPr>
                        <a:t>累计完成金额（审核确定造价）</a:t>
                      </a:r>
                      <a:endParaRPr kumimoji="1" lang="zh-CN" altLang="en-US" sz="1400" b="0" i="0" u="none" strike="noStrike" cap="none" normalizeH="0" baseline="0" smtClean="0">
                        <a:ln>
                          <a:noFill/>
                        </a:ln>
                        <a:solidFill>
                          <a:schemeClr val="bg2"/>
                        </a:solidFill>
                        <a:effectLst/>
                        <a:latin typeface="Times New Roman" panose="02020603050405020304" pitchFamily="18" charset="0"/>
                        <a:ea typeface="楷体_GB2312" pitchFamily="49"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hMerge="1">
                  <a:tcPr/>
                </a:tc>
                <a:tc hMerge="1">
                  <a:tcPr/>
                </a:tc>
                <a:tc gridSpan="6">
                  <a:txBody>
                    <a:bodyPr/>
                    <a:lstStyle/>
                    <a:p>
                      <a:pPr marL="342900" marR="0" lvl="0" indent="-342900" algn="r"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宋体" panose="02010600030101010101" pitchFamily="2" charset="-122"/>
                          <a:ea typeface="楷体_GB2312" pitchFamily="49" charset="-122"/>
                          <a:cs typeface="Times New Roman" panose="02020603050405020304" pitchFamily="18" charset="0"/>
                        </a:rPr>
                        <a:t>万元</a:t>
                      </a:r>
                      <a:endParaRPr kumimoji="1" lang="zh-CN" altLang="en-US" sz="1400" b="0" i="0" u="none" strike="noStrike" cap="none" normalizeH="0" baseline="0" smtClean="0">
                        <a:ln>
                          <a:noFill/>
                        </a:ln>
                        <a:solidFill>
                          <a:schemeClr val="bg2"/>
                        </a:solidFill>
                        <a:effectLst/>
                        <a:latin typeface="Times New Roman" panose="02020603050405020304" pitchFamily="18" charset="0"/>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hMerge="1">
                  <a:tcPr/>
                </a:tc>
                <a:tc hMerge="1">
                  <a:tcPr/>
                </a:tc>
                <a:tc hMerge="1">
                  <a:tcPr/>
                </a:tc>
              </a:tr>
              <a:tr h="0">
                <a:tc gridSpan="3">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宋体" panose="02010600030101010101" pitchFamily="2" charset="-122"/>
                          <a:ea typeface="楷体_GB2312" pitchFamily="49" charset="-122"/>
                          <a:cs typeface="Times New Roman" panose="02020603050405020304" pitchFamily="18" charset="0"/>
                        </a:rPr>
                        <a:t>本月申报结算款</a:t>
                      </a:r>
                      <a:endParaRPr kumimoji="1" lang="zh-CN" altLang="en-US" sz="1400" b="0" i="0" u="none" strike="noStrike" cap="none" normalizeH="0" baseline="0" smtClean="0">
                        <a:ln>
                          <a:noFill/>
                        </a:ln>
                        <a:solidFill>
                          <a:schemeClr val="bg2"/>
                        </a:solidFill>
                        <a:effectLst/>
                        <a:latin typeface="Times New Roman" panose="02020603050405020304" pitchFamily="18" charset="0"/>
                        <a:ea typeface="楷体_GB2312" pitchFamily="49"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gridSpan="3">
                  <a:txBody>
                    <a:bodyPr/>
                    <a:lstStyle/>
                    <a:p>
                      <a:pPr marL="342900" marR="0" lvl="0" indent="-342900" algn="r" defTabSz="914400" rtl="0" eaLnBrk="1" fontAlgn="base" latinLnBrk="0" hangingPunct="1">
                        <a:lnSpc>
                          <a:spcPct val="100000"/>
                        </a:lnSpc>
                        <a:spcBef>
                          <a:spcPct val="0"/>
                        </a:spcBef>
                        <a:spcAft>
                          <a:spcPct val="0"/>
                        </a:spcAft>
                        <a:buClrTx/>
                        <a:buSzTx/>
                        <a:buFontTx/>
                        <a:buNone/>
                      </a:pPr>
                      <a:endParaRPr kumimoji="1" lang="zh-CN" altLang="zh-CN" sz="1400" b="0" i="0" u="none" strike="noStrike" cap="none" normalizeH="0" baseline="0" smtClean="0">
                        <a:ln>
                          <a:noFill/>
                        </a:ln>
                        <a:solidFill>
                          <a:schemeClr val="bg2"/>
                        </a:solidFill>
                        <a:effectLst/>
                        <a:latin typeface="Times New Roman" panose="02020603050405020304" pitchFamily="18" charset="0"/>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gridSpan="3">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宋体" panose="02010600030101010101" pitchFamily="2" charset="-122"/>
                          <a:ea typeface="楷体_GB2312" pitchFamily="49" charset="-122"/>
                          <a:cs typeface="Times New Roman" panose="02020603050405020304" pitchFamily="18" charset="0"/>
                        </a:rPr>
                        <a:t>本月审定进度款额</a:t>
                      </a:r>
                      <a:endParaRPr kumimoji="1" lang="zh-CN" altLang="en-US" sz="1400" b="0" i="0" u="none" strike="noStrike" cap="none" normalizeH="0" baseline="0" smtClean="0">
                        <a:ln>
                          <a:noFill/>
                        </a:ln>
                        <a:solidFill>
                          <a:schemeClr val="bg2"/>
                        </a:solidFill>
                        <a:effectLst/>
                        <a:latin typeface="Times New Roman" panose="02020603050405020304" pitchFamily="18" charset="0"/>
                        <a:ea typeface="楷体_GB2312" pitchFamily="49"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gridSpan="2">
                  <a:txBody>
                    <a:bodyPr/>
                    <a:lstStyle/>
                    <a:p>
                      <a:pPr marL="342900" marR="0" lvl="0" indent="-342900" algn="r"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宋体" panose="02010600030101010101" pitchFamily="2" charset="-122"/>
                          <a:ea typeface="楷体_GB2312" pitchFamily="49" charset="-122"/>
                          <a:cs typeface="Times New Roman" panose="02020603050405020304" pitchFamily="18" charset="0"/>
                        </a:rPr>
                        <a:t>万元</a:t>
                      </a:r>
                      <a:endParaRPr kumimoji="1" lang="zh-CN" altLang="en-US" sz="1400" b="0" i="0" u="none" strike="noStrike" cap="none" normalizeH="0" baseline="0" smtClean="0">
                        <a:ln>
                          <a:noFill/>
                        </a:ln>
                        <a:solidFill>
                          <a:schemeClr val="bg2"/>
                        </a:solidFill>
                        <a:effectLst/>
                        <a:latin typeface="Times New Roman" panose="02020603050405020304" pitchFamily="18" charset="0"/>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r>
              <a:tr h="0">
                <a:tc gridSpan="3">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宋体" panose="02010600030101010101" pitchFamily="2" charset="-122"/>
                          <a:ea typeface="楷体_GB2312" pitchFamily="49" charset="-122"/>
                          <a:cs typeface="Times New Roman" panose="02020603050405020304" pitchFamily="18" charset="0"/>
                        </a:rPr>
                        <a:t>本月批准付款</a:t>
                      </a:r>
                      <a:endParaRPr kumimoji="1" lang="zh-CN" altLang="en-US" sz="1400" b="0" i="0" u="none" strike="noStrike" cap="none" normalizeH="0" baseline="0" smtClean="0">
                        <a:ln>
                          <a:noFill/>
                        </a:ln>
                        <a:solidFill>
                          <a:schemeClr val="bg2"/>
                        </a:solidFill>
                        <a:effectLst/>
                        <a:latin typeface="Times New Roman" panose="02020603050405020304" pitchFamily="18" charset="0"/>
                        <a:ea typeface="楷体_GB2312" pitchFamily="49"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gridSpan="3">
                  <a:txBody>
                    <a:bodyPr/>
                    <a:lstStyle/>
                    <a:p>
                      <a:pPr marL="342900" marR="0" lvl="0" indent="-342900" algn="r" defTabSz="914400" rtl="0" eaLnBrk="1" fontAlgn="base" latinLnBrk="0" hangingPunct="1">
                        <a:lnSpc>
                          <a:spcPct val="100000"/>
                        </a:lnSpc>
                        <a:spcBef>
                          <a:spcPct val="0"/>
                        </a:spcBef>
                        <a:spcAft>
                          <a:spcPct val="0"/>
                        </a:spcAft>
                        <a:buClrTx/>
                        <a:buSzTx/>
                        <a:buFontTx/>
                        <a:buNone/>
                      </a:pPr>
                      <a:endParaRPr kumimoji="1" lang="zh-CN" altLang="zh-CN" sz="1400" b="0" i="0" u="none" strike="noStrike" cap="none" normalizeH="0" baseline="0" smtClean="0">
                        <a:ln>
                          <a:noFill/>
                        </a:ln>
                        <a:solidFill>
                          <a:schemeClr val="bg2"/>
                        </a:solidFill>
                        <a:effectLst/>
                        <a:latin typeface="Times New Roman" panose="02020603050405020304" pitchFamily="18" charset="0"/>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gridSpan="3">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宋体" panose="02010600030101010101" pitchFamily="2" charset="-122"/>
                          <a:ea typeface="楷体_GB2312" pitchFamily="49" charset="-122"/>
                          <a:cs typeface="Times New Roman" panose="02020603050405020304" pitchFamily="18" charset="0"/>
                        </a:rPr>
                        <a:t>累计批准付款</a:t>
                      </a:r>
                      <a:endParaRPr kumimoji="1" lang="zh-CN" altLang="en-US" sz="1400" b="0" i="0" u="none" strike="noStrike" cap="none" normalizeH="0" baseline="0" smtClean="0">
                        <a:ln>
                          <a:noFill/>
                        </a:ln>
                        <a:solidFill>
                          <a:schemeClr val="bg2"/>
                        </a:solidFill>
                        <a:effectLst/>
                        <a:latin typeface="Times New Roman" panose="02020603050405020304" pitchFamily="18" charset="0"/>
                        <a:ea typeface="楷体_GB2312" pitchFamily="49"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gridSpan="2">
                  <a:txBody>
                    <a:bodyPr/>
                    <a:lstStyle/>
                    <a:p>
                      <a:pPr marL="342900" marR="0" lvl="0" indent="-342900" algn="r"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宋体" panose="02010600030101010101" pitchFamily="2" charset="-122"/>
                          <a:ea typeface="楷体_GB2312" pitchFamily="49" charset="-122"/>
                          <a:cs typeface="Times New Roman" panose="02020603050405020304" pitchFamily="18" charset="0"/>
                        </a:rPr>
                        <a:t>万元</a:t>
                      </a:r>
                      <a:endParaRPr kumimoji="1" lang="zh-CN" altLang="en-US" sz="1400" b="0" i="0" u="none" strike="noStrike" cap="none" normalizeH="0" baseline="0" smtClean="0">
                        <a:ln>
                          <a:noFill/>
                        </a:ln>
                        <a:solidFill>
                          <a:schemeClr val="bg2"/>
                        </a:solidFill>
                        <a:effectLst/>
                        <a:latin typeface="Times New Roman" panose="02020603050405020304" pitchFamily="18" charset="0"/>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r>
              <a:tr h="0">
                <a:tc gridSpan="11">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Times New Roman" panose="02020603050405020304" pitchFamily="18" charset="0"/>
                        <a:ea typeface="楷体_GB2312"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hMerge="1">
                  <a:tcPr/>
                </a:tc>
                <a:tc hMerge="1">
                  <a:tcPr/>
                </a:tc>
                <a:tc hMerge="1">
                  <a:tcPr/>
                </a:tc>
                <a:tc hMerge="1">
                  <a:tcPr/>
                </a:tc>
                <a:tc hMerge="1">
                  <a:tcPr/>
                </a:tc>
                <a:tc hMerge="1">
                  <a:tcPr/>
                </a:tc>
                <a:tc hMerge="1">
                  <a:tcPr/>
                </a:tc>
                <a:tc hMerge="1">
                  <a:tcPr/>
                </a:tc>
              </a:tr>
              <a:tr h="0">
                <a:tc gridSpan="11">
                  <a:txBody>
                    <a:bodyPr/>
                    <a:lstStyle/>
                    <a:p>
                      <a:pPr marL="342900" marR="0" lvl="0" indent="-342900" algn="ctr"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宋体" panose="02010600030101010101" pitchFamily="2" charset="-122"/>
                          <a:ea typeface="楷体_GB2312" pitchFamily="49" charset="-122"/>
                          <a:cs typeface="Times New Roman" panose="02020603050405020304" pitchFamily="18" charset="0"/>
                        </a:rPr>
                        <a:t>项目造价控制情况简析（文字或图表）</a:t>
                      </a:r>
                      <a:endParaRPr kumimoji="1" lang="zh-CN" altLang="en-US" sz="1400" b="0" i="0" u="none" strike="noStrike" cap="none" normalizeH="0" baseline="0" smtClean="0">
                        <a:ln>
                          <a:noFill/>
                        </a:ln>
                        <a:solidFill>
                          <a:schemeClr val="bg2"/>
                        </a:solidFill>
                        <a:effectLst/>
                        <a:latin typeface="Times New Roman" panose="02020603050405020304" pitchFamily="18" charset="0"/>
                        <a:ea typeface="楷体_GB2312" pitchFamily="49"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hMerge="1">
                  <a:tcPr/>
                </a:tc>
                <a:tc hMerge="1">
                  <a:tcPr/>
                </a:tc>
                <a:tc hMerge="1">
                  <a:tcPr/>
                </a:tc>
                <a:tc hMerge="1">
                  <a:tcPr/>
                </a:tc>
                <a:tc hMerge="1">
                  <a:tcPr/>
                </a:tc>
                <a:tc hMerge="1">
                  <a:tcPr/>
                </a:tc>
                <a:tc hMerge="1">
                  <a:tcPr/>
                </a:tc>
                <a:tc hMerge="1">
                  <a:tcPr/>
                </a:tc>
              </a:tr>
              <a:tr h="474663">
                <a:tc gridSpan="11">
                  <a:txBody>
                    <a:bodyPr/>
                    <a:lstStyle/>
                    <a:p>
                      <a:pPr marL="342900" marR="0" lvl="0" indent="-342900" algn="r"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宋体" panose="02010600030101010101" pitchFamily="2" charset="-122"/>
                          <a:ea typeface="楷体_GB2312" pitchFamily="49" charset="-122"/>
                          <a:cs typeface="Times New Roman" panose="02020603050405020304" pitchFamily="18" charset="0"/>
                        </a:rPr>
                        <a:t>单位：万元</a:t>
                      </a:r>
                      <a:endParaRPr kumimoji="1" lang="zh-CN" altLang="en-US" sz="1400" b="0" i="0" u="none" strike="noStrike" cap="none" normalizeH="0" baseline="0" smtClean="0">
                        <a:ln>
                          <a:noFill/>
                        </a:ln>
                        <a:solidFill>
                          <a:schemeClr val="bg2"/>
                        </a:solidFill>
                        <a:effectLst/>
                        <a:latin typeface="Times New Roman" panose="02020603050405020304" pitchFamily="18" charset="0"/>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hMerge="1">
                  <a:tcPr/>
                </a:tc>
                <a:tc hMerge="1">
                  <a:tcPr/>
                </a:tc>
                <a:tc hMerge="1">
                  <a:tcPr/>
                </a:tc>
                <a:tc hMerge="1">
                  <a:tcPr/>
                </a:tc>
                <a:tc hMerge="1">
                  <a:tcPr/>
                </a:tc>
                <a:tc hMerge="1">
                  <a:tcPr/>
                </a:tc>
                <a:tc hMerge="1">
                  <a:tcPr/>
                </a:tc>
                <a:tc hMerge="1">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Times New Roman" panose="02020603050405020304" pitchFamily="18" charset="0"/>
                        <a:ea typeface="楷体_GB2312"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Times New Roman" panose="02020603050405020304" pitchFamily="18" charset="0"/>
                        <a:ea typeface="楷体_GB2312"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Times New Roman" panose="02020603050405020304" pitchFamily="18" charset="0"/>
                        <a:ea typeface="楷体_GB2312"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Times New Roman" panose="02020603050405020304" pitchFamily="18" charset="0"/>
                        <a:ea typeface="楷体_GB2312"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Times New Roman" panose="02020603050405020304" pitchFamily="18" charset="0"/>
                        <a:ea typeface="楷体_GB2312"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Times New Roman" panose="02020603050405020304" pitchFamily="18" charset="0"/>
                        <a:ea typeface="楷体_GB2312"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Times New Roman" panose="02020603050405020304" pitchFamily="18" charset="0"/>
                        <a:ea typeface="楷体_GB2312"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宋体" panose="02010600030101010101" pitchFamily="2" charset="-122"/>
                          <a:ea typeface="楷体_GB2312" pitchFamily="49" charset="-122"/>
                          <a:cs typeface="Times New Roman" panose="02020603050405020304" pitchFamily="18" charset="0"/>
                        </a:rPr>
                        <a:t>本月申报</a:t>
                      </a:r>
                      <a:endParaRPr kumimoji="1" lang="zh-CN" altLang="en-US" sz="1400" b="0" i="0" u="none" strike="noStrike" cap="none" normalizeH="0" baseline="0" smtClean="0">
                        <a:ln>
                          <a:noFill/>
                        </a:ln>
                        <a:solidFill>
                          <a:schemeClr val="bg2"/>
                        </a:solidFill>
                        <a:effectLst/>
                        <a:latin typeface="Times New Roman" panose="02020603050405020304" pitchFamily="18" charset="0"/>
                        <a:ea typeface="楷体_GB2312" pitchFamily="49"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Times New Roman" panose="02020603050405020304" pitchFamily="18" charset="0"/>
                        <a:ea typeface="楷体_GB2312"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Times New Roman" panose="02020603050405020304" pitchFamily="18" charset="0"/>
                        <a:ea typeface="楷体_GB2312"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Times New Roman" panose="02020603050405020304" pitchFamily="18" charset="0"/>
                        <a:ea typeface="楷体_GB2312"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Times New Roman" panose="02020603050405020304" pitchFamily="18" charset="0"/>
                        <a:ea typeface="楷体_GB2312"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Times New Roman" panose="02020603050405020304" pitchFamily="18" charset="0"/>
                        <a:ea typeface="楷体_GB2312"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Times New Roman" panose="02020603050405020304" pitchFamily="18" charset="0"/>
                        <a:ea typeface="楷体_GB2312"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宋体" panose="02010600030101010101" pitchFamily="2" charset="-122"/>
                          <a:ea typeface="楷体_GB2312" pitchFamily="49" charset="-122"/>
                          <a:cs typeface="Times New Roman" panose="02020603050405020304" pitchFamily="18" charset="0"/>
                        </a:rPr>
                        <a:t>审定数额</a:t>
                      </a:r>
                      <a:endParaRPr kumimoji="1" lang="zh-CN" altLang="en-US" sz="1400" b="0" i="0" u="none" strike="noStrike" cap="none" normalizeH="0" baseline="0" smtClean="0">
                        <a:ln>
                          <a:noFill/>
                        </a:ln>
                        <a:solidFill>
                          <a:schemeClr val="bg2"/>
                        </a:solidFill>
                        <a:effectLst/>
                        <a:latin typeface="Times New Roman" panose="02020603050405020304" pitchFamily="18" charset="0"/>
                        <a:ea typeface="楷体_GB2312" pitchFamily="49"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Times New Roman" panose="02020603050405020304" pitchFamily="18" charset="0"/>
                        <a:ea typeface="楷体_GB2312"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Times New Roman" panose="02020603050405020304" pitchFamily="18" charset="0"/>
                        <a:ea typeface="楷体_GB2312"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Times New Roman" panose="02020603050405020304" pitchFamily="18" charset="0"/>
                        <a:ea typeface="楷体_GB2312"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Times New Roman" panose="02020603050405020304" pitchFamily="18" charset="0"/>
                        <a:ea typeface="楷体_GB2312"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Times New Roman" panose="02020603050405020304" pitchFamily="18" charset="0"/>
                        <a:ea typeface="楷体_GB2312"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Times New Roman" panose="02020603050405020304" pitchFamily="18" charset="0"/>
                        <a:ea typeface="楷体_GB2312"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宋体" panose="02010600030101010101" pitchFamily="2" charset="-122"/>
                          <a:ea typeface="楷体_GB2312" pitchFamily="49" charset="-122"/>
                          <a:cs typeface="Times New Roman" panose="02020603050405020304" pitchFamily="18" charset="0"/>
                        </a:rPr>
                        <a:t>应付款</a:t>
                      </a:r>
                      <a:endParaRPr kumimoji="1" lang="zh-CN" altLang="en-US" sz="1400" b="0" i="0" u="none" strike="noStrike" cap="none" normalizeH="0" baseline="0" smtClean="0">
                        <a:ln>
                          <a:noFill/>
                        </a:ln>
                        <a:solidFill>
                          <a:schemeClr val="bg2"/>
                        </a:solidFill>
                        <a:effectLst/>
                        <a:latin typeface="Times New Roman" panose="02020603050405020304" pitchFamily="18" charset="0"/>
                        <a:ea typeface="楷体_GB2312" pitchFamily="49"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Times New Roman" panose="02020603050405020304" pitchFamily="18" charset="0"/>
                        <a:ea typeface="楷体_GB2312"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Times New Roman" panose="02020603050405020304" pitchFamily="18" charset="0"/>
                        <a:ea typeface="楷体_GB2312"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Times New Roman" panose="02020603050405020304" pitchFamily="18" charset="0"/>
                        <a:ea typeface="楷体_GB2312"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Times New Roman" panose="02020603050405020304" pitchFamily="18" charset="0"/>
                        <a:ea typeface="楷体_GB2312"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Times New Roman" panose="02020603050405020304" pitchFamily="18" charset="0"/>
                        <a:ea typeface="楷体_GB2312"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Times New Roman" panose="02020603050405020304" pitchFamily="18" charset="0"/>
                        <a:ea typeface="楷体_GB2312"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宋体" panose="02010600030101010101" pitchFamily="2" charset="-122"/>
                          <a:ea typeface="楷体_GB2312" pitchFamily="49" charset="-122"/>
                          <a:cs typeface="Times New Roman" panose="02020603050405020304" pitchFamily="18" charset="0"/>
                        </a:rPr>
                        <a:t>备注</a:t>
                      </a:r>
                      <a:endParaRPr kumimoji="1" lang="zh-CN" altLang="en-US" sz="1400" b="0" i="0" u="none" strike="noStrike" cap="none" normalizeH="0" baseline="0" smtClean="0">
                        <a:ln>
                          <a:noFill/>
                        </a:ln>
                        <a:solidFill>
                          <a:schemeClr val="bg2"/>
                        </a:solidFill>
                        <a:effectLst/>
                        <a:latin typeface="Times New Roman" panose="02020603050405020304" pitchFamily="18" charset="0"/>
                        <a:ea typeface="楷体_GB2312" pitchFamily="49"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Times New Roman" panose="02020603050405020304" pitchFamily="18" charset="0"/>
                        <a:ea typeface="楷体_GB2312"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Times New Roman" panose="02020603050405020304" pitchFamily="18" charset="0"/>
                        <a:ea typeface="楷体_GB2312"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Times New Roman" panose="02020603050405020304" pitchFamily="18" charset="0"/>
                        <a:ea typeface="楷体_GB2312"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Times New Roman" panose="02020603050405020304" pitchFamily="18" charset="0"/>
                        <a:ea typeface="楷体_GB2312"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Times New Roman" panose="02020603050405020304" pitchFamily="18" charset="0"/>
                        <a:ea typeface="楷体_GB2312"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Times New Roman" panose="02020603050405020304" pitchFamily="18" charset="0"/>
                        <a:ea typeface="楷体_GB2312"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9725">
                <a:tc gridSpan="11">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Times New Roman" panose="02020603050405020304" pitchFamily="18" charset="0"/>
                        <a:ea typeface="楷体_GB2312"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hMerge="1">
                  <a:tcPr/>
                </a:tc>
                <a:tc hMerge="1">
                  <a:tcPr/>
                </a:tc>
                <a:tc hMerge="1">
                  <a:tcPr/>
                </a:tc>
                <a:tc hMerge="1">
                  <a:tcPr/>
                </a:tc>
                <a:tc hMerge="1">
                  <a:tcPr/>
                </a:tc>
                <a:tc hMerge="1">
                  <a:tcPr/>
                </a:tc>
                <a:tc hMerge="1">
                  <a:tcPr/>
                </a:tc>
                <a:tc hMerge="1">
                  <a:tcPr/>
                </a:tc>
              </a:tr>
              <a:tr h="0">
                <a:tc gridSpan="11">
                  <a:txBody>
                    <a:bodyPr/>
                    <a:lstStyle/>
                    <a:p>
                      <a:pPr marL="342900" marR="0" lvl="0" indent="-342900" algn="ctr"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宋体" panose="02010600030101010101" pitchFamily="2" charset="-122"/>
                          <a:ea typeface="楷体_GB2312" pitchFamily="49" charset="-122"/>
                          <a:cs typeface="Times New Roman" panose="02020603050405020304" pitchFamily="18" charset="0"/>
                        </a:rPr>
                        <a:t>预计下月工程发生费用金额</a:t>
                      </a:r>
                      <a:endParaRPr kumimoji="1" lang="zh-CN" altLang="en-US" sz="1400" b="0" i="0" u="none" strike="noStrike" cap="none" normalizeH="0" baseline="0" smtClean="0">
                        <a:ln>
                          <a:noFill/>
                        </a:ln>
                        <a:solidFill>
                          <a:schemeClr val="bg2"/>
                        </a:solidFill>
                        <a:effectLst/>
                        <a:latin typeface="Times New Roman" panose="02020603050405020304" pitchFamily="18" charset="0"/>
                        <a:ea typeface="楷体_GB2312" pitchFamily="49"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hMerge="1">
                  <a:tcPr/>
                </a:tc>
                <a:tc hMerge="1">
                  <a:tcPr/>
                </a:tc>
                <a:tc hMerge="1">
                  <a:tcPr/>
                </a:tc>
                <a:tc hMerge="1">
                  <a:tcPr/>
                </a:tc>
                <a:tc hMerge="1">
                  <a:tcPr/>
                </a:tc>
                <a:tc hMerge="1">
                  <a:tcPr/>
                </a:tc>
                <a:tc hMerge="1">
                  <a:tcPr/>
                </a:tc>
                <a:tc hMerge="1">
                  <a:tcPr/>
                </a:tc>
              </a:tr>
              <a:tr h="828675">
                <a:tc gridSpan="11">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Times New Roman" panose="02020603050405020304" pitchFamily="18" charset="0"/>
                        <a:ea typeface="楷体_GB2312"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hMerge="1">
                  <a:tcPr/>
                </a:tc>
                <a:tc hMerge="1">
                  <a:tcPr/>
                </a:tc>
                <a:tc hMerge="1">
                  <a:tcPr/>
                </a:tc>
                <a:tc hMerge="1">
                  <a:tcPr/>
                </a:tc>
                <a:tc hMerge="1">
                  <a:tcPr/>
                </a:tc>
                <a:tc hMerge="1">
                  <a:tcPr/>
                </a:tc>
                <a:tc hMerge="1">
                  <a:tcPr/>
                </a:tc>
                <a:tc hMerge="1">
                  <a:tcPr/>
                </a:tc>
              </a:tr>
            </a:tbl>
          </a:graphicData>
        </a:graphic>
      </p:graphicFrame>
      <p:sp>
        <p:nvSpPr>
          <p:cNvPr id="131162" name="Rectangle 92"/>
          <p:cNvSpPr/>
          <p:nvPr/>
        </p:nvSpPr>
        <p:spPr>
          <a:xfrm>
            <a:off x="3573463" y="549910"/>
            <a:ext cx="2470150" cy="366713"/>
          </a:xfrm>
          <a:prstGeom prst="rect">
            <a:avLst/>
          </a:prstGeom>
          <a:noFill/>
          <a:ln w="9525">
            <a:noFill/>
          </a:ln>
        </p:spPr>
        <p:txBody>
          <a:bodyPr wrap="none" anchor="ctr" anchorCtr="0">
            <a:spAutoFit/>
          </a:bodyPr>
          <a:p>
            <a:pPr algn="ctr"/>
            <a:r>
              <a:rPr lang="zh-CN" altLang="en-US" sz="1800" b="1" dirty="0">
                <a:solidFill>
                  <a:schemeClr val="bg2"/>
                </a:solidFill>
                <a:latin typeface="Arial" panose="020B0604020202020204" pitchFamily="34" charset="0"/>
              </a:rPr>
              <a:t>本月造价控制情况评价</a:t>
            </a:r>
            <a:endParaRPr lang="zh-CN" altLang="en-US" sz="1800" b="1" dirty="0">
              <a:solidFill>
                <a:schemeClr val="bg2"/>
              </a:solidFill>
              <a:latin typeface="Arial" panose="020B0604020202020204" pitchFamily="34" charset="0"/>
            </a:endParaRPr>
          </a:p>
        </p:txBody>
      </p:sp>
      <p:sp>
        <p:nvSpPr>
          <p:cNvPr id="131163" name="WordArt 93"/>
          <p:cNvSpPr>
            <a:spLocks noTextEdit="1"/>
          </p:cNvSpPr>
          <p:nvPr/>
        </p:nvSpPr>
        <p:spPr>
          <a:xfrm>
            <a:off x="4140200" y="1458913"/>
            <a:ext cx="287338" cy="144462"/>
          </a:xfrm>
          <a:prstGeom prst="rect">
            <a:avLst/>
          </a:prstGeom>
        </p:spPr>
        <p:txBody>
          <a:bodyPr wrap="none" fromWordArt="1">
            <a:prstTxWarp prst="textPlain">
              <a:avLst>
                <a:gd name="adj" fmla="val 50000"/>
              </a:avLst>
            </a:prstTxWarp>
            <a:normAutofit fontScale="40000"/>
          </a:bodyPr>
          <a:p>
            <a:pPr algn="ctr"/>
            <a:r>
              <a:rPr lang="zh-CN" altLang="en-US" sz="800">
                <a:ln w="9525" cap="flat" cmpd="sng">
                  <a:solidFill>
                    <a:srgbClr val="000000"/>
                  </a:solidFill>
                  <a:prstDash val="solid"/>
                  <a:headEnd type="none" w="med" len="med"/>
                  <a:tailEnd type="none" w="med" len="med"/>
                </a:ln>
                <a:solidFill>
                  <a:srgbClr val="FFFFFF"/>
                </a:solidFill>
                <a:latin typeface="楷体_GB2312" charset="0"/>
                <a:ea typeface="楷体_GB2312" charset="0"/>
              </a:rPr>
              <a:t>万元</a:t>
            </a:r>
            <a:endParaRPr lang="zh-CN" altLang="en-US" sz="800">
              <a:ln w="9525" cap="flat" cmpd="sng">
                <a:solidFill>
                  <a:srgbClr val="000000"/>
                </a:solidFill>
                <a:prstDash val="solid"/>
                <a:headEnd type="none" w="med" len="med"/>
                <a:tailEnd type="none" w="med" len="med"/>
              </a:ln>
              <a:solidFill>
                <a:srgbClr val="FFFFFF"/>
              </a:solidFill>
              <a:latin typeface="楷体_GB2312" charset="0"/>
              <a:ea typeface="楷体_GB2312" charset="0"/>
            </a:endParaRPr>
          </a:p>
        </p:txBody>
      </p:sp>
      <p:sp>
        <p:nvSpPr>
          <p:cNvPr id="131164" name="WordArt 94"/>
          <p:cNvSpPr>
            <a:spLocks noTextEdit="1"/>
          </p:cNvSpPr>
          <p:nvPr/>
        </p:nvSpPr>
        <p:spPr>
          <a:xfrm>
            <a:off x="4140200" y="1747838"/>
            <a:ext cx="287338" cy="142875"/>
          </a:xfrm>
          <a:prstGeom prst="rect">
            <a:avLst/>
          </a:prstGeom>
        </p:spPr>
        <p:txBody>
          <a:bodyPr wrap="none" fromWordArt="1">
            <a:prstTxWarp prst="textPlain">
              <a:avLst>
                <a:gd name="adj" fmla="val 50000"/>
              </a:avLst>
            </a:prstTxWarp>
            <a:normAutofit fontScale="40000"/>
          </a:bodyPr>
          <a:p>
            <a:pPr algn="ctr"/>
            <a:r>
              <a:rPr lang="zh-CN" altLang="en-US" sz="800">
                <a:ln w="9525" cap="flat" cmpd="sng">
                  <a:solidFill>
                    <a:srgbClr val="000000"/>
                  </a:solidFill>
                  <a:prstDash val="solid"/>
                  <a:headEnd type="none" w="med" len="med"/>
                  <a:tailEnd type="none" w="med" len="med"/>
                </a:ln>
                <a:solidFill>
                  <a:srgbClr val="FFFFFF"/>
                </a:solidFill>
                <a:latin typeface="楷体_GB2312" charset="0"/>
                <a:ea typeface="楷体_GB2312" charset="0"/>
              </a:rPr>
              <a:t>万元</a:t>
            </a:r>
            <a:endParaRPr lang="zh-CN" altLang="en-US" sz="800">
              <a:ln w="9525" cap="flat" cmpd="sng">
                <a:solidFill>
                  <a:srgbClr val="000000"/>
                </a:solidFill>
                <a:prstDash val="solid"/>
                <a:headEnd type="none" w="med" len="med"/>
                <a:tailEnd type="none" w="med" len="med"/>
              </a:ln>
              <a:solidFill>
                <a:srgbClr val="FFFFFF"/>
              </a:solidFill>
              <a:latin typeface="楷体_GB2312" charset="0"/>
              <a:ea typeface="楷体_GB2312" charset="0"/>
            </a:endParaRPr>
          </a:p>
        </p:txBody>
      </p:sp>
    </p:spTree>
  </p:cSld>
  <p:clrMapOvr>
    <a:masterClrMapping/>
  </p:clrMapOvr>
  <p:transition/>
</p:sld>
</file>

<file path=ppt/slides/slide12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p:pic>
        <p:nvPicPr>
          <p:cNvPr id="5" name="图片"/>
          <p:cNvPicPr>
            <a:picLocks noChangeAspect="1"/>
          </p:cNvPicPr>
          <p:nvPr userDrawn="1"/>
        </p:nvPicPr>
        <p:blipFill rotWithShape="1">
          <a:blip r:embed="rId1" cstate="print">
            <a:extLst>
              <a:ext uri="{28A0092B-C50C-407E-A947-70E740481C1C}">
                <a14:useLocalDpi xmlns:a14="http://schemas.microsoft.com/office/drawing/2010/main" val="0"/>
              </a:ext>
            </a:extLst>
          </a:blip>
          <a:srcRect t="2" b="39"/>
          <a:stretch>
            <a:fillRect/>
          </a:stretch>
        </p:blipFill>
        <p:spPr>
          <a:xfrm>
            <a:off x="-1270" y="635"/>
            <a:ext cx="9192260" cy="6878955"/>
          </a:xfrm>
          <a:prstGeom prst="rect">
            <a:avLst/>
          </a:prstGeom>
        </p:spPr>
      </p:pic>
      <p:sp>
        <p:nvSpPr>
          <p:cNvPr id="132098" name="Line 4"/>
          <p:cNvSpPr/>
          <p:nvPr/>
        </p:nvSpPr>
        <p:spPr>
          <a:xfrm>
            <a:off x="927100" y="-1100137"/>
            <a:ext cx="0" cy="0"/>
          </a:xfrm>
          <a:prstGeom prst="line">
            <a:avLst/>
          </a:prstGeom>
          <a:ln w="12700" cap="rnd" cmpd="sng">
            <a:solidFill>
              <a:srgbClr val="000000"/>
            </a:solidFill>
            <a:prstDash val="solid"/>
            <a:headEnd type="none" w="med" len="med"/>
            <a:tailEnd type="none" w="med" len="med"/>
          </a:ln>
        </p:spPr>
      </p:sp>
      <p:sp>
        <p:nvSpPr>
          <p:cNvPr id="132099" name="Line 5"/>
          <p:cNvSpPr/>
          <p:nvPr/>
        </p:nvSpPr>
        <p:spPr>
          <a:xfrm>
            <a:off x="927100" y="-811212"/>
            <a:ext cx="0" cy="0"/>
          </a:xfrm>
          <a:prstGeom prst="line">
            <a:avLst/>
          </a:prstGeom>
          <a:ln w="12700" cap="rnd" cmpd="sng">
            <a:solidFill>
              <a:srgbClr val="000000"/>
            </a:solidFill>
            <a:prstDash val="solid"/>
            <a:headEnd type="none" w="med" len="med"/>
            <a:tailEnd type="none" w="med" len="med"/>
          </a:ln>
        </p:spPr>
      </p:sp>
      <p:sp>
        <p:nvSpPr>
          <p:cNvPr id="132100" name="Line 6"/>
          <p:cNvSpPr/>
          <p:nvPr/>
        </p:nvSpPr>
        <p:spPr>
          <a:xfrm>
            <a:off x="1168400" y="-522287"/>
            <a:ext cx="0" cy="0"/>
          </a:xfrm>
          <a:prstGeom prst="line">
            <a:avLst/>
          </a:prstGeom>
          <a:ln w="12700" cap="rnd" cmpd="sng">
            <a:solidFill>
              <a:srgbClr val="000000"/>
            </a:solidFill>
            <a:prstDash val="solid"/>
            <a:headEnd type="none" w="med" len="med"/>
            <a:tailEnd type="none" w="med" len="med"/>
          </a:ln>
        </p:spPr>
      </p:sp>
      <p:sp>
        <p:nvSpPr>
          <p:cNvPr id="132101" name="Line 7"/>
          <p:cNvSpPr/>
          <p:nvPr/>
        </p:nvSpPr>
        <p:spPr>
          <a:xfrm>
            <a:off x="1168400" y="-233362"/>
            <a:ext cx="0" cy="0"/>
          </a:xfrm>
          <a:prstGeom prst="line">
            <a:avLst/>
          </a:prstGeom>
          <a:ln w="12700" cap="rnd" cmpd="sng">
            <a:solidFill>
              <a:srgbClr val="000000"/>
            </a:solidFill>
            <a:prstDash val="solid"/>
            <a:headEnd type="none" w="med" len="med"/>
            <a:tailEnd type="none" w="med" len="med"/>
          </a:ln>
        </p:spPr>
      </p:sp>
      <p:sp>
        <p:nvSpPr>
          <p:cNvPr id="132102" name="Line 8"/>
          <p:cNvSpPr/>
          <p:nvPr/>
        </p:nvSpPr>
        <p:spPr>
          <a:xfrm>
            <a:off x="927100" y="633413"/>
            <a:ext cx="0" cy="0"/>
          </a:xfrm>
          <a:prstGeom prst="line">
            <a:avLst/>
          </a:prstGeom>
          <a:ln w="12700" cap="rnd" cmpd="sng">
            <a:solidFill>
              <a:srgbClr val="000000"/>
            </a:solidFill>
            <a:prstDash val="solid"/>
            <a:headEnd type="none" w="med" len="med"/>
            <a:tailEnd type="none" w="med" len="med"/>
          </a:ln>
        </p:spPr>
      </p:sp>
      <p:sp>
        <p:nvSpPr>
          <p:cNvPr id="132103" name="Line 9"/>
          <p:cNvSpPr/>
          <p:nvPr/>
        </p:nvSpPr>
        <p:spPr>
          <a:xfrm>
            <a:off x="927100" y="922338"/>
            <a:ext cx="0" cy="0"/>
          </a:xfrm>
          <a:prstGeom prst="line">
            <a:avLst/>
          </a:prstGeom>
          <a:ln w="12700" cap="rnd" cmpd="sng">
            <a:solidFill>
              <a:srgbClr val="000000"/>
            </a:solidFill>
            <a:prstDash val="solid"/>
            <a:headEnd type="none" w="med" len="med"/>
            <a:tailEnd type="none" w="med" len="med"/>
          </a:ln>
        </p:spPr>
      </p:sp>
      <p:sp>
        <p:nvSpPr>
          <p:cNvPr id="132104" name="Line 10"/>
          <p:cNvSpPr/>
          <p:nvPr/>
        </p:nvSpPr>
        <p:spPr>
          <a:xfrm>
            <a:off x="1047750" y="922338"/>
            <a:ext cx="0" cy="0"/>
          </a:xfrm>
          <a:prstGeom prst="line">
            <a:avLst/>
          </a:prstGeom>
          <a:ln w="12700" cap="rnd" cmpd="sng">
            <a:solidFill>
              <a:srgbClr val="000000"/>
            </a:solidFill>
            <a:prstDash val="solid"/>
            <a:headEnd type="none" w="med" len="med"/>
            <a:tailEnd type="none" w="med" len="med"/>
          </a:ln>
        </p:spPr>
      </p:sp>
      <p:sp>
        <p:nvSpPr>
          <p:cNvPr id="132105" name="Line 11"/>
          <p:cNvSpPr/>
          <p:nvPr/>
        </p:nvSpPr>
        <p:spPr>
          <a:xfrm>
            <a:off x="1047750" y="1211263"/>
            <a:ext cx="0" cy="0"/>
          </a:xfrm>
          <a:prstGeom prst="line">
            <a:avLst/>
          </a:prstGeom>
          <a:ln w="12700" cap="rnd" cmpd="sng">
            <a:solidFill>
              <a:srgbClr val="000000"/>
            </a:solidFill>
            <a:prstDash val="solid"/>
            <a:headEnd type="none" w="med" len="med"/>
            <a:tailEnd type="none" w="med" len="med"/>
          </a:ln>
        </p:spPr>
      </p:sp>
      <p:sp>
        <p:nvSpPr>
          <p:cNvPr id="132106" name="Line 12"/>
          <p:cNvSpPr/>
          <p:nvPr/>
        </p:nvSpPr>
        <p:spPr>
          <a:xfrm>
            <a:off x="1168400" y="1211263"/>
            <a:ext cx="0" cy="0"/>
          </a:xfrm>
          <a:prstGeom prst="line">
            <a:avLst/>
          </a:prstGeom>
          <a:ln w="12700" cap="rnd" cmpd="sng">
            <a:solidFill>
              <a:srgbClr val="000000"/>
            </a:solidFill>
            <a:prstDash val="solid"/>
            <a:headEnd type="none" w="med" len="med"/>
            <a:tailEnd type="none" w="med" len="med"/>
          </a:ln>
        </p:spPr>
      </p:sp>
      <p:sp>
        <p:nvSpPr>
          <p:cNvPr id="132107" name="Line 13"/>
          <p:cNvSpPr/>
          <p:nvPr/>
        </p:nvSpPr>
        <p:spPr>
          <a:xfrm>
            <a:off x="1168400" y="1500188"/>
            <a:ext cx="0" cy="0"/>
          </a:xfrm>
          <a:prstGeom prst="line">
            <a:avLst/>
          </a:prstGeom>
          <a:ln w="12700" cap="rnd" cmpd="sng">
            <a:solidFill>
              <a:srgbClr val="000000"/>
            </a:solidFill>
            <a:prstDash val="solid"/>
            <a:headEnd type="none" w="med" len="med"/>
            <a:tailEnd type="none" w="med" len="med"/>
          </a:ln>
        </p:spPr>
      </p:sp>
      <p:sp>
        <p:nvSpPr>
          <p:cNvPr id="132108" name="Rectangle 14"/>
          <p:cNvSpPr/>
          <p:nvPr/>
        </p:nvSpPr>
        <p:spPr>
          <a:xfrm>
            <a:off x="395288" y="66993"/>
            <a:ext cx="8496300" cy="968375"/>
          </a:xfrm>
          <a:prstGeom prst="rect">
            <a:avLst/>
          </a:prstGeom>
          <a:noFill/>
          <a:ln w="9525">
            <a:noFill/>
          </a:ln>
        </p:spPr>
        <p:txBody>
          <a:bodyPr anchor="ctr" anchorCtr="0">
            <a:spAutoFit/>
          </a:bodyPr>
          <a:p>
            <a:pPr algn="ctr">
              <a:lnSpc>
                <a:spcPct val="150000"/>
              </a:lnSpc>
            </a:pPr>
            <a:r>
              <a:rPr lang="zh-CN" altLang="en-US" sz="2400" b="1" dirty="0">
                <a:solidFill>
                  <a:schemeClr val="bg2"/>
                </a:solidFill>
                <a:latin typeface="楷体_GB2312" pitchFamily="49" charset="-122"/>
                <a:cs typeface="Times New Roman" panose="02020603050405020304" pitchFamily="18" charset="0"/>
              </a:rPr>
              <a:t>（　　月）进度款核验表（第   期）</a:t>
            </a:r>
            <a:endParaRPr lang="zh-CN" altLang="en-US" sz="2400" dirty="0">
              <a:solidFill>
                <a:schemeClr val="bg2"/>
              </a:solidFill>
              <a:latin typeface="楷体_GB2312" pitchFamily="49" charset="-122"/>
              <a:cs typeface="Times New Roman" panose="02020603050405020304" pitchFamily="18" charset="0"/>
            </a:endParaRPr>
          </a:p>
          <a:p>
            <a:pPr eaLnBrk="0" hangingPunct="0">
              <a:lnSpc>
                <a:spcPct val="150000"/>
              </a:lnSpc>
            </a:pPr>
            <a:r>
              <a:rPr lang="zh-CN" altLang="en-US" sz="1400" dirty="0">
                <a:solidFill>
                  <a:schemeClr val="bg2"/>
                </a:solidFill>
                <a:latin typeface="楷体_GB2312" pitchFamily="49" charset="-122"/>
                <a:cs typeface="Times New Roman" panose="02020603050405020304" pitchFamily="18" charset="0"/>
              </a:rPr>
              <a:t>工程名称：                               　 单位：        万元        编号：     </a:t>
            </a:r>
            <a:endParaRPr lang="zh-CN" altLang="en-US" sz="1400" dirty="0">
              <a:solidFill>
                <a:schemeClr val="bg2"/>
              </a:solidFill>
              <a:latin typeface="楷体_GB2312" pitchFamily="49" charset="-122"/>
              <a:ea typeface="Times New Roman" panose="02020603050405020304" pitchFamily="18" charset="0"/>
            </a:endParaRPr>
          </a:p>
        </p:txBody>
      </p:sp>
      <p:sp>
        <p:nvSpPr>
          <p:cNvPr id="132109" name="Line 15"/>
          <p:cNvSpPr/>
          <p:nvPr/>
        </p:nvSpPr>
        <p:spPr>
          <a:xfrm>
            <a:off x="1439863" y="622300"/>
            <a:ext cx="0" cy="0"/>
          </a:xfrm>
          <a:prstGeom prst="line">
            <a:avLst/>
          </a:prstGeom>
          <a:ln w="12700" cap="rnd" cmpd="sng">
            <a:solidFill>
              <a:srgbClr val="000000"/>
            </a:solidFill>
            <a:prstDash val="solid"/>
            <a:headEnd type="none" w="med" len="med"/>
            <a:tailEnd type="none" w="med" len="med"/>
          </a:ln>
        </p:spPr>
      </p:sp>
      <p:sp>
        <p:nvSpPr>
          <p:cNvPr id="132110" name="Line 16"/>
          <p:cNvSpPr/>
          <p:nvPr/>
        </p:nvSpPr>
        <p:spPr>
          <a:xfrm>
            <a:off x="1439863" y="911225"/>
            <a:ext cx="0" cy="0"/>
          </a:xfrm>
          <a:prstGeom prst="line">
            <a:avLst/>
          </a:prstGeom>
          <a:ln w="12700" cap="rnd" cmpd="sng">
            <a:solidFill>
              <a:srgbClr val="000000"/>
            </a:solidFill>
            <a:prstDash val="solid"/>
            <a:headEnd type="none" w="med" len="med"/>
            <a:tailEnd type="none" w="med" len="med"/>
          </a:ln>
        </p:spPr>
      </p:sp>
      <p:sp>
        <p:nvSpPr>
          <p:cNvPr id="132111" name="Line 17"/>
          <p:cNvSpPr/>
          <p:nvPr/>
        </p:nvSpPr>
        <p:spPr>
          <a:xfrm>
            <a:off x="1439863" y="333375"/>
            <a:ext cx="0" cy="0"/>
          </a:xfrm>
          <a:prstGeom prst="line">
            <a:avLst/>
          </a:prstGeom>
          <a:ln w="12700" cap="rnd" cmpd="sng">
            <a:solidFill>
              <a:srgbClr val="000000"/>
            </a:solidFill>
            <a:prstDash val="solid"/>
            <a:headEnd type="none" w="med" len="med"/>
            <a:tailEnd type="none" w="med" len="med"/>
          </a:ln>
        </p:spPr>
      </p:sp>
      <p:sp>
        <p:nvSpPr>
          <p:cNvPr id="132112" name="Line 18"/>
          <p:cNvSpPr/>
          <p:nvPr/>
        </p:nvSpPr>
        <p:spPr>
          <a:xfrm>
            <a:off x="1439863" y="622300"/>
            <a:ext cx="0" cy="0"/>
          </a:xfrm>
          <a:prstGeom prst="line">
            <a:avLst/>
          </a:prstGeom>
          <a:ln w="12700" cap="rnd" cmpd="sng">
            <a:solidFill>
              <a:srgbClr val="000000"/>
            </a:solidFill>
            <a:prstDash val="solid"/>
            <a:headEnd type="none" w="med" len="med"/>
            <a:tailEnd type="none" w="med" len="med"/>
          </a:ln>
        </p:spPr>
      </p:sp>
      <p:sp>
        <p:nvSpPr>
          <p:cNvPr id="132113" name="Line 19"/>
          <p:cNvSpPr/>
          <p:nvPr/>
        </p:nvSpPr>
        <p:spPr>
          <a:xfrm>
            <a:off x="1439863" y="1200150"/>
            <a:ext cx="0" cy="0"/>
          </a:xfrm>
          <a:prstGeom prst="line">
            <a:avLst/>
          </a:prstGeom>
          <a:ln w="12700" cap="rnd" cmpd="sng">
            <a:solidFill>
              <a:srgbClr val="000000"/>
            </a:solidFill>
            <a:prstDash val="solid"/>
            <a:headEnd type="none" w="med" len="med"/>
            <a:tailEnd type="none" w="med" len="med"/>
          </a:ln>
        </p:spPr>
      </p:sp>
      <p:sp>
        <p:nvSpPr>
          <p:cNvPr id="132114" name="Line 20"/>
          <p:cNvSpPr/>
          <p:nvPr/>
        </p:nvSpPr>
        <p:spPr>
          <a:xfrm>
            <a:off x="1439863" y="1489075"/>
            <a:ext cx="0" cy="0"/>
          </a:xfrm>
          <a:prstGeom prst="line">
            <a:avLst/>
          </a:prstGeom>
          <a:ln w="12700" cap="rnd" cmpd="sng">
            <a:solidFill>
              <a:srgbClr val="000000"/>
            </a:solidFill>
            <a:prstDash val="solid"/>
            <a:headEnd type="none" w="med" len="med"/>
            <a:tailEnd type="none" w="med" len="med"/>
          </a:ln>
        </p:spPr>
      </p:sp>
      <p:sp>
        <p:nvSpPr>
          <p:cNvPr id="132115" name="Line 21"/>
          <p:cNvSpPr/>
          <p:nvPr/>
        </p:nvSpPr>
        <p:spPr>
          <a:xfrm>
            <a:off x="1074738" y="2066925"/>
            <a:ext cx="0" cy="0"/>
          </a:xfrm>
          <a:prstGeom prst="line">
            <a:avLst/>
          </a:prstGeom>
          <a:ln w="12700" cap="rnd" cmpd="sng">
            <a:solidFill>
              <a:srgbClr val="000000"/>
            </a:solidFill>
            <a:prstDash val="solid"/>
            <a:headEnd type="none" w="med" len="med"/>
            <a:tailEnd type="none" w="med" len="med"/>
          </a:ln>
        </p:spPr>
      </p:sp>
      <p:sp>
        <p:nvSpPr>
          <p:cNvPr id="132116" name="Line 22"/>
          <p:cNvSpPr/>
          <p:nvPr/>
        </p:nvSpPr>
        <p:spPr>
          <a:xfrm>
            <a:off x="1074738" y="2355850"/>
            <a:ext cx="0" cy="0"/>
          </a:xfrm>
          <a:prstGeom prst="line">
            <a:avLst/>
          </a:prstGeom>
          <a:ln w="12700" cap="rnd" cmpd="sng">
            <a:solidFill>
              <a:srgbClr val="000000"/>
            </a:solidFill>
            <a:prstDash val="solid"/>
            <a:headEnd type="none" w="med" len="med"/>
            <a:tailEnd type="none" w="med" len="med"/>
          </a:ln>
        </p:spPr>
      </p:sp>
      <p:sp>
        <p:nvSpPr>
          <p:cNvPr id="132117" name="Line 23"/>
          <p:cNvSpPr/>
          <p:nvPr/>
        </p:nvSpPr>
        <p:spPr>
          <a:xfrm>
            <a:off x="1439863" y="2355850"/>
            <a:ext cx="0" cy="0"/>
          </a:xfrm>
          <a:prstGeom prst="line">
            <a:avLst/>
          </a:prstGeom>
          <a:ln w="12700" cap="rnd" cmpd="sng">
            <a:solidFill>
              <a:srgbClr val="000000"/>
            </a:solidFill>
            <a:prstDash val="solid"/>
            <a:headEnd type="none" w="med" len="med"/>
            <a:tailEnd type="none" w="med" len="med"/>
          </a:ln>
        </p:spPr>
      </p:sp>
      <p:sp>
        <p:nvSpPr>
          <p:cNvPr id="132118" name="Line 24"/>
          <p:cNvSpPr/>
          <p:nvPr/>
        </p:nvSpPr>
        <p:spPr>
          <a:xfrm>
            <a:off x="1439863" y="2644775"/>
            <a:ext cx="0" cy="0"/>
          </a:xfrm>
          <a:prstGeom prst="line">
            <a:avLst/>
          </a:prstGeom>
          <a:ln w="12700" cap="rnd" cmpd="sng">
            <a:solidFill>
              <a:srgbClr val="000000"/>
            </a:solidFill>
            <a:prstDash val="solid"/>
            <a:headEnd type="none" w="med" len="med"/>
            <a:tailEnd type="none" w="med" len="med"/>
          </a:ln>
        </p:spPr>
      </p:sp>
      <p:sp>
        <p:nvSpPr>
          <p:cNvPr id="132119" name="Line 25"/>
          <p:cNvSpPr/>
          <p:nvPr/>
        </p:nvSpPr>
        <p:spPr>
          <a:xfrm>
            <a:off x="1439863" y="866775"/>
            <a:ext cx="0" cy="0"/>
          </a:xfrm>
          <a:prstGeom prst="line">
            <a:avLst/>
          </a:prstGeom>
          <a:ln w="12700" cap="rnd" cmpd="sng">
            <a:solidFill>
              <a:srgbClr val="000000"/>
            </a:solidFill>
            <a:prstDash val="solid"/>
            <a:headEnd type="none" w="med" len="med"/>
            <a:tailEnd type="none" w="med" len="med"/>
          </a:ln>
        </p:spPr>
      </p:sp>
      <p:sp>
        <p:nvSpPr>
          <p:cNvPr id="132120" name="Line 26"/>
          <p:cNvSpPr/>
          <p:nvPr/>
        </p:nvSpPr>
        <p:spPr>
          <a:xfrm>
            <a:off x="1439863" y="1155700"/>
            <a:ext cx="0" cy="0"/>
          </a:xfrm>
          <a:prstGeom prst="line">
            <a:avLst/>
          </a:prstGeom>
          <a:ln w="12700" cap="rnd" cmpd="sng">
            <a:solidFill>
              <a:srgbClr val="000000"/>
            </a:solidFill>
            <a:prstDash val="solid"/>
            <a:headEnd type="none" w="med" len="med"/>
            <a:tailEnd type="none" w="med" len="med"/>
          </a:ln>
        </p:spPr>
      </p:sp>
      <p:sp>
        <p:nvSpPr>
          <p:cNvPr id="132121" name="Line 27"/>
          <p:cNvSpPr/>
          <p:nvPr/>
        </p:nvSpPr>
        <p:spPr>
          <a:xfrm>
            <a:off x="1439863" y="577850"/>
            <a:ext cx="0" cy="0"/>
          </a:xfrm>
          <a:prstGeom prst="line">
            <a:avLst/>
          </a:prstGeom>
          <a:ln w="12700" cap="rnd" cmpd="sng">
            <a:solidFill>
              <a:srgbClr val="000000"/>
            </a:solidFill>
            <a:prstDash val="solid"/>
            <a:headEnd type="none" w="med" len="med"/>
            <a:tailEnd type="none" w="med" len="med"/>
          </a:ln>
        </p:spPr>
      </p:sp>
      <p:sp>
        <p:nvSpPr>
          <p:cNvPr id="132122" name="Line 28"/>
          <p:cNvSpPr/>
          <p:nvPr/>
        </p:nvSpPr>
        <p:spPr>
          <a:xfrm>
            <a:off x="1439863" y="866775"/>
            <a:ext cx="0" cy="0"/>
          </a:xfrm>
          <a:prstGeom prst="line">
            <a:avLst/>
          </a:prstGeom>
          <a:ln w="12700" cap="rnd" cmpd="sng">
            <a:solidFill>
              <a:srgbClr val="000000"/>
            </a:solidFill>
            <a:prstDash val="solid"/>
            <a:headEnd type="none" w="med" len="med"/>
            <a:tailEnd type="none" w="med" len="med"/>
          </a:ln>
        </p:spPr>
      </p:sp>
      <p:sp>
        <p:nvSpPr>
          <p:cNvPr id="132123" name="Line 29"/>
          <p:cNvSpPr/>
          <p:nvPr/>
        </p:nvSpPr>
        <p:spPr>
          <a:xfrm>
            <a:off x="1439863" y="1444625"/>
            <a:ext cx="0" cy="0"/>
          </a:xfrm>
          <a:prstGeom prst="line">
            <a:avLst/>
          </a:prstGeom>
          <a:ln w="12700" cap="rnd" cmpd="sng">
            <a:solidFill>
              <a:srgbClr val="000000"/>
            </a:solidFill>
            <a:prstDash val="solid"/>
            <a:headEnd type="none" w="med" len="med"/>
            <a:tailEnd type="none" w="med" len="med"/>
          </a:ln>
        </p:spPr>
      </p:sp>
      <p:sp>
        <p:nvSpPr>
          <p:cNvPr id="132124" name="Line 30"/>
          <p:cNvSpPr/>
          <p:nvPr/>
        </p:nvSpPr>
        <p:spPr>
          <a:xfrm>
            <a:off x="1439863" y="1733550"/>
            <a:ext cx="0" cy="0"/>
          </a:xfrm>
          <a:prstGeom prst="line">
            <a:avLst/>
          </a:prstGeom>
          <a:ln w="12700" cap="rnd" cmpd="sng">
            <a:solidFill>
              <a:srgbClr val="000000"/>
            </a:solidFill>
            <a:prstDash val="solid"/>
            <a:headEnd type="none" w="med" len="med"/>
            <a:tailEnd type="none" w="med" len="med"/>
          </a:ln>
        </p:spPr>
      </p:sp>
      <p:sp>
        <p:nvSpPr>
          <p:cNvPr id="132125" name="Line 31"/>
          <p:cNvSpPr/>
          <p:nvPr/>
        </p:nvSpPr>
        <p:spPr>
          <a:xfrm>
            <a:off x="1074738" y="2311400"/>
            <a:ext cx="0" cy="0"/>
          </a:xfrm>
          <a:prstGeom prst="line">
            <a:avLst/>
          </a:prstGeom>
          <a:ln w="12700" cap="rnd" cmpd="sng">
            <a:solidFill>
              <a:srgbClr val="000000"/>
            </a:solidFill>
            <a:prstDash val="solid"/>
            <a:headEnd type="none" w="med" len="med"/>
            <a:tailEnd type="none" w="med" len="med"/>
          </a:ln>
        </p:spPr>
      </p:sp>
      <p:sp>
        <p:nvSpPr>
          <p:cNvPr id="132126" name="Line 32"/>
          <p:cNvSpPr/>
          <p:nvPr/>
        </p:nvSpPr>
        <p:spPr>
          <a:xfrm>
            <a:off x="1074738" y="2600325"/>
            <a:ext cx="0" cy="0"/>
          </a:xfrm>
          <a:prstGeom prst="line">
            <a:avLst/>
          </a:prstGeom>
          <a:ln w="12700" cap="rnd" cmpd="sng">
            <a:solidFill>
              <a:srgbClr val="000000"/>
            </a:solidFill>
            <a:prstDash val="solid"/>
            <a:headEnd type="none" w="med" len="med"/>
            <a:tailEnd type="none" w="med" len="med"/>
          </a:ln>
        </p:spPr>
      </p:sp>
      <p:sp>
        <p:nvSpPr>
          <p:cNvPr id="132127" name="Line 33"/>
          <p:cNvSpPr/>
          <p:nvPr/>
        </p:nvSpPr>
        <p:spPr>
          <a:xfrm>
            <a:off x="1439863" y="2600325"/>
            <a:ext cx="0" cy="0"/>
          </a:xfrm>
          <a:prstGeom prst="line">
            <a:avLst/>
          </a:prstGeom>
          <a:ln w="12700" cap="rnd" cmpd="sng">
            <a:solidFill>
              <a:srgbClr val="000000"/>
            </a:solidFill>
            <a:prstDash val="solid"/>
            <a:headEnd type="none" w="med" len="med"/>
            <a:tailEnd type="none" w="med" len="med"/>
          </a:ln>
        </p:spPr>
      </p:sp>
      <p:sp>
        <p:nvSpPr>
          <p:cNvPr id="132128" name="Line 34"/>
          <p:cNvSpPr/>
          <p:nvPr/>
        </p:nvSpPr>
        <p:spPr>
          <a:xfrm>
            <a:off x="1439863" y="2889250"/>
            <a:ext cx="0" cy="0"/>
          </a:xfrm>
          <a:prstGeom prst="line">
            <a:avLst/>
          </a:prstGeom>
          <a:ln w="12700" cap="rnd" cmpd="sng">
            <a:solidFill>
              <a:srgbClr val="000000"/>
            </a:solidFill>
            <a:prstDash val="solid"/>
            <a:headEnd type="none" w="med" len="med"/>
            <a:tailEnd type="none" w="med" len="med"/>
          </a:ln>
        </p:spPr>
      </p:sp>
      <p:graphicFrame>
        <p:nvGraphicFramePr>
          <p:cNvPr id="6663363" name="Group 195"/>
          <p:cNvGraphicFramePr>
            <a:graphicFrameLocks noGrp="1"/>
          </p:cNvGraphicFramePr>
          <p:nvPr>
            <p:custDataLst>
              <p:tags r:id="rId2"/>
            </p:custDataLst>
          </p:nvPr>
        </p:nvGraphicFramePr>
        <p:xfrm>
          <a:off x="394335" y="999490"/>
          <a:ext cx="8359775" cy="5610860"/>
        </p:xfrm>
        <a:graphic>
          <a:graphicData uri="http://schemas.openxmlformats.org/drawingml/2006/table">
            <a:tbl>
              <a:tblPr/>
              <a:tblGrid>
                <a:gridCol w="447675"/>
                <a:gridCol w="488950"/>
                <a:gridCol w="679450"/>
                <a:gridCol w="1191895"/>
                <a:gridCol w="704215"/>
                <a:gridCol w="723900"/>
                <a:gridCol w="737870"/>
                <a:gridCol w="695325"/>
                <a:gridCol w="666115"/>
                <a:gridCol w="643255"/>
                <a:gridCol w="695325"/>
                <a:gridCol w="685800"/>
              </a:tblGrid>
              <a:tr h="360363">
                <a:tc gridSpan="2">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合同价格</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本     期</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hMerge="1">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累     计</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hMerge="1">
                  <a:tcPr/>
                </a:tc>
              </a:tr>
              <a:tr h="355600">
                <a:tc gridSpan="2">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预付款</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合计</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土建</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安装</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其他</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合计</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土建</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安装</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其它</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65150">
                <a:tc rowSpan="6">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工作量</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①</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3">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申</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报</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数</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①</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合同进度款</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vMerge="1">
                  <a:tcPr/>
                </a:tc>
                <a:tc vMerge="1">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变更、签证进度款</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2288">
                <a:tc vMerge="1">
                  <a:tcPr/>
                </a:tc>
                <a:tc vMerge="1">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上报小计</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vMerge="1">
                  <a:tcPr/>
                </a:tc>
                <a:tc rowSpan="3">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核定数②</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合同进度款</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1813">
                <a:tc vMerge="1">
                  <a:tcPr/>
                </a:tc>
                <a:tc vMerge="1">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变更、签证进度款</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vMerge="1">
                  <a:tcPr/>
                </a:tc>
                <a:tc vMerge="1">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核定小计        </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9088">
                <a:tc rowSpan="5">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抵扣款</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②</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预付款              </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vMerge="1">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甲供料款            </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vMerge="1">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保留金              </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vMerge="1">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vMerge="1">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抵扣小计            </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gridSpan="4">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本期应付款</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gridSpan="3">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竣工结算前</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最高付款额</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开工累计付款额</a:t>
                      </a:r>
                      <a:r>
                        <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a:t>
                      </a: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累计核定进度款</a:t>
                      </a:r>
                      <a:r>
                        <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a:t>
                      </a: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预付款额</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hMerge="1">
                  <a:tcPr/>
                </a:tc>
                <a:tc hMerge="1">
                  <a:tcPr/>
                </a:tc>
                <a:tc hMerge="1">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r>
            </a:tbl>
          </a:graphicData>
        </a:graphic>
      </p:graphicFrame>
    </p:spTree>
  </p:cSld>
  <p:clrMapOvr>
    <a:masterClrMapping/>
  </p:clrMapOvr>
  <p:transition/>
</p:sld>
</file>

<file path=ppt/slides/slide12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p:pic>
        <p:nvPicPr>
          <p:cNvPr id="5" name="图片"/>
          <p:cNvPicPr>
            <a:picLocks noChangeAspect="1"/>
          </p:cNvPicPr>
          <p:nvPr userDrawn="1"/>
        </p:nvPicPr>
        <p:blipFill rotWithShape="1">
          <a:blip r:embed="rId1" cstate="print">
            <a:extLst>
              <a:ext uri="{28A0092B-C50C-407E-A947-70E740481C1C}">
                <a14:useLocalDpi xmlns:a14="http://schemas.microsoft.com/office/drawing/2010/main" val="0"/>
              </a:ext>
            </a:extLst>
          </a:blip>
          <a:srcRect t="2" b="39"/>
          <a:stretch>
            <a:fillRect/>
          </a:stretch>
        </p:blipFill>
        <p:spPr>
          <a:xfrm>
            <a:off x="-1270" y="635"/>
            <a:ext cx="9192260" cy="6878955"/>
          </a:xfrm>
          <a:prstGeom prst="rect">
            <a:avLst/>
          </a:prstGeom>
        </p:spPr>
      </p:pic>
      <p:graphicFrame>
        <p:nvGraphicFramePr>
          <p:cNvPr id="6661139" name="Group 19"/>
          <p:cNvGraphicFramePr>
            <a:graphicFrameLocks noGrp="1"/>
          </p:cNvGraphicFramePr>
          <p:nvPr>
            <p:custDataLst>
              <p:tags r:id="rId2"/>
            </p:custDataLst>
          </p:nvPr>
        </p:nvGraphicFramePr>
        <p:xfrm>
          <a:off x="507683" y="1269048"/>
          <a:ext cx="8166100" cy="5008880"/>
        </p:xfrm>
        <a:graphic>
          <a:graphicData uri="http://schemas.openxmlformats.org/drawingml/2006/table">
            <a:tbl>
              <a:tblPr/>
              <a:tblGrid>
                <a:gridCol w="1471295"/>
                <a:gridCol w="6694805"/>
              </a:tblGrid>
              <a:tr h="1168400">
                <a:tc>
                  <a:txBody>
                    <a:bodyPr/>
                    <a:lstStyle/>
                    <a:p>
                      <a:pPr marL="342900" marR="0" lvl="0" indent="-342900" algn="ctr" defTabSz="914400" rtl="0" eaLnBrk="1" fontAlgn="base" latinLnBrk="0" hangingPunct="1">
                        <a:lnSpc>
                          <a:spcPct val="100000"/>
                        </a:lnSpc>
                        <a:spcBef>
                          <a:spcPct val="0"/>
                        </a:spcBef>
                        <a:spcAft>
                          <a:spcPct val="0"/>
                        </a:spcAft>
                        <a:buClrTx/>
                        <a:buSzTx/>
                        <a:buFontTx/>
                        <a:buNone/>
                      </a:pPr>
                      <a:r>
                        <a:rPr kumimoji="1" lang="zh-CN" altLang="en-US" sz="1600" b="1"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工程形象进度</a:t>
                      </a:r>
                      <a:endParaRPr kumimoji="1" lang="zh-CN" altLang="en-US" sz="1600" b="1"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6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00250">
                <a:tc gridSpan="2">
                  <a:txBody>
                    <a:bodyPr/>
                    <a:lstStyle/>
                    <a:p>
                      <a:pPr marL="342900" marR="0" lvl="0" indent="1924050" algn="l" defTabSz="914400" rtl="0" eaLnBrk="1" fontAlgn="base"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本进度款已经监理单位签证，本单位核定意见为：</a:t>
                      </a:r>
                      <a:endPar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p>
                      <a:pPr marL="342900" marR="0" lvl="0" indent="1924050" algn="l" defTabSz="914400" rtl="0" eaLnBrk="0" fontAlgn="base" latinLnBrk="0" hangingPunct="0">
                        <a:lnSpc>
                          <a:spcPct val="100000"/>
                        </a:lnSpc>
                        <a:spcBef>
                          <a:spcPct val="0"/>
                        </a:spcBef>
                        <a:spcAft>
                          <a:spcPct val="0"/>
                        </a:spcAft>
                        <a:buClrTx/>
                        <a:buSzTx/>
                        <a:buFontTx/>
                        <a:buNone/>
                      </a:pPr>
                      <a:endPar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p>
                      <a:pPr marL="342900" marR="0" lvl="0" indent="1924050" algn="l" defTabSz="914400" rtl="0" eaLnBrk="0" fontAlgn="base" latinLnBrk="0" hangingPunct="0">
                        <a:lnSpc>
                          <a:spcPct val="100000"/>
                        </a:lnSpc>
                        <a:spcBef>
                          <a:spcPct val="0"/>
                        </a:spcBef>
                        <a:spcAft>
                          <a:spcPct val="0"/>
                        </a:spcAft>
                        <a:buClrTx/>
                        <a:buSzTx/>
                        <a:buFontTx/>
                        <a:buNone/>
                      </a:pPr>
                      <a:endPar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p>
                      <a:pPr marL="342900" marR="0" lvl="0" indent="1924050" algn="l" defTabSz="914400" rtl="0" eaLnBrk="0" fontAlgn="base" latinLnBrk="0" hangingPunct="0">
                        <a:lnSpc>
                          <a:spcPct val="100000"/>
                        </a:lnSpc>
                        <a:spcBef>
                          <a:spcPct val="0"/>
                        </a:spcBef>
                        <a:spcAft>
                          <a:spcPct val="0"/>
                        </a:spcAft>
                        <a:buClrTx/>
                        <a:buSzTx/>
                        <a:buFontTx/>
                        <a:buNone/>
                      </a:pPr>
                      <a:endPar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p>
                      <a:pPr marL="342900" marR="0" lvl="0" indent="1924050" algn="l" defTabSz="914400" rtl="0" eaLnBrk="0" fontAlgn="base" latinLnBrk="0" hangingPunct="0">
                        <a:lnSpc>
                          <a:spcPct val="100000"/>
                        </a:lnSpc>
                        <a:spcBef>
                          <a:spcPct val="0"/>
                        </a:spcBef>
                        <a:spcAft>
                          <a:spcPct val="0"/>
                        </a:spcAft>
                        <a:buClrTx/>
                        <a:buSzTx/>
                        <a:buFontTx/>
                        <a:buNone/>
                      </a:pPr>
                      <a:endPar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p>
                      <a:pPr marL="342900" marR="0" lvl="0" indent="1924050" algn="l" defTabSz="914400" rtl="0" eaLnBrk="0" fontAlgn="base" latinLnBrk="0" hangingPunct="0">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p>
                      <a:pPr marL="342900" marR="0" lvl="0" indent="1924050" algn="l" defTabSz="914400" rtl="0" eaLnBrk="0" fontAlgn="base" latinLnBrk="0" hangingPunct="0">
                        <a:lnSpc>
                          <a:spcPct val="100000"/>
                        </a:lnSpc>
                        <a:spcBef>
                          <a:spcPct val="0"/>
                        </a:spcBef>
                        <a:spcAft>
                          <a:spcPct val="0"/>
                        </a:spcAft>
                        <a:buClrTx/>
                        <a:buSzTx/>
                        <a:buFontTx/>
                        <a:buNone/>
                      </a:pPr>
                      <a:endPar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p>
                      <a:pPr marL="342900" marR="0" lvl="0" indent="1924050" algn="l" defTabSz="914400" rtl="0" eaLnBrk="0" fontAlgn="base" latinLnBrk="0" hangingPunct="0">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项目负责人：            年    月    日</a:t>
                      </a:r>
                      <a:endPar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r>
              <a:tr h="1309688">
                <a:tc gridSpan="2">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600" b="1"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建设单位意见：</a:t>
                      </a:r>
                      <a:endParaRPr kumimoji="1" lang="zh-CN" altLang="en-US" sz="1600" b="1"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pPr>
                      <a:endPar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年    月    日</a:t>
                      </a:r>
                      <a:endPar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r>
            </a:tbl>
          </a:graphicData>
        </a:graphic>
      </p:graphicFrame>
      <p:sp>
        <p:nvSpPr>
          <p:cNvPr id="133134" name="WordArt 16"/>
          <p:cNvSpPr>
            <a:spLocks noTextEdit="1"/>
          </p:cNvSpPr>
          <p:nvPr/>
        </p:nvSpPr>
        <p:spPr>
          <a:xfrm>
            <a:off x="684213" y="2349500"/>
            <a:ext cx="1223962" cy="271463"/>
          </a:xfrm>
          <a:prstGeom prst="rect">
            <a:avLst/>
          </a:prstGeom>
        </p:spPr>
        <p:txBody>
          <a:bodyPr wrap="none" fromWordArt="1">
            <a:prstTxWarp prst="textPlain">
              <a:avLst>
                <a:gd name="adj" fmla="val 50000"/>
              </a:avLst>
            </a:prstTxWarp>
            <a:normAutofit lnSpcReduction="10000"/>
          </a:bodyPr>
          <a:p>
            <a:pPr algn="ctr"/>
            <a:r>
              <a:rPr lang="zh-CN" altLang="en-US" sz="1200">
                <a:ln w="9525" cap="flat" cmpd="sng">
                  <a:solidFill>
                    <a:srgbClr val="000000"/>
                  </a:solidFill>
                  <a:prstDash val="solid"/>
                  <a:headEnd type="none" w="med" len="med"/>
                  <a:tailEnd type="none" w="med" len="med"/>
                </a:ln>
                <a:solidFill>
                  <a:srgbClr val="FFFFFF"/>
                </a:solidFill>
                <a:latin typeface="楷体_GB2312" charset="0"/>
                <a:ea typeface="楷体_GB2312" charset="0"/>
              </a:rPr>
              <a:t>咨询企业意见：</a:t>
            </a:r>
            <a:endParaRPr lang="zh-CN" altLang="en-US" sz="1200">
              <a:ln w="9525" cap="flat" cmpd="sng">
                <a:solidFill>
                  <a:srgbClr val="000000"/>
                </a:solidFill>
                <a:prstDash val="solid"/>
                <a:headEnd type="none" w="med" len="med"/>
                <a:tailEnd type="none" w="med" len="med"/>
              </a:ln>
              <a:solidFill>
                <a:srgbClr val="FFFFFF"/>
              </a:solidFill>
              <a:latin typeface="楷体_GB2312" charset="0"/>
              <a:ea typeface="楷体_GB2312" charset="0"/>
            </a:endParaRPr>
          </a:p>
        </p:txBody>
      </p:sp>
      <p:sp>
        <p:nvSpPr>
          <p:cNvPr id="133135" name="Rectangle 18"/>
          <p:cNvSpPr/>
          <p:nvPr/>
        </p:nvSpPr>
        <p:spPr>
          <a:xfrm>
            <a:off x="647700" y="254953"/>
            <a:ext cx="8496300" cy="968375"/>
          </a:xfrm>
          <a:prstGeom prst="rect">
            <a:avLst/>
          </a:prstGeom>
          <a:noFill/>
          <a:ln w="9525">
            <a:noFill/>
          </a:ln>
        </p:spPr>
        <p:txBody>
          <a:bodyPr anchor="ctr" anchorCtr="0">
            <a:spAutoFit/>
          </a:bodyPr>
          <a:p>
            <a:pPr algn="ctr">
              <a:lnSpc>
                <a:spcPct val="150000"/>
              </a:lnSpc>
            </a:pPr>
            <a:r>
              <a:rPr lang="zh-CN" altLang="en-US" sz="2400" b="1" dirty="0">
                <a:solidFill>
                  <a:schemeClr val="bg2"/>
                </a:solidFill>
                <a:latin typeface="楷体_GB2312" pitchFamily="49" charset="-122"/>
                <a:cs typeface="Times New Roman" panose="02020603050405020304" pitchFamily="18" charset="0"/>
              </a:rPr>
              <a:t>（　　月）进度款核验表（第   期）</a:t>
            </a:r>
            <a:endParaRPr lang="zh-CN" altLang="en-US" sz="2400" dirty="0">
              <a:solidFill>
                <a:schemeClr val="bg2"/>
              </a:solidFill>
              <a:latin typeface="楷体_GB2312" pitchFamily="49" charset="-122"/>
              <a:cs typeface="Times New Roman" panose="02020603050405020304" pitchFamily="18" charset="0"/>
            </a:endParaRPr>
          </a:p>
          <a:p>
            <a:pPr eaLnBrk="0" hangingPunct="0">
              <a:lnSpc>
                <a:spcPct val="150000"/>
              </a:lnSpc>
            </a:pPr>
            <a:r>
              <a:rPr lang="zh-CN" altLang="en-US" sz="1400" dirty="0">
                <a:solidFill>
                  <a:schemeClr val="bg2"/>
                </a:solidFill>
                <a:latin typeface="楷体_GB2312" pitchFamily="49" charset="-122"/>
                <a:cs typeface="Times New Roman" panose="02020603050405020304" pitchFamily="18" charset="0"/>
              </a:rPr>
              <a:t>工程名称：                               　 单位：        万元        编号：     </a:t>
            </a:r>
            <a:endParaRPr lang="zh-CN" altLang="en-US" sz="1400" dirty="0">
              <a:solidFill>
                <a:schemeClr val="bg2"/>
              </a:solidFill>
              <a:latin typeface="楷体_GB2312" pitchFamily="49" charset="-122"/>
              <a:ea typeface="Times New Roman" panose="02020603050405020304" pitchFamily="18" charset="0"/>
            </a:endParaRPr>
          </a:p>
        </p:txBody>
      </p:sp>
    </p:spTree>
  </p:cSld>
  <p:clrMapOvr>
    <a:masterClrMapping/>
  </p:clrMapOvr>
  <p:transition/>
</p:sld>
</file>

<file path=ppt/slides/slide12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p:pic>
        <p:nvPicPr>
          <p:cNvPr id="5" name="图片"/>
          <p:cNvPicPr>
            <a:picLocks noChangeAspect="1"/>
          </p:cNvPicPr>
          <p:nvPr userDrawn="1"/>
        </p:nvPicPr>
        <p:blipFill rotWithShape="1">
          <a:blip r:embed="rId1" cstate="print">
            <a:extLst>
              <a:ext uri="{28A0092B-C50C-407E-A947-70E740481C1C}">
                <a14:useLocalDpi xmlns:a14="http://schemas.microsoft.com/office/drawing/2010/main" val="0"/>
              </a:ext>
            </a:extLst>
          </a:blip>
          <a:srcRect t="2" b="39"/>
          <a:stretch>
            <a:fillRect/>
          </a:stretch>
        </p:blipFill>
        <p:spPr>
          <a:xfrm>
            <a:off x="-1270" y="635"/>
            <a:ext cx="9192260" cy="6878955"/>
          </a:xfrm>
          <a:prstGeom prst="rect">
            <a:avLst/>
          </a:prstGeom>
        </p:spPr>
      </p:pic>
      <p:sp>
        <p:nvSpPr>
          <p:cNvPr id="134146" name="Rectangle 161"/>
          <p:cNvSpPr/>
          <p:nvPr/>
        </p:nvSpPr>
        <p:spPr>
          <a:xfrm>
            <a:off x="1979613" y="143510"/>
            <a:ext cx="5392737" cy="457200"/>
          </a:xfrm>
          <a:prstGeom prst="rect">
            <a:avLst/>
          </a:prstGeom>
          <a:noFill/>
          <a:ln w="9525">
            <a:noFill/>
          </a:ln>
        </p:spPr>
        <p:txBody>
          <a:bodyPr wrap="none" anchor="ctr" anchorCtr="0">
            <a:spAutoFit/>
          </a:bodyPr>
          <a:p>
            <a:pPr algn="ctr"/>
            <a:r>
              <a:rPr lang="zh-CN" altLang="en-US" sz="2400" b="1" dirty="0">
                <a:solidFill>
                  <a:schemeClr val="bg2"/>
                </a:solidFill>
                <a:latin typeface="Times New Roman" panose="02020603050405020304" pitchFamily="18" charset="0"/>
                <a:ea typeface="宋体" panose="02010600030101010101" pitchFamily="2" charset="-122"/>
              </a:rPr>
              <a:t>材料（设备）询价（定价）审查意见表</a:t>
            </a:r>
            <a:endParaRPr lang="zh-CN" altLang="en-US" sz="2400" dirty="0">
              <a:solidFill>
                <a:schemeClr val="bg2"/>
              </a:solidFill>
              <a:latin typeface="Times New Roman" panose="02020603050405020304" pitchFamily="18" charset="0"/>
            </a:endParaRPr>
          </a:p>
        </p:txBody>
      </p:sp>
      <p:graphicFrame>
        <p:nvGraphicFramePr>
          <p:cNvPr id="134147" name="表格 134146"/>
          <p:cNvGraphicFramePr/>
          <p:nvPr>
            <p:custDataLst>
              <p:tags r:id="rId2"/>
            </p:custDataLst>
          </p:nvPr>
        </p:nvGraphicFramePr>
        <p:xfrm>
          <a:off x="465455" y="617855"/>
          <a:ext cx="8267700" cy="6029960"/>
        </p:xfrm>
        <a:graphic>
          <a:graphicData uri="http://schemas.openxmlformats.org/drawingml/2006/table">
            <a:tbl>
              <a:tblPr/>
              <a:tblGrid>
                <a:gridCol w="3054985"/>
                <a:gridCol w="1079500"/>
                <a:gridCol w="3053715"/>
                <a:gridCol w="1079500"/>
              </a:tblGrid>
              <a:tr h="215900">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0" hangingPunct="0">
                        <a:lnSpc>
                          <a:spcPct val="120000"/>
                        </a:lnSpc>
                        <a:spcBef>
                          <a:spcPts val="0"/>
                        </a:spcBef>
                        <a:spcAft>
                          <a:spcPts val="0"/>
                        </a:spcAft>
                        <a:buNone/>
                      </a:pPr>
                      <a:r>
                        <a:rPr lang="zh-CN" altLang="en-US" sz="1300" spc="60" dirty="0">
                          <a:solidFill>
                            <a:schemeClr val="bg2"/>
                          </a:solidFill>
                          <a:latin typeface="微软雅黑" panose="020B0503020204020204" charset="-122"/>
                          <a:ea typeface="微软雅黑" panose="020B0503020204020204" charset="-122"/>
                        </a:rPr>
                        <a:t>工程名称</a:t>
                      </a:r>
                      <a:endParaRPr lang="zh-CN" altLang="en-US" sz="1300" spc="60" dirty="0">
                        <a:solidFill>
                          <a:schemeClr val="bg2"/>
                        </a:solidFill>
                        <a:latin typeface="微软雅黑" panose="020B0503020204020204" charset="-122"/>
                        <a:ea typeface="微软雅黑" panose="020B0503020204020204" charset="-122"/>
                      </a:endParaRPr>
                    </a:p>
                  </a:txBody>
                  <a:tcPr marL="25400" marR="25400" marT="6350" marB="635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hangingPunct="1">
                        <a:lnSpc>
                          <a:spcPct val="120000"/>
                        </a:lnSpc>
                        <a:spcBef>
                          <a:spcPts val="0"/>
                        </a:spcBef>
                        <a:spcAft>
                          <a:spcPts val="0"/>
                        </a:spcAft>
                        <a:buNone/>
                      </a:pPr>
                      <a:endParaRPr lang="zh-CN" altLang="zh-CN" sz="1300" spc="60" dirty="0">
                        <a:solidFill>
                          <a:schemeClr val="bg2"/>
                        </a:solidFill>
                        <a:latin typeface="微软雅黑" panose="020B0503020204020204" charset="-122"/>
                        <a:ea typeface="微软雅黑" panose="020B0503020204020204" charset="-122"/>
                      </a:endParaRPr>
                    </a:p>
                  </a:txBody>
                  <a:tcPr marL="25400" marR="25400" marT="6350" marB="635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hangingPunct="1">
                        <a:lnSpc>
                          <a:spcPct val="120000"/>
                        </a:lnSpc>
                        <a:spcBef>
                          <a:spcPts val="0"/>
                        </a:spcBef>
                        <a:spcAft>
                          <a:spcPts val="0"/>
                        </a:spcAft>
                        <a:buNone/>
                      </a:pPr>
                      <a:r>
                        <a:rPr lang="zh-CN" altLang="en-US" sz="1300" spc="60" dirty="0">
                          <a:solidFill>
                            <a:schemeClr val="bg2"/>
                          </a:solidFill>
                          <a:latin typeface="微软雅黑" panose="020B0503020204020204" charset="-122"/>
                          <a:ea typeface="微软雅黑" panose="020B0503020204020204" charset="-122"/>
                        </a:rPr>
                        <a:t>建设单位</a:t>
                      </a:r>
                      <a:endParaRPr lang="zh-CN" altLang="en-US" sz="1300" spc="60" dirty="0">
                        <a:solidFill>
                          <a:schemeClr val="bg2"/>
                        </a:solidFill>
                        <a:latin typeface="微软雅黑" panose="020B0503020204020204" charset="-122"/>
                        <a:ea typeface="微软雅黑" panose="020B0503020204020204" charset="-122"/>
                      </a:endParaRPr>
                    </a:p>
                  </a:txBody>
                  <a:tcPr marL="25400" marR="25400" marT="6350" marB="635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hangingPunct="1">
                        <a:lnSpc>
                          <a:spcPct val="120000"/>
                        </a:lnSpc>
                        <a:spcBef>
                          <a:spcPts val="0"/>
                        </a:spcBef>
                        <a:spcAft>
                          <a:spcPts val="0"/>
                        </a:spcAft>
                        <a:buNone/>
                      </a:pPr>
                      <a:endParaRPr lang="zh-CN" altLang="zh-CN" sz="1000" spc="60" dirty="0">
                        <a:solidFill>
                          <a:schemeClr val="bg2"/>
                        </a:solidFill>
                        <a:latin typeface="微软雅黑" panose="020B0503020204020204" charset="-122"/>
                        <a:ea typeface="微软雅黑" panose="020B0503020204020204" charset="-122"/>
                      </a:endParaRPr>
                    </a:p>
                  </a:txBody>
                  <a:tcPr marL="25400" marR="25400" marT="6350" marB="635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75260">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hangingPunct="1">
                        <a:lnSpc>
                          <a:spcPct val="120000"/>
                        </a:lnSpc>
                        <a:spcBef>
                          <a:spcPts val="0"/>
                        </a:spcBef>
                        <a:spcAft>
                          <a:spcPts val="0"/>
                        </a:spcAft>
                        <a:buNone/>
                      </a:pPr>
                      <a:r>
                        <a:rPr lang="zh-CN" altLang="en-US" sz="1300" spc="60" dirty="0">
                          <a:solidFill>
                            <a:schemeClr val="bg2"/>
                          </a:solidFill>
                          <a:latin typeface="微软雅黑" panose="020B0503020204020204" charset="-122"/>
                          <a:ea typeface="微软雅黑" panose="020B0503020204020204" charset="-122"/>
                        </a:rPr>
                        <a:t>施工单位</a:t>
                      </a:r>
                      <a:endParaRPr lang="zh-CN" altLang="en-US" sz="1300" spc="60" dirty="0">
                        <a:solidFill>
                          <a:schemeClr val="bg2"/>
                        </a:solidFill>
                        <a:latin typeface="微软雅黑" panose="020B0503020204020204" charset="-122"/>
                        <a:ea typeface="微软雅黑" panose="020B0503020204020204" charset="-122"/>
                      </a:endParaRPr>
                    </a:p>
                  </a:txBody>
                  <a:tcPr marL="25400" marR="25400" marT="6350" marB="635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hangingPunct="1">
                        <a:lnSpc>
                          <a:spcPct val="120000"/>
                        </a:lnSpc>
                        <a:spcBef>
                          <a:spcPts val="0"/>
                        </a:spcBef>
                        <a:spcAft>
                          <a:spcPts val="0"/>
                        </a:spcAft>
                        <a:buNone/>
                      </a:pPr>
                      <a:endParaRPr lang="zh-CN" altLang="zh-CN" sz="1300" spc="60" dirty="0">
                        <a:solidFill>
                          <a:schemeClr val="bg2"/>
                        </a:solidFill>
                        <a:latin typeface="微软雅黑" panose="020B0503020204020204" charset="-122"/>
                        <a:ea typeface="微软雅黑" panose="020B0503020204020204" charset="-122"/>
                      </a:endParaRPr>
                    </a:p>
                  </a:txBody>
                  <a:tcPr marL="25400" marR="25400" marT="6350" marB="635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hangingPunct="1">
                        <a:lnSpc>
                          <a:spcPct val="120000"/>
                        </a:lnSpc>
                        <a:spcBef>
                          <a:spcPts val="0"/>
                        </a:spcBef>
                        <a:spcAft>
                          <a:spcPts val="0"/>
                        </a:spcAft>
                        <a:buNone/>
                      </a:pPr>
                      <a:r>
                        <a:rPr lang="zh-CN" altLang="en-US" sz="1300" spc="60" dirty="0">
                          <a:solidFill>
                            <a:schemeClr val="bg2"/>
                          </a:solidFill>
                          <a:latin typeface="微软雅黑" panose="020B0503020204020204" charset="-122"/>
                          <a:ea typeface="微软雅黑" panose="020B0503020204020204" charset="-122"/>
                        </a:rPr>
                        <a:t>监理单位</a:t>
                      </a:r>
                      <a:endParaRPr lang="zh-CN" altLang="en-US" sz="1300" spc="60" dirty="0">
                        <a:solidFill>
                          <a:schemeClr val="bg2"/>
                        </a:solidFill>
                        <a:latin typeface="微软雅黑" panose="020B0503020204020204" charset="-122"/>
                        <a:ea typeface="微软雅黑" panose="020B0503020204020204" charset="-122"/>
                      </a:endParaRPr>
                    </a:p>
                  </a:txBody>
                  <a:tcPr marL="25400" marR="25400" marT="6350" marB="635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hangingPunct="1">
                        <a:lnSpc>
                          <a:spcPct val="120000"/>
                        </a:lnSpc>
                        <a:spcBef>
                          <a:spcPts val="0"/>
                        </a:spcBef>
                        <a:spcAft>
                          <a:spcPts val="0"/>
                        </a:spcAft>
                        <a:buNone/>
                      </a:pPr>
                      <a:endParaRPr lang="zh-CN" altLang="zh-CN" sz="800" spc="60" dirty="0">
                        <a:solidFill>
                          <a:schemeClr val="bg2"/>
                        </a:solidFill>
                        <a:latin typeface="微软雅黑" panose="020B0503020204020204" charset="-122"/>
                        <a:ea typeface="微软雅黑" panose="020B0503020204020204" charset="-122"/>
                      </a:endParaRPr>
                    </a:p>
                  </a:txBody>
                  <a:tcPr marL="25400" marR="25400" marT="6350" marB="635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75260">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hangingPunct="1">
                        <a:lnSpc>
                          <a:spcPct val="120000"/>
                        </a:lnSpc>
                        <a:spcBef>
                          <a:spcPts val="0"/>
                        </a:spcBef>
                        <a:spcAft>
                          <a:spcPts val="0"/>
                        </a:spcAft>
                        <a:buNone/>
                      </a:pPr>
                      <a:r>
                        <a:rPr lang="zh-CN" altLang="en-US" sz="1300" spc="60" dirty="0">
                          <a:solidFill>
                            <a:schemeClr val="bg2"/>
                          </a:solidFill>
                          <a:latin typeface="微软雅黑" panose="020B0503020204020204" charset="-122"/>
                          <a:ea typeface="微软雅黑" panose="020B0503020204020204" charset="-122"/>
                        </a:rPr>
                        <a:t>询价方式</a:t>
                      </a:r>
                      <a:endParaRPr lang="zh-CN" altLang="en-US" sz="1300" spc="60" dirty="0">
                        <a:solidFill>
                          <a:schemeClr val="bg2"/>
                        </a:solidFill>
                        <a:latin typeface="微软雅黑" panose="020B0503020204020204" charset="-122"/>
                        <a:ea typeface="微软雅黑" panose="020B0503020204020204" charset="-122"/>
                      </a:endParaRPr>
                    </a:p>
                  </a:txBody>
                  <a:tcPr marL="25400" marR="25400" marT="6350" marB="635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hangingPunct="1">
                        <a:lnSpc>
                          <a:spcPct val="120000"/>
                        </a:lnSpc>
                        <a:spcBef>
                          <a:spcPts val="0"/>
                        </a:spcBef>
                        <a:spcAft>
                          <a:spcPts val="0"/>
                        </a:spcAft>
                        <a:buNone/>
                      </a:pPr>
                      <a:endParaRPr lang="zh-CN" altLang="zh-CN" sz="1300" spc="60" dirty="0">
                        <a:solidFill>
                          <a:schemeClr val="bg2"/>
                        </a:solidFill>
                        <a:latin typeface="微软雅黑" panose="020B0503020204020204" charset="-122"/>
                        <a:ea typeface="微软雅黑" panose="020B0503020204020204" charset="-122"/>
                      </a:endParaRPr>
                    </a:p>
                  </a:txBody>
                  <a:tcPr marL="25400" marR="25400" marT="6350" marB="635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hangingPunct="1">
                        <a:lnSpc>
                          <a:spcPct val="120000"/>
                        </a:lnSpc>
                        <a:spcBef>
                          <a:spcPts val="0"/>
                        </a:spcBef>
                        <a:spcAft>
                          <a:spcPts val="0"/>
                        </a:spcAft>
                        <a:buNone/>
                      </a:pPr>
                      <a:r>
                        <a:rPr lang="zh-CN" altLang="en-US" sz="1300" spc="60" dirty="0">
                          <a:solidFill>
                            <a:schemeClr val="bg2"/>
                          </a:solidFill>
                          <a:latin typeface="微软雅黑" panose="020B0503020204020204" charset="-122"/>
                          <a:ea typeface="微软雅黑" panose="020B0503020204020204" charset="-122"/>
                        </a:rPr>
                        <a:t>询价时间</a:t>
                      </a:r>
                      <a:endParaRPr lang="zh-CN" altLang="en-US" sz="1300" spc="60" dirty="0">
                        <a:solidFill>
                          <a:schemeClr val="bg2"/>
                        </a:solidFill>
                        <a:latin typeface="微软雅黑" panose="020B0503020204020204" charset="-122"/>
                        <a:ea typeface="微软雅黑" panose="020B0503020204020204" charset="-122"/>
                      </a:endParaRPr>
                    </a:p>
                  </a:txBody>
                  <a:tcPr marL="25400" marR="25400" marT="6350" marB="635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hangingPunct="1">
                        <a:lnSpc>
                          <a:spcPct val="120000"/>
                        </a:lnSpc>
                        <a:spcBef>
                          <a:spcPts val="0"/>
                        </a:spcBef>
                        <a:spcAft>
                          <a:spcPts val="0"/>
                        </a:spcAft>
                        <a:buNone/>
                      </a:pPr>
                      <a:endParaRPr lang="zh-CN" altLang="zh-CN" sz="800" spc="60" dirty="0">
                        <a:solidFill>
                          <a:schemeClr val="bg2"/>
                        </a:solidFill>
                        <a:latin typeface="微软雅黑" panose="020B0503020204020204" charset="-122"/>
                        <a:ea typeface="微软雅黑" panose="020B0503020204020204" charset="-122"/>
                      </a:endParaRPr>
                    </a:p>
                  </a:txBody>
                  <a:tcPr marL="25400" marR="25400" marT="6350" marB="635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75260">
                <a:tc gridSpan="4">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hangingPunct="1">
                        <a:lnSpc>
                          <a:spcPct val="120000"/>
                        </a:lnSpc>
                        <a:spcBef>
                          <a:spcPts val="0"/>
                        </a:spcBef>
                        <a:spcAft>
                          <a:spcPts val="0"/>
                        </a:spcAft>
                        <a:buNone/>
                      </a:pPr>
                      <a:r>
                        <a:rPr lang="zh-CN" altLang="en-US" sz="1300" spc="60" dirty="0">
                          <a:solidFill>
                            <a:schemeClr val="bg2"/>
                          </a:solidFill>
                          <a:latin typeface="微软雅黑" panose="020B0503020204020204" charset="-122"/>
                          <a:ea typeface="微软雅黑" panose="020B0503020204020204" charset="-122"/>
                        </a:rPr>
                        <a:t>询价参加人员：</a:t>
                      </a:r>
                      <a:endParaRPr lang="zh-CN" altLang="en-US" sz="1300" spc="60" dirty="0">
                        <a:solidFill>
                          <a:schemeClr val="bg2"/>
                        </a:solidFill>
                        <a:latin typeface="微软雅黑" panose="020B0503020204020204" charset="-122"/>
                        <a:ea typeface="微软雅黑" panose="020B0503020204020204" charset="-122"/>
                      </a:endParaRPr>
                    </a:p>
                  </a:txBody>
                  <a:tcPr marL="25400" marR="25400" marT="6350" marB="6350"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2541270">
                <a:tc gridSpan="4">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76200" algn="l" eaLnBrk="1" hangingPunct="1">
                        <a:lnSpc>
                          <a:spcPct val="120000"/>
                        </a:lnSpc>
                        <a:spcBef>
                          <a:spcPts val="0"/>
                        </a:spcBef>
                        <a:spcAft>
                          <a:spcPts val="0"/>
                        </a:spcAft>
                        <a:buNone/>
                      </a:pPr>
                      <a:r>
                        <a:rPr lang="zh-CN" altLang="en-US" sz="1300" spc="60" dirty="0">
                          <a:solidFill>
                            <a:schemeClr val="bg2"/>
                          </a:solidFill>
                          <a:latin typeface="微软雅黑" panose="020B0503020204020204" charset="-122"/>
                          <a:ea typeface="微软雅黑" panose="020B0503020204020204" charset="-122"/>
                          <a:cs typeface="微软雅黑" panose="020B0503020204020204" charset="-122"/>
                        </a:rPr>
                        <a:t>询价纪录：</a:t>
                      </a:r>
                      <a:endParaRPr lang="zh-CN" altLang="en-US" sz="1300" spc="60" dirty="0">
                        <a:solidFill>
                          <a:schemeClr val="bg2"/>
                        </a:solidFill>
                        <a:latin typeface="微软雅黑" panose="020B0503020204020204" charset="-122"/>
                        <a:ea typeface="微软雅黑" panose="020B0503020204020204" charset="-122"/>
                        <a:cs typeface="微软雅黑" panose="020B0503020204020204" charset="-122"/>
                      </a:endParaRPr>
                    </a:p>
                    <a:p>
                      <a:pPr marL="342900" lvl="0" indent="-76200" algn="l" eaLnBrk="0" hangingPunct="0">
                        <a:lnSpc>
                          <a:spcPct val="120000"/>
                        </a:lnSpc>
                        <a:spcBef>
                          <a:spcPts val="0"/>
                        </a:spcBef>
                        <a:spcAft>
                          <a:spcPts val="0"/>
                        </a:spcAft>
                        <a:buNone/>
                      </a:pPr>
                      <a:r>
                        <a:rPr lang="en-US" altLang="zh-CN" sz="1300" spc="60" dirty="0">
                          <a:solidFill>
                            <a:schemeClr val="bg2"/>
                          </a:solidFill>
                          <a:latin typeface="微软雅黑" panose="020B0503020204020204" charset="-122"/>
                          <a:ea typeface="微软雅黑" panose="020B0503020204020204" charset="-122"/>
                          <a:cs typeface="微软雅黑" panose="020B0503020204020204" charset="-122"/>
                        </a:rPr>
                        <a:t>1</a:t>
                      </a:r>
                      <a:r>
                        <a:rPr lang="zh-CN" altLang="en-US" sz="1300" spc="60" dirty="0">
                          <a:solidFill>
                            <a:schemeClr val="bg2"/>
                          </a:solidFill>
                          <a:latin typeface="微软雅黑" panose="020B0503020204020204" charset="-122"/>
                          <a:ea typeface="微软雅黑" panose="020B0503020204020204" charset="-122"/>
                          <a:cs typeface="微软雅黑" panose="020B0503020204020204" charset="-122"/>
                        </a:rPr>
                        <a:t>、材料（设备）名称：</a:t>
                      </a:r>
                      <a:endParaRPr lang="zh-CN" altLang="en-US" sz="1300" spc="60" dirty="0">
                        <a:solidFill>
                          <a:schemeClr val="bg2"/>
                        </a:solidFill>
                        <a:latin typeface="微软雅黑" panose="020B0503020204020204" charset="-122"/>
                        <a:ea typeface="微软雅黑" panose="020B0503020204020204" charset="-122"/>
                        <a:cs typeface="微软雅黑" panose="020B0503020204020204" charset="-122"/>
                      </a:endParaRPr>
                    </a:p>
                    <a:p>
                      <a:pPr marL="342900" lvl="0" indent="-76200" algn="l" eaLnBrk="0" hangingPunct="0">
                        <a:lnSpc>
                          <a:spcPct val="120000"/>
                        </a:lnSpc>
                        <a:spcBef>
                          <a:spcPts val="0"/>
                        </a:spcBef>
                        <a:spcAft>
                          <a:spcPts val="0"/>
                        </a:spcAft>
                        <a:buNone/>
                      </a:pPr>
                      <a:r>
                        <a:rPr lang="zh-CN" altLang="en-US" sz="1300" spc="60" dirty="0">
                          <a:solidFill>
                            <a:schemeClr val="bg2"/>
                          </a:solidFill>
                          <a:latin typeface="微软雅黑" panose="020B0503020204020204" charset="-122"/>
                          <a:ea typeface="微软雅黑" panose="020B0503020204020204" charset="-122"/>
                          <a:cs typeface="微软雅黑" panose="020B0503020204020204" charset="-122"/>
                        </a:rPr>
                        <a:t> </a:t>
                      </a:r>
                      <a:r>
                        <a:rPr lang="en-US" altLang="zh-CN" sz="1300" spc="60" dirty="0">
                          <a:solidFill>
                            <a:schemeClr val="bg2"/>
                          </a:solidFill>
                          <a:latin typeface="微软雅黑" panose="020B0503020204020204" charset="-122"/>
                          <a:ea typeface="微软雅黑" panose="020B0503020204020204" charset="-122"/>
                          <a:cs typeface="微软雅黑" panose="020B0503020204020204" charset="-122"/>
                        </a:rPr>
                        <a:t>2</a:t>
                      </a:r>
                      <a:r>
                        <a:rPr lang="zh-CN" altLang="en-US" sz="1300" spc="60" dirty="0">
                          <a:solidFill>
                            <a:schemeClr val="bg2"/>
                          </a:solidFill>
                          <a:latin typeface="微软雅黑" panose="020B0503020204020204" charset="-122"/>
                          <a:ea typeface="微软雅黑" panose="020B0503020204020204" charset="-122"/>
                          <a:cs typeface="微软雅黑" panose="020B0503020204020204" charset="-122"/>
                        </a:rPr>
                        <a:t>、生产厂家：</a:t>
                      </a:r>
                      <a:endParaRPr lang="zh-CN" altLang="en-US" sz="1300" spc="60" dirty="0">
                        <a:solidFill>
                          <a:schemeClr val="bg2"/>
                        </a:solidFill>
                        <a:latin typeface="微软雅黑" panose="020B0503020204020204" charset="-122"/>
                        <a:ea typeface="微软雅黑" panose="020B0503020204020204" charset="-122"/>
                        <a:cs typeface="微软雅黑" panose="020B0503020204020204" charset="-122"/>
                      </a:endParaRPr>
                    </a:p>
                    <a:p>
                      <a:pPr marL="342900" lvl="0" indent="-76200" algn="l" eaLnBrk="0" hangingPunct="0">
                        <a:lnSpc>
                          <a:spcPct val="120000"/>
                        </a:lnSpc>
                        <a:spcBef>
                          <a:spcPts val="0"/>
                        </a:spcBef>
                        <a:spcAft>
                          <a:spcPts val="0"/>
                        </a:spcAft>
                        <a:buNone/>
                      </a:pPr>
                      <a:r>
                        <a:rPr lang="zh-CN" altLang="en-US" sz="1300" spc="60" dirty="0">
                          <a:solidFill>
                            <a:schemeClr val="bg2"/>
                          </a:solidFill>
                          <a:latin typeface="微软雅黑" panose="020B0503020204020204" charset="-122"/>
                          <a:ea typeface="微软雅黑" panose="020B0503020204020204" charset="-122"/>
                          <a:cs typeface="微软雅黑" panose="020B0503020204020204" charset="-122"/>
                        </a:rPr>
                        <a:t> </a:t>
                      </a:r>
                      <a:r>
                        <a:rPr lang="en-US" altLang="zh-CN" sz="1300" spc="60" dirty="0">
                          <a:solidFill>
                            <a:schemeClr val="bg2"/>
                          </a:solidFill>
                          <a:latin typeface="微软雅黑" panose="020B0503020204020204" charset="-122"/>
                          <a:ea typeface="微软雅黑" panose="020B0503020204020204" charset="-122"/>
                          <a:cs typeface="微软雅黑" panose="020B0503020204020204" charset="-122"/>
                        </a:rPr>
                        <a:t>3</a:t>
                      </a:r>
                      <a:r>
                        <a:rPr lang="zh-CN" altLang="en-US" sz="1300" spc="60" dirty="0">
                          <a:solidFill>
                            <a:schemeClr val="bg2"/>
                          </a:solidFill>
                          <a:latin typeface="微软雅黑" panose="020B0503020204020204" charset="-122"/>
                          <a:ea typeface="微软雅黑" panose="020B0503020204020204" charset="-122"/>
                          <a:cs typeface="微软雅黑" panose="020B0503020204020204" charset="-122"/>
                        </a:rPr>
                        <a:t>、供应商：</a:t>
                      </a:r>
                      <a:endParaRPr lang="zh-CN" altLang="en-US" sz="1300" spc="60" dirty="0">
                        <a:solidFill>
                          <a:schemeClr val="bg2"/>
                        </a:solidFill>
                        <a:latin typeface="微软雅黑" panose="020B0503020204020204" charset="-122"/>
                        <a:ea typeface="微软雅黑" panose="020B0503020204020204" charset="-122"/>
                        <a:cs typeface="微软雅黑" panose="020B0503020204020204" charset="-122"/>
                      </a:endParaRPr>
                    </a:p>
                    <a:p>
                      <a:pPr marL="342900" lvl="0" indent="-76200" algn="l" eaLnBrk="0" hangingPunct="0">
                        <a:lnSpc>
                          <a:spcPct val="120000"/>
                        </a:lnSpc>
                        <a:spcBef>
                          <a:spcPts val="0"/>
                        </a:spcBef>
                        <a:spcAft>
                          <a:spcPts val="0"/>
                        </a:spcAft>
                        <a:buNone/>
                      </a:pPr>
                      <a:r>
                        <a:rPr lang="zh-CN" altLang="en-US" sz="1300" spc="60" dirty="0">
                          <a:solidFill>
                            <a:schemeClr val="bg2"/>
                          </a:solidFill>
                          <a:latin typeface="微软雅黑" panose="020B0503020204020204" charset="-122"/>
                          <a:ea typeface="微软雅黑" panose="020B0503020204020204" charset="-122"/>
                          <a:cs typeface="微软雅黑" panose="020B0503020204020204" charset="-122"/>
                        </a:rPr>
                        <a:t> </a:t>
                      </a:r>
                      <a:r>
                        <a:rPr lang="en-US" altLang="zh-CN" sz="1300" spc="60" dirty="0">
                          <a:solidFill>
                            <a:schemeClr val="bg2"/>
                          </a:solidFill>
                          <a:latin typeface="微软雅黑" panose="020B0503020204020204" charset="-122"/>
                          <a:ea typeface="微软雅黑" panose="020B0503020204020204" charset="-122"/>
                          <a:cs typeface="微软雅黑" panose="020B0503020204020204" charset="-122"/>
                        </a:rPr>
                        <a:t>4</a:t>
                      </a:r>
                      <a:r>
                        <a:rPr lang="zh-CN" altLang="en-US" sz="1300" spc="60" dirty="0">
                          <a:solidFill>
                            <a:schemeClr val="bg2"/>
                          </a:solidFill>
                          <a:latin typeface="微软雅黑" panose="020B0503020204020204" charset="-122"/>
                          <a:ea typeface="微软雅黑" panose="020B0503020204020204" charset="-122"/>
                          <a:cs typeface="微软雅黑" panose="020B0503020204020204" charset="-122"/>
                        </a:rPr>
                        <a:t>、供应方式及供应单价：</a:t>
                      </a:r>
                      <a:endParaRPr lang="zh-CN" altLang="en-US" sz="1300" spc="60" dirty="0">
                        <a:solidFill>
                          <a:schemeClr val="bg2"/>
                        </a:solidFill>
                        <a:latin typeface="微软雅黑" panose="020B0503020204020204" charset="-122"/>
                        <a:ea typeface="微软雅黑" panose="020B0503020204020204" charset="-122"/>
                        <a:cs typeface="微软雅黑" panose="020B0503020204020204" charset="-122"/>
                      </a:endParaRPr>
                    </a:p>
                    <a:p>
                      <a:pPr marL="342900" lvl="0" indent="-76200" algn="l" eaLnBrk="0" hangingPunct="0">
                        <a:lnSpc>
                          <a:spcPct val="120000"/>
                        </a:lnSpc>
                        <a:spcBef>
                          <a:spcPts val="0"/>
                        </a:spcBef>
                        <a:spcAft>
                          <a:spcPts val="0"/>
                        </a:spcAft>
                        <a:buNone/>
                      </a:pPr>
                      <a:r>
                        <a:rPr lang="zh-CN" altLang="en-US" sz="1300" spc="60" dirty="0">
                          <a:solidFill>
                            <a:schemeClr val="bg2"/>
                          </a:solidFill>
                          <a:latin typeface="微软雅黑" panose="020B0503020204020204" charset="-122"/>
                          <a:ea typeface="微软雅黑" panose="020B0503020204020204" charset="-122"/>
                          <a:cs typeface="微软雅黑" panose="020B0503020204020204" charset="-122"/>
                        </a:rPr>
                        <a:t> </a:t>
                      </a:r>
                      <a:r>
                        <a:rPr lang="en-US" altLang="zh-CN" sz="1300" spc="60" dirty="0">
                          <a:solidFill>
                            <a:schemeClr val="bg2"/>
                          </a:solidFill>
                          <a:latin typeface="微软雅黑" panose="020B0503020204020204" charset="-122"/>
                          <a:ea typeface="微软雅黑" panose="020B0503020204020204" charset="-122"/>
                          <a:cs typeface="微软雅黑" panose="020B0503020204020204" charset="-122"/>
                        </a:rPr>
                        <a:t>5</a:t>
                      </a:r>
                      <a:r>
                        <a:rPr lang="zh-CN" altLang="en-US" sz="1300" spc="60" dirty="0">
                          <a:solidFill>
                            <a:schemeClr val="bg2"/>
                          </a:solidFill>
                          <a:latin typeface="微软雅黑" panose="020B0503020204020204" charset="-122"/>
                          <a:ea typeface="微软雅黑" panose="020B0503020204020204" charset="-122"/>
                          <a:cs typeface="微软雅黑" panose="020B0503020204020204" charset="-122"/>
                        </a:rPr>
                        <a:t>、材料规格、品种、质地、颜色、等级：</a:t>
                      </a:r>
                      <a:endParaRPr lang="zh-CN" altLang="en-US" sz="1300" spc="60" dirty="0">
                        <a:solidFill>
                          <a:schemeClr val="bg2"/>
                        </a:solidFill>
                        <a:latin typeface="微软雅黑" panose="020B0503020204020204" charset="-122"/>
                        <a:ea typeface="微软雅黑" panose="020B0503020204020204" charset="-122"/>
                        <a:cs typeface="微软雅黑" panose="020B0503020204020204" charset="-122"/>
                      </a:endParaRPr>
                    </a:p>
                    <a:p>
                      <a:pPr marL="342900" lvl="0" indent="-76200" algn="l" eaLnBrk="0" hangingPunct="0">
                        <a:lnSpc>
                          <a:spcPct val="120000"/>
                        </a:lnSpc>
                        <a:spcBef>
                          <a:spcPts val="0"/>
                        </a:spcBef>
                        <a:spcAft>
                          <a:spcPts val="0"/>
                        </a:spcAft>
                        <a:buNone/>
                      </a:pPr>
                      <a:r>
                        <a:rPr lang="zh-CN" altLang="en-US" sz="1300" spc="60" dirty="0">
                          <a:solidFill>
                            <a:schemeClr val="bg2"/>
                          </a:solidFill>
                          <a:latin typeface="微软雅黑" panose="020B0503020204020204" charset="-122"/>
                          <a:ea typeface="微软雅黑" panose="020B0503020204020204" charset="-122"/>
                          <a:cs typeface="微软雅黑" panose="020B0503020204020204" charset="-122"/>
                        </a:rPr>
                        <a:t> </a:t>
                      </a:r>
                      <a:r>
                        <a:rPr lang="en-US" altLang="zh-CN" sz="1300" spc="60" dirty="0">
                          <a:solidFill>
                            <a:schemeClr val="bg2"/>
                          </a:solidFill>
                          <a:latin typeface="微软雅黑" panose="020B0503020204020204" charset="-122"/>
                          <a:ea typeface="微软雅黑" panose="020B0503020204020204" charset="-122"/>
                          <a:cs typeface="微软雅黑" panose="020B0503020204020204" charset="-122"/>
                        </a:rPr>
                        <a:t>6</a:t>
                      </a:r>
                      <a:r>
                        <a:rPr lang="zh-CN" altLang="en-US" sz="1300" spc="60" dirty="0">
                          <a:solidFill>
                            <a:schemeClr val="bg2"/>
                          </a:solidFill>
                          <a:latin typeface="微软雅黑" panose="020B0503020204020204" charset="-122"/>
                          <a:ea typeface="微软雅黑" panose="020B0503020204020204" charset="-122"/>
                          <a:cs typeface="微软雅黑" panose="020B0503020204020204" charset="-122"/>
                        </a:rPr>
                        <a:t>、辅助材料名称：</a:t>
                      </a:r>
                      <a:endParaRPr lang="zh-CN" altLang="en-US" sz="1300" spc="60" dirty="0">
                        <a:solidFill>
                          <a:schemeClr val="bg2"/>
                        </a:solidFill>
                        <a:latin typeface="微软雅黑" panose="020B0503020204020204" charset="-122"/>
                        <a:ea typeface="微软雅黑" panose="020B0503020204020204" charset="-122"/>
                        <a:cs typeface="微软雅黑" panose="020B0503020204020204" charset="-122"/>
                      </a:endParaRPr>
                    </a:p>
                    <a:p>
                      <a:pPr marL="342900" lvl="0" indent="-76200" algn="l" eaLnBrk="0" hangingPunct="0">
                        <a:lnSpc>
                          <a:spcPct val="120000"/>
                        </a:lnSpc>
                        <a:spcBef>
                          <a:spcPts val="0"/>
                        </a:spcBef>
                        <a:spcAft>
                          <a:spcPts val="0"/>
                        </a:spcAft>
                        <a:buNone/>
                      </a:pPr>
                      <a:r>
                        <a:rPr lang="zh-CN" altLang="en-US" sz="1300" spc="60" dirty="0">
                          <a:solidFill>
                            <a:schemeClr val="bg2"/>
                          </a:solidFill>
                          <a:latin typeface="微软雅黑" panose="020B0503020204020204" charset="-122"/>
                          <a:ea typeface="微软雅黑" panose="020B0503020204020204" charset="-122"/>
                          <a:cs typeface="微软雅黑" panose="020B0503020204020204" charset="-122"/>
                        </a:rPr>
                        <a:t> </a:t>
                      </a:r>
                      <a:r>
                        <a:rPr lang="en-US" altLang="zh-CN" sz="1300" spc="60" dirty="0">
                          <a:solidFill>
                            <a:schemeClr val="bg2"/>
                          </a:solidFill>
                          <a:latin typeface="微软雅黑" panose="020B0503020204020204" charset="-122"/>
                          <a:ea typeface="微软雅黑" panose="020B0503020204020204" charset="-122"/>
                          <a:cs typeface="微软雅黑" panose="020B0503020204020204" charset="-122"/>
                        </a:rPr>
                        <a:t>7</a:t>
                      </a:r>
                      <a:r>
                        <a:rPr lang="zh-CN" altLang="en-US" sz="1300" spc="60" dirty="0">
                          <a:solidFill>
                            <a:schemeClr val="bg2"/>
                          </a:solidFill>
                          <a:latin typeface="微软雅黑" panose="020B0503020204020204" charset="-122"/>
                          <a:ea typeface="微软雅黑" panose="020B0503020204020204" charset="-122"/>
                          <a:cs typeface="微软雅黑" panose="020B0503020204020204" charset="-122"/>
                        </a:rPr>
                        <a:t>、单价包括的内容： </a:t>
                      </a:r>
                      <a:endParaRPr lang="zh-CN" altLang="en-US" sz="1300" spc="60" dirty="0">
                        <a:solidFill>
                          <a:schemeClr val="bg2"/>
                        </a:solidFill>
                        <a:latin typeface="微软雅黑" panose="020B0503020204020204" charset="-122"/>
                        <a:ea typeface="微软雅黑" panose="020B0503020204020204" charset="-122"/>
                        <a:cs typeface="微软雅黑" panose="020B0503020204020204" charset="-122"/>
                      </a:endParaRPr>
                    </a:p>
                    <a:p>
                      <a:pPr marL="342900" lvl="0" indent="-76200" algn="l" eaLnBrk="0" hangingPunct="0">
                        <a:lnSpc>
                          <a:spcPct val="120000"/>
                        </a:lnSpc>
                        <a:spcBef>
                          <a:spcPts val="0"/>
                        </a:spcBef>
                        <a:spcAft>
                          <a:spcPts val="0"/>
                        </a:spcAft>
                        <a:buNone/>
                      </a:pPr>
                      <a:r>
                        <a:rPr lang="zh-CN" altLang="en-US" sz="1300" spc="60" dirty="0">
                          <a:solidFill>
                            <a:schemeClr val="bg2"/>
                          </a:solidFill>
                          <a:latin typeface="微软雅黑" panose="020B0503020204020204" charset="-122"/>
                          <a:ea typeface="微软雅黑" panose="020B0503020204020204" charset="-122"/>
                          <a:cs typeface="微软雅黑" panose="020B0503020204020204" charset="-122"/>
                        </a:rPr>
                        <a:t> </a:t>
                      </a:r>
                      <a:r>
                        <a:rPr lang="en-US" altLang="zh-CN" sz="1300" spc="60" dirty="0">
                          <a:solidFill>
                            <a:schemeClr val="bg2"/>
                          </a:solidFill>
                          <a:latin typeface="微软雅黑" panose="020B0503020204020204" charset="-122"/>
                          <a:ea typeface="微软雅黑" panose="020B0503020204020204" charset="-122"/>
                          <a:cs typeface="微软雅黑" panose="020B0503020204020204" charset="-122"/>
                        </a:rPr>
                        <a:t>8</a:t>
                      </a:r>
                      <a:r>
                        <a:rPr lang="zh-CN" altLang="en-US" sz="1300" spc="60" dirty="0">
                          <a:solidFill>
                            <a:schemeClr val="bg2"/>
                          </a:solidFill>
                          <a:latin typeface="微软雅黑" panose="020B0503020204020204" charset="-122"/>
                          <a:ea typeface="微软雅黑" panose="020B0503020204020204" charset="-122"/>
                          <a:cs typeface="微软雅黑" panose="020B0503020204020204" charset="-122"/>
                        </a:rPr>
                        <a:t>、拟购数量：</a:t>
                      </a:r>
                      <a:endParaRPr lang="zh-CN" altLang="en-US" sz="1300" spc="60" dirty="0">
                        <a:solidFill>
                          <a:schemeClr val="bg2"/>
                        </a:solidFill>
                        <a:latin typeface="微软雅黑" panose="020B0503020204020204" charset="-122"/>
                        <a:ea typeface="微软雅黑" panose="020B0503020204020204" charset="-122"/>
                        <a:cs typeface="微软雅黑" panose="020B0503020204020204" charset="-122"/>
                      </a:endParaRPr>
                    </a:p>
                    <a:p>
                      <a:pPr marL="342900" lvl="0" indent="-76200" algn="l" eaLnBrk="0" hangingPunct="0">
                        <a:lnSpc>
                          <a:spcPct val="120000"/>
                        </a:lnSpc>
                        <a:spcBef>
                          <a:spcPts val="0"/>
                        </a:spcBef>
                        <a:spcAft>
                          <a:spcPts val="0"/>
                        </a:spcAft>
                        <a:buNone/>
                      </a:pPr>
                      <a:r>
                        <a:rPr lang="zh-CN" altLang="en-US" sz="1300" spc="60" dirty="0">
                          <a:solidFill>
                            <a:schemeClr val="bg2"/>
                          </a:solidFill>
                          <a:latin typeface="微软雅黑" panose="020B0503020204020204" charset="-122"/>
                          <a:ea typeface="微软雅黑" panose="020B0503020204020204" charset="-122"/>
                          <a:cs typeface="微软雅黑" panose="020B0503020204020204" charset="-122"/>
                        </a:rPr>
                        <a:t> </a:t>
                      </a:r>
                      <a:r>
                        <a:rPr lang="en-US" altLang="zh-CN" sz="1300" spc="60" dirty="0">
                          <a:solidFill>
                            <a:schemeClr val="bg2"/>
                          </a:solidFill>
                          <a:latin typeface="微软雅黑" panose="020B0503020204020204" charset="-122"/>
                          <a:ea typeface="微软雅黑" panose="020B0503020204020204" charset="-122"/>
                          <a:cs typeface="微软雅黑" panose="020B0503020204020204" charset="-122"/>
                        </a:rPr>
                        <a:t>9</a:t>
                      </a:r>
                      <a:r>
                        <a:rPr lang="zh-CN" altLang="en-US" sz="1300" spc="60" dirty="0">
                          <a:solidFill>
                            <a:schemeClr val="bg2"/>
                          </a:solidFill>
                          <a:latin typeface="微软雅黑" panose="020B0503020204020204" charset="-122"/>
                          <a:ea typeface="微软雅黑" panose="020B0503020204020204" charset="-122"/>
                          <a:cs typeface="微软雅黑" panose="020B0503020204020204" charset="-122"/>
                        </a:rPr>
                        <a:t>、施工单位报价：</a:t>
                      </a:r>
                      <a:endParaRPr lang="zh-CN" altLang="en-US" sz="1300" spc="60" dirty="0">
                        <a:solidFill>
                          <a:schemeClr val="bg2"/>
                        </a:solidFill>
                        <a:latin typeface="微软雅黑" panose="020B0503020204020204" charset="-122"/>
                        <a:ea typeface="微软雅黑" panose="020B0503020204020204" charset="-122"/>
                        <a:cs typeface="微软雅黑" panose="020B0503020204020204" charset="-122"/>
                      </a:endParaRPr>
                    </a:p>
                    <a:p>
                      <a:pPr marL="342900" lvl="0" indent="-76200" algn="l" eaLnBrk="0" hangingPunct="0">
                        <a:lnSpc>
                          <a:spcPct val="120000"/>
                        </a:lnSpc>
                        <a:spcBef>
                          <a:spcPts val="0"/>
                        </a:spcBef>
                        <a:spcAft>
                          <a:spcPts val="0"/>
                        </a:spcAft>
                        <a:buNone/>
                      </a:pPr>
                      <a:endParaRPr lang="zh-CN" altLang="en-US" sz="1300" spc="60" dirty="0">
                        <a:solidFill>
                          <a:schemeClr val="bg2"/>
                        </a:solidFill>
                        <a:latin typeface="微软雅黑" panose="020B0503020204020204" charset="-122"/>
                        <a:ea typeface="微软雅黑" panose="020B0503020204020204" charset="-122"/>
                        <a:cs typeface="微软雅黑" panose="020B0503020204020204" charset="-122"/>
                      </a:endParaRPr>
                    </a:p>
                    <a:p>
                      <a:pPr marL="342900" lvl="0" indent="-76200" algn="l" eaLnBrk="0" hangingPunct="0">
                        <a:lnSpc>
                          <a:spcPct val="120000"/>
                        </a:lnSpc>
                        <a:spcBef>
                          <a:spcPts val="0"/>
                        </a:spcBef>
                        <a:spcAft>
                          <a:spcPts val="0"/>
                        </a:spcAft>
                        <a:buNone/>
                      </a:pPr>
                      <a:r>
                        <a:rPr lang="zh-CN" altLang="en-US" sz="1300" spc="60" dirty="0">
                          <a:solidFill>
                            <a:schemeClr val="bg2"/>
                          </a:solidFill>
                          <a:latin typeface="微软雅黑" panose="020B0503020204020204" charset="-122"/>
                          <a:ea typeface="微软雅黑" panose="020B0503020204020204" charset="-122"/>
                          <a:cs typeface="微软雅黑" panose="020B0503020204020204" charset="-122"/>
                        </a:rPr>
                        <a:t>咨询（申请）人：           项目负责人：            年    月    日</a:t>
                      </a:r>
                      <a:endParaRPr lang="zh-CN" altLang="en-US" sz="1300" spc="60" dirty="0">
                        <a:solidFill>
                          <a:schemeClr val="bg2"/>
                        </a:solidFill>
                        <a:latin typeface="微软雅黑" panose="020B0503020204020204" charset="-122"/>
                        <a:ea typeface="微软雅黑" panose="020B0503020204020204" charset="-122"/>
                        <a:cs typeface="微软雅黑" panose="020B0503020204020204" charset="-122"/>
                      </a:endParaRPr>
                    </a:p>
                  </a:txBody>
                  <a:tcPr marL="25400" marR="25400" marT="6350" marB="635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774700">
                <a:tc gridSpan="4">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1590675" algn="l" eaLnBrk="1" hangingPunct="1">
                        <a:lnSpc>
                          <a:spcPct val="150000"/>
                        </a:lnSpc>
                        <a:spcBef>
                          <a:spcPts val="0"/>
                        </a:spcBef>
                        <a:spcAft>
                          <a:spcPts val="0"/>
                        </a:spcAft>
                        <a:buNone/>
                      </a:pPr>
                      <a:r>
                        <a:rPr lang="zh-CN" altLang="en-US" sz="1300" spc="60" dirty="0">
                          <a:solidFill>
                            <a:schemeClr val="bg2"/>
                          </a:solidFill>
                          <a:latin typeface="微软雅黑" panose="020B0503020204020204" charset="-122"/>
                          <a:ea typeface="微软雅黑" panose="020B0503020204020204" charset="-122"/>
                          <a:cs typeface="微软雅黑" panose="020B0503020204020204" charset="-122"/>
                        </a:rPr>
                        <a:t>监理单位意见： </a:t>
                      </a:r>
                      <a:endParaRPr lang="zh-CN" altLang="en-US" sz="1300" spc="60" dirty="0">
                        <a:solidFill>
                          <a:schemeClr val="bg2"/>
                        </a:solidFill>
                        <a:latin typeface="微软雅黑" panose="020B0503020204020204" charset="-122"/>
                        <a:ea typeface="微软雅黑" panose="020B0503020204020204" charset="-122"/>
                        <a:cs typeface="微软雅黑" panose="020B0503020204020204" charset="-122"/>
                      </a:endParaRPr>
                    </a:p>
                    <a:p>
                      <a:pPr marL="342900" lvl="0" indent="1590675" algn="l" eaLnBrk="0" hangingPunct="0">
                        <a:lnSpc>
                          <a:spcPct val="150000"/>
                        </a:lnSpc>
                        <a:spcBef>
                          <a:spcPts val="0"/>
                        </a:spcBef>
                        <a:spcAft>
                          <a:spcPts val="0"/>
                        </a:spcAft>
                        <a:buNone/>
                      </a:pPr>
                      <a:r>
                        <a:rPr lang="zh-CN" altLang="en-US" sz="1300" spc="60" dirty="0">
                          <a:solidFill>
                            <a:schemeClr val="bg2"/>
                          </a:solidFill>
                          <a:latin typeface="微软雅黑" panose="020B0503020204020204" charset="-122"/>
                          <a:ea typeface="微软雅黑" panose="020B0503020204020204" charset="-122"/>
                          <a:cs typeface="微软雅黑" panose="020B0503020204020204" charset="-122"/>
                        </a:rPr>
                        <a:t>总监理工程师：            年    月    日</a:t>
                      </a:r>
                      <a:endParaRPr lang="zh-CN" altLang="en-US" sz="1300" spc="60" dirty="0">
                        <a:solidFill>
                          <a:schemeClr val="bg2"/>
                        </a:solidFill>
                        <a:latin typeface="微软雅黑" panose="020B0503020204020204" charset="-122"/>
                        <a:ea typeface="微软雅黑" panose="020B0503020204020204" charset="-122"/>
                        <a:cs typeface="微软雅黑" panose="020B0503020204020204" charset="-122"/>
                      </a:endParaRPr>
                    </a:p>
                  </a:txBody>
                  <a:tcPr marL="25400" marR="25400" marT="6350" marB="635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671830">
                <a:tc gridSpan="4">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1790700" algn="l" eaLnBrk="1" hangingPunct="1">
                        <a:lnSpc>
                          <a:spcPct val="150000"/>
                        </a:lnSpc>
                        <a:spcBef>
                          <a:spcPts val="0"/>
                        </a:spcBef>
                        <a:spcAft>
                          <a:spcPts val="0"/>
                        </a:spcAft>
                        <a:buNone/>
                      </a:pPr>
                      <a:r>
                        <a:rPr lang="zh-CN" altLang="en-US" sz="1300" spc="60" dirty="0">
                          <a:solidFill>
                            <a:schemeClr val="bg2"/>
                          </a:solidFill>
                          <a:latin typeface="微软雅黑" panose="020B0503020204020204" charset="-122"/>
                          <a:ea typeface="微软雅黑" panose="020B0503020204020204" charset="-122"/>
                          <a:cs typeface="微软雅黑" panose="020B0503020204020204" charset="-122"/>
                        </a:rPr>
                        <a:t>咨询企业意见：                              </a:t>
                      </a:r>
                      <a:endParaRPr lang="zh-CN" altLang="en-US" sz="1300" spc="60" dirty="0">
                        <a:solidFill>
                          <a:schemeClr val="bg2"/>
                        </a:solidFill>
                        <a:latin typeface="微软雅黑" panose="020B0503020204020204" charset="-122"/>
                        <a:ea typeface="微软雅黑" panose="020B0503020204020204" charset="-122"/>
                        <a:cs typeface="微软雅黑" panose="020B0503020204020204" charset="-122"/>
                      </a:endParaRPr>
                    </a:p>
                    <a:p>
                      <a:pPr marL="342900" lvl="0" indent="1790700" algn="l" eaLnBrk="0" hangingPunct="0">
                        <a:lnSpc>
                          <a:spcPct val="150000"/>
                        </a:lnSpc>
                        <a:spcBef>
                          <a:spcPts val="0"/>
                        </a:spcBef>
                        <a:spcAft>
                          <a:spcPts val="0"/>
                        </a:spcAft>
                        <a:buNone/>
                      </a:pPr>
                      <a:r>
                        <a:rPr lang="zh-CN" altLang="en-US" sz="1300" spc="60" dirty="0">
                          <a:solidFill>
                            <a:schemeClr val="bg2"/>
                          </a:solidFill>
                          <a:latin typeface="微软雅黑" panose="020B0503020204020204" charset="-122"/>
                          <a:ea typeface="微软雅黑" panose="020B0503020204020204" charset="-122"/>
                          <a:cs typeface="微软雅黑" panose="020B0503020204020204" charset="-122"/>
                        </a:rPr>
                        <a:t>项目负责人：            年    月</a:t>
                      </a:r>
                      <a:endParaRPr lang="zh-CN" altLang="en-US" sz="1300" spc="60" dirty="0">
                        <a:solidFill>
                          <a:schemeClr val="bg2"/>
                        </a:solidFill>
                        <a:latin typeface="微软雅黑" panose="020B0503020204020204" charset="-122"/>
                        <a:ea typeface="微软雅黑" panose="020B0503020204020204" charset="-122"/>
                        <a:cs typeface="微软雅黑" panose="020B0503020204020204" charset="-122"/>
                      </a:endParaRPr>
                    </a:p>
                  </a:txBody>
                  <a:tcPr marL="25400" marR="25400" marT="6350" marB="635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720090">
                <a:tc gridSpan="4">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390900" algn="l" eaLnBrk="1" hangingPunct="1">
                        <a:lnSpc>
                          <a:spcPct val="150000"/>
                        </a:lnSpc>
                        <a:spcBef>
                          <a:spcPts val="0"/>
                        </a:spcBef>
                        <a:spcAft>
                          <a:spcPts val="0"/>
                        </a:spcAft>
                        <a:buNone/>
                      </a:pPr>
                      <a:r>
                        <a:rPr lang="zh-CN" altLang="en-US" sz="1300" spc="60" dirty="0">
                          <a:solidFill>
                            <a:schemeClr val="bg2"/>
                          </a:solidFill>
                          <a:latin typeface="微软雅黑" panose="020B0503020204020204" charset="-122"/>
                          <a:ea typeface="微软雅黑" panose="020B0503020204020204" charset="-122"/>
                          <a:cs typeface="微软雅黑" panose="020B0503020204020204" charset="-122"/>
                        </a:rPr>
                        <a:t>建设单位意见：                                                   </a:t>
                      </a:r>
                      <a:endParaRPr lang="zh-CN" altLang="en-US" sz="1300" spc="60" dirty="0">
                        <a:solidFill>
                          <a:schemeClr val="bg2"/>
                        </a:solidFill>
                        <a:latin typeface="微软雅黑" panose="020B0503020204020204" charset="-122"/>
                        <a:ea typeface="微软雅黑" panose="020B0503020204020204" charset="-122"/>
                        <a:cs typeface="微软雅黑" panose="020B0503020204020204" charset="-122"/>
                      </a:endParaRPr>
                    </a:p>
                    <a:p>
                      <a:pPr marL="342900" lvl="0" indent="3390900" algn="l" eaLnBrk="0" hangingPunct="0">
                        <a:lnSpc>
                          <a:spcPct val="150000"/>
                        </a:lnSpc>
                        <a:spcBef>
                          <a:spcPts val="0"/>
                        </a:spcBef>
                        <a:spcAft>
                          <a:spcPts val="0"/>
                        </a:spcAft>
                        <a:buNone/>
                      </a:pPr>
                      <a:r>
                        <a:rPr lang="zh-CN" altLang="en-US" sz="1300" spc="60" dirty="0">
                          <a:solidFill>
                            <a:schemeClr val="bg2"/>
                          </a:solidFill>
                          <a:latin typeface="微软雅黑" panose="020B0503020204020204" charset="-122"/>
                          <a:ea typeface="微软雅黑" panose="020B0503020204020204" charset="-122"/>
                          <a:cs typeface="微软雅黑" panose="020B0503020204020204" charset="-122"/>
                        </a:rPr>
                        <a:t>年    月    日</a:t>
                      </a:r>
                      <a:endParaRPr lang="zh-CN" altLang="en-US" sz="1300" spc="60" dirty="0">
                        <a:solidFill>
                          <a:schemeClr val="bg2"/>
                        </a:solidFill>
                        <a:latin typeface="微软雅黑" panose="020B0503020204020204" charset="-122"/>
                        <a:ea typeface="微软雅黑" panose="020B0503020204020204" charset="-122"/>
                        <a:cs typeface="微软雅黑" panose="020B0503020204020204" charset="-122"/>
                      </a:endParaRPr>
                    </a:p>
                  </a:txBody>
                  <a:tcPr marL="25400" marR="25400" marT="6350" marB="635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bl>
          </a:graphicData>
        </a:graphic>
      </p:graphicFrame>
      <p:sp>
        <p:nvSpPr>
          <p:cNvPr id="134179" name="Rectangle 285"/>
          <p:cNvSpPr/>
          <p:nvPr/>
        </p:nvSpPr>
        <p:spPr>
          <a:xfrm>
            <a:off x="0" y="7080250"/>
            <a:ext cx="9144000" cy="0"/>
          </a:xfrm>
          <a:prstGeom prst="rect">
            <a:avLst/>
          </a:prstGeom>
          <a:noFill/>
          <a:ln w="9525">
            <a:noFill/>
          </a:ln>
        </p:spPr>
        <p:txBody>
          <a:bodyPr wrap="none" anchor="ctr" anchorCtr="0">
            <a:spAutoFit/>
          </a:bodyPr>
          <a:p>
            <a:endParaRPr lang="zh-CN" altLang="zh-CN" sz="2400" dirty="0">
              <a:latin typeface="Times New Roman" panose="02020603050405020304" pitchFamily="18" charset="0"/>
              <a:ea typeface="宋体" panose="02010600030101010101" pitchFamily="2" charset="-122"/>
            </a:endParaRPr>
          </a:p>
        </p:txBody>
      </p:sp>
    </p:spTree>
  </p:cSld>
  <p:clrMapOvr>
    <a:masterClrMapping/>
  </p:clrMapOvr>
  <p:transition/>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135171" name="Rectangle 2"/>
          <p:cNvSpPr>
            <a:spLocks noGrp="1"/>
          </p:cNvSpPr>
          <p:nvPr>
            <p:ph idx="1"/>
          </p:nvPr>
        </p:nvSpPr>
        <p:spPr>
          <a:xfrm>
            <a:off x="542290" y="1268095"/>
            <a:ext cx="8080375" cy="5043170"/>
          </a:xfrm>
        </p:spPr>
        <p:txBody>
          <a:bodyPr vert="horz" wrap="square" lIns="91440" tIns="45720" rIns="91440" bIns="45720" anchor="t" anchorCtr="0"/>
          <a:p>
            <a:pPr marL="0" indent="0" eaLnBrk="1" latinLnBrk="0" hangingPunct="1">
              <a:lnSpc>
                <a:spcPct val="150000"/>
              </a:lnSpc>
              <a:spcBef>
                <a:spcPts val="0"/>
              </a:spcBef>
            </a:pPr>
            <a:r>
              <a:rPr lang="en-US" altLang="zh-CN" sz="2000" b="0" dirty="0"/>
              <a:t>  </a:t>
            </a:r>
            <a:r>
              <a:rPr lang="zh-CN" altLang="en-US" sz="2000" b="0" dirty="0"/>
              <a:t>对每一项工作内容首先审查施工图，从图纸问题入手提出前瞻性的建议及合理化设计变更要求，尽可能避免因图纸问题导致现场施工中不必要的返工及再次变更。</a:t>
            </a:r>
            <a:r>
              <a:rPr lang="zh-CN" altLang="en-US" sz="2000" b="1" dirty="0"/>
              <a:t>很多的错漏碰缺问题都可以在图纸审核阶段被发现和解决，图纸审核是成本最低的一道防线。</a:t>
            </a:r>
            <a:r>
              <a:rPr lang="zh-CN" altLang="en-US" sz="2400" dirty="0"/>
              <a:t> </a:t>
            </a:r>
            <a:endParaRPr lang="zh-CN" altLang="en-US" sz="2400" dirty="0"/>
          </a:p>
        </p:txBody>
      </p:sp>
      <p:sp>
        <p:nvSpPr>
          <p:cNvPr id="135172" name="Text Box 3"/>
          <p:cNvSpPr/>
          <p:nvPr/>
        </p:nvSpPr>
        <p:spPr>
          <a:xfrm>
            <a:off x="0" y="257175"/>
            <a:ext cx="8135938" cy="583565"/>
          </a:xfrm>
          <a:prstGeom prst="rect">
            <a:avLst/>
          </a:prstGeom>
          <a:solidFill>
            <a:srgbClr val="CC0000"/>
          </a:solidFill>
          <a:ln w="9525">
            <a:noFill/>
          </a:ln>
        </p:spPr>
        <p:txBody>
          <a:bodyPr wrap="square">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价值工程</a:t>
            </a:r>
            <a:endParaRPr lang="zh-CN" altLang="en-US" sz="2800" b="1" dirty="0">
              <a:latin typeface="微软雅黑" panose="020B0503020204020204" charset="-122"/>
              <a:ea typeface="微软雅黑" panose="020B0503020204020204" charset="-122"/>
              <a:sym typeface="+mn-ea"/>
            </a:endParaRPr>
          </a:p>
        </p:txBody>
      </p:sp>
    </p:spTree>
  </p:cSld>
  <p:clrMapOvr>
    <a:masterClrMapping/>
  </p:clrMapOvr>
  <p:transition/>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136195" name="Rectangle 2"/>
          <p:cNvSpPr>
            <a:spLocks noGrp="1"/>
          </p:cNvSpPr>
          <p:nvPr>
            <p:ph idx="1"/>
          </p:nvPr>
        </p:nvSpPr>
        <p:spPr>
          <a:xfrm>
            <a:off x="467995" y="1268730"/>
            <a:ext cx="8157210" cy="4114800"/>
          </a:xfrm>
        </p:spPr>
        <p:txBody>
          <a:bodyPr vert="horz" wrap="square" lIns="91440" tIns="45720" rIns="91440" bIns="45720" anchor="t" anchorCtr="0"/>
          <a:p>
            <a:pPr marL="0" indent="0" eaLnBrk="1" latinLnBrk="0" hangingPunct="1">
              <a:lnSpc>
                <a:spcPct val="150000"/>
              </a:lnSpc>
              <a:spcBef>
                <a:spcPts val="0"/>
              </a:spcBef>
              <a:buNone/>
            </a:pPr>
            <a:r>
              <a:rPr lang="en-US" altLang="zh-CN" sz="2000" b="0" dirty="0">
                <a:cs typeface="微软雅黑" panose="020B0503020204020204" charset="-122"/>
              </a:rPr>
              <a:t>       </a:t>
            </a:r>
            <a:r>
              <a:rPr lang="zh-CN" altLang="en-US" sz="2000" b="0" dirty="0">
                <a:cs typeface="微软雅黑" panose="020B0503020204020204" charset="-122"/>
              </a:rPr>
              <a:t>在某项目总包清单编制时，图纸总说明中要求砌体下均安装素砼基座，咨询单位认识到该项目隔间小砌体含量高，如按照图纸要求砌筑素砼支座，将比以往项目增加混凝土含量，提出合理化节约成本参考建议，将次素砼基座改为砌体，既节约成本有不会影响质量，此建议经甲方协商后采纳，为甲方节约成本近</a:t>
            </a:r>
            <a:r>
              <a:rPr lang="en-US" altLang="zh-CN" sz="2000" b="0" dirty="0">
                <a:cs typeface="微软雅黑" panose="020B0503020204020204" charset="-122"/>
              </a:rPr>
              <a:t>100</a:t>
            </a:r>
            <a:r>
              <a:rPr lang="zh-CN" altLang="en-US" sz="2000" b="0" dirty="0">
                <a:cs typeface="微软雅黑" panose="020B0503020204020204" charset="-122"/>
              </a:rPr>
              <a:t>万元。</a:t>
            </a:r>
            <a:endParaRPr lang="zh-CN" altLang="en-US" sz="2000" b="0" dirty="0">
              <a:cs typeface="微软雅黑" panose="020B0503020204020204" charset="-122"/>
            </a:endParaRPr>
          </a:p>
        </p:txBody>
      </p:sp>
      <p:sp>
        <p:nvSpPr>
          <p:cNvPr id="136196" name="Text Box 3"/>
          <p:cNvSpPr/>
          <p:nvPr/>
        </p:nvSpPr>
        <p:spPr>
          <a:xfrm>
            <a:off x="0" y="257175"/>
            <a:ext cx="8135938" cy="583565"/>
          </a:xfrm>
          <a:prstGeom prst="rect">
            <a:avLst/>
          </a:prstGeom>
          <a:solidFill>
            <a:srgbClr val="CC0000"/>
          </a:solidFill>
          <a:ln w="9525">
            <a:noFill/>
          </a:ln>
        </p:spPr>
        <p:txBody>
          <a:bodyPr wrap="square">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价值工程案例之一</a:t>
            </a:r>
            <a:endParaRPr lang="zh-CN" altLang="en-US" sz="2800" b="1" dirty="0">
              <a:latin typeface="微软雅黑" panose="020B0503020204020204" charset="-122"/>
              <a:ea typeface="微软雅黑" panose="020B0503020204020204" charset="-122"/>
              <a:sym typeface="+mn-ea"/>
            </a:endParaRPr>
          </a:p>
        </p:txBody>
      </p:sp>
    </p:spTree>
  </p:cSld>
  <p:clrMapOvr>
    <a:masterClrMapping/>
  </p:clrMapOvr>
  <p:transition/>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137219" name="Rectangle 2"/>
          <p:cNvSpPr>
            <a:spLocks noGrp="1"/>
          </p:cNvSpPr>
          <p:nvPr>
            <p:ph idx="1"/>
          </p:nvPr>
        </p:nvSpPr>
        <p:spPr>
          <a:xfrm>
            <a:off x="469265" y="1268095"/>
            <a:ext cx="8251825" cy="5043170"/>
          </a:xfrm>
        </p:spPr>
        <p:txBody>
          <a:bodyPr vert="horz" wrap="square" lIns="91440" tIns="45720" rIns="91440" bIns="45720" anchor="t" anchorCtr="0"/>
          <a:p>
            <a:pPr marL="0" indent="0" eaLnBrk="1" latinLnBrk="0" hangingPunct="1">
              <a:lnSpc>
                <a:spcPct val="150000"/>
              </a:lnSpc>
              <a:spcBef>
                <a:spcPts val="0"/>
              </a:spcBef>
              <a:buNone/>
            </a:pPr>
            <a:r>
              <a:rPr lang="en-US" altLang="zh-CN" sz="2000" b="0" dirty="0">
                <a:cs typeface="微软雅黑" panose="020B0503020204020204" charset="-122"/>
              </a:rPr>
              <a:t>       </a:t>
            </a:r>
            <a:r>
              <a:rPr lang="zh-CN" altLang="en-US" sz="2000" b="0" dirty="0">
                <a:cs typeface="微软雅黑" panose="020B0503020204020204" charset="-122"/>
              </a:rPr>
              <a:t>我公司在某项目精装工程编制清单时，重点留意总包施工范围与精装分包内容的交叉区域，避免重复计算的发生，工程量核对中及时反馈施工单位现场与图纸不符的地方，提出设计修改意见，也为甲方节约很多成本。</a:t>
            </a:r>
            <a:endParaRPr lang="zh-CN" altLang="en-US" sz="2000" b="0" dirty="0">
              <a:cs typeface="微软雅黑" panose="020B0503020204020204" charset="-122"/>
            </a:endParaRPr>
          </a:p>
        </p:txBody>
      </p:sp>
      <p:sp>
        <p:nvSpPr>
          <p:cNvPr id="137220" name="Text Box 3"/>
          <p:cNvSpPr/>
          <p:nvPr/>
        </p:nvSpPr>
        <p:spPr>
          <a:xfrm>
            <a:off x="0" y="257175"/>
            <a:ext cx="8135938" cy="583565"/>
          </a:xfrm>
          <a:prstGeom prst="rect">
            <a:avLst/>
          </a:prstGeom>
          <a:solidFill>
            <a:srgbClr val="CC0000"/>
          </a:solidFill>
          <a:ln w="9525">
            <a:noFill/>
          </a:ln>
        </p:spPr>
        <p:txBody>
          <a:bodyPr wrap="square">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价值工程案例之二</a:t>
            </a:r>
            <a:endParaRPr lang="zh-CN" altLang="en-US" sz="2800" b="1" dirty="0">
              <a:latin typeface="微软雅黑" panose="020B0503020204020204" charset="-122"/>
              <a:ea typeface="微软雅黑" panose="020B0503020204020204" charset="-122"/>
              <a:sym typeface="+mn-ea"/>
            </a:endParaRPr>
          </a:p>
        </p:txBody>
      </p:sp>
    </p:spTree>
  </p:cSld>
  <p:clrMapOvr>
    <a:masterClrMapping/>
  </p:clrMapOvr>
  <p:transition/>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138243" name="Rectangle 3"/>
          <p:cNvSpPr>
            <a:spLocks noGrp="1"/>
          </p:cNvSpPr>
          <p:nvPr>
            <p:ph idx="1"/>
          </p:nvPr>
        </p:nvSpPr>
        <p:spPr>
          <a:xfrm>
            <a:off x="539750" y="2636838"/>
            <a:ext cx="8229600" cy="892175"/>
          </a:xfrm>
        </p:spPr>
        <p:txBody>
          <a:bodyPr vert="horz" wrap="square" lIns="91440" tIns="45720" rIns="91440" bIns="45720" anchor="t" anchorCtr="0"/>
          <a:p>
            <a:pPr marL="609600" indent="-609600" algn="ctr" eaLnBrk="1" hangingPunct="1">
              <a:buNone/>
            </a:pPr>
            <a:r>
              <a:rPr lang="zh-CN" altLang="en-US" dirty="0"/>
              <a:t>编制或审核建设项目竣工结算</a:t>
            </a:r>
            <a:endParaRPr lang="zh-CN" altLang="en-US" dirty="0"/>
          </a:p>
        </p:txBody>
      </p:sp>
      <p:sp>
        <p:nvSpPr>
          <p:cNvPr id="138244" name="Text Box 4"/>
          <p:cNvSpPr/>
          <p:nvPr/>
        </p:nvSpPr>
        <p:spPr>
          <a:xfrm>
            <a:off x="0" y="252413"/>
            <a:ext cx="8135938" cy="583565"/>
          </a:xfrm>
          <a:prstGeom prst="rect">
            <a:avLst/>
          </a:prstGeom>
          <a:solidFill>
            <a:srgbClr val="CC0000"/>
          </a:solidFill>
          <a:ln w="9525">
            <a:noFill/>
          </a:ln>
        </p:spPr>
        <p:txBody>
          <a:bodyPr wrap="square">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竣工结算阶段造价控制的工作内容</a:t>
            </a:r>
            <a:endParaRPr lang="zh-CN" altLang="en-US" sz="2800" b="1" dirty="0">
              <a:latin typeface="微软雅黑" panose="020B0503020204020204" charset="-122"/>
              <a:ea typeface="微软雅黑" panose="020B0503020204020204" charset="-122"/>
              <a:sym typeface="+mn-ea"/>
            </a:endParaRPr>
          </a:p>
        </p:txBody>
      </p:sp>
    </p:spTree>
  </p:cSld>
  <p:clrMapOvr>
    <a:masterClrMapping/>
  </p:clrMapOvr>
  <p:transition/>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139267" name="Rectangle 3"/>
          <p:cNvSpPr>
            <a:spLocks noGrp="1"/>
          </p:cNvSpPr>
          <p:nvPr>
            <p:ph idx="1"/>
          </p:nvPr>
        </p:nvSpPr>
        <p:spPr>
          <a:xfrm>
            <a:off x="467995" y="1268095"/>
            <a:ext cx="8223885" cy="5688330"/>
          </a:xfrm>
        </p:spPr>
        <p:txBody>
          <a:bodyPr vert="horz" wrap="square" lIns="91440" tIns="45720" rIns="91440" bIns="45720" anchor="t" anchorCtr="0"/>
          <a:p>
            <a:pPr marL="0" indent="0" eaLnBrk="1" latinLnBrk="0" hangingPunct="1">
              <a:lnSpc>
                <a:spcPct val="150000"/>
              </a:lnSpc>
              <a:spcBef>
                <a:spcPts val="0"/>
              </a:spcBef>
              <a:buNone/>
            </a:pPr>
            <a:r>
              <a:rPr lang="en-US" altLang="zh-CN" sz="2400" dirty="0">
                <a:cs typeface="微软雅黑" panose="020B0503020204020204" charset="-122"/>
              </a:rPr>
              <a:t>1  </a:t>
            </a:r>
            <a:r>
              <a:rPr lang="zh-CN" altLang="en-US" sz="2400" dirty="0">
                <a:cs typeface="微软雅黑" panose="020B0503020204020204" charset="-122"/>
              </a:rPr>
              <a:t>审核前的准备</a:t>
            </a:r>
            <a:endParaRPr lang="zh-CN" altLang="en-US" sz="240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a:t>
            </a:r>
            <a:r>
              <a:rPr lang="en-US" altLang="zh-CN" sz="2000" b="0" dirty="0">
                <a:cs typeface="微软雅黑" panose="020B0503020204020204" charset="-122"/>
              </a:rPr>
              <a:t>1</a:t>
            </a:r>
            <a:r>
              <a:rPr lang="zh-CN" altLang="en-US" sz="2000" b="0" dirty="0">
                <a:cs typeface="微软雅黑" panose="020B0503020204020204" charset="-122"/>
              </a:rPr>
              <a:t>）项目负责人接受委托人送审的资料，填列</a:t>
            </a:r>
            <a:r>
              <a:rPr lang="en-US" altLang="zh-CN" sz="2000" b="0" dirty="0">
                <a:cs typeface="微软雅黑" panose="020B0503020204020204" charset="-122"/>
              </a:rPr>
              <a:t>《</a:t>
            </a:r>
            <a:r>
              <a:rPr lang="zh-CN" altLang="en-US" sz="2000" b="0" dirty="0">
                <a:cs typeface="微软雅黑" panose="020B0503020204020204" charset="-122"/>
              </a:rPr>
              <a:t>委托方提供资料清单</a:t>
            </a:r>
            <a:r>
              <a:rPr lang="en-US" altLang="zh-CN" sz="2000" b="0" dirty="0">
                <a:cs typeface="微软雅黑" panose="020B0503020204020204" charset="-122"/>
              </a:rPr>
              <a:t>》</a:t>
            </a:r>
            <a:r>
              <a:rPr lang="zh-CN" altLang="en-US" sz="2000" b="0" dirty="0">
                <a:cs typeface="微软雅黑" panose="020B0503020204020204" charset="-122"/>
              </a:rPr>
              <a:t>，办理资料交接手续。</a:t>
            </a:r>
            <a:endParaRPr lang="zh-CN" altLang="en-US" sz="2000" b="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a:t>
            </a:r>
            <a:r>
              <a:rPr lang="en-US" altLang="zh-CN" sz="2000" b="0" dirty="0">
                <a:cs typeface="微软雅黑" panose="020B0503020204020204" charset="-122"/>
              </a:rPr>
              <a:t>2</a:t>
            </a:r>
            <a:r>
              <a:rPr lang="zh-CN" altLang="en-US" sz="2000" b="0" dirty="0">
                <a:cs typeface="微软雅黑" panose="020B0503020204020204" charset="-122"/>
              </a:rPr>
              <a:t>）委托人应提供具有真实性和合法性的下列资料：</a:t>
            </a:r>
            <a:endParaRPr lang="zh-CN" altLang="en-US" sz="2000" b="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a:t>
            </a:r>
            <a:r>
              <a:rPr lang="en-US" altLang="zh-CN" sz="2000" b="0" dirty="0">
                <a:cs typeface="微软雅黑" panose="020B0503020204020204" charset="-122"/>
              </a:rPr>
              <a:t>1</a:t>
            </a:r>
            <a:r>
              <a:rPr lang="zh-CN" altLang="en-US" sz="2000" b="0" dirty="0">
                <a:cs typeface="微软雅黑" panose="020B0503020204020204" charset="-122"/>
              </a:rPr>
              <a:t>）工程招标和投标文件，工程量清单；</a:t>
            </a:r>
            <a:endParaRPr lang="zh-CN" altLang="en-US" sz="2000" b="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a:t>
            </a:r>
            <a:r>
              <a:rPr lang="en-US" altLang="zh-CN" sz="2000" b="0" dirty="0">
                <a:cs typeface="微软雅黑" panose="020B0503020204020204" charset="-122"/>
              </a:rPr>
              <a:t>2</a:t>
            </a:r>
            <a:r>
              <a:rPr lang="zh-CN" altLang="en-US" sz="2000" b="0" dirty="0">
                <a:cs typeface="微软雅黑" panose="020B0503020204020204" charset="-122"/>
              </a:rPr>
              <a:t>）施工组织设计和施工进度计划；</a:t>
            </a:r>
            <a:endParaRPr lang="zh-CN" altLang="en-US" sz="2000" b="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a:t>
            </a:r>
            <a:r>
              <a:rPr lang="en-US" altLang="zh-CN" sz="2000" b="0" dirty="0">
                <a:cs typeface="微软雅黑" panose="020B0503020204020204" charset="-122"/>
              </a:rPr>
              <a:t>3</a:t>
            </a:r>
            <a:r>
              <a:rPr lang="zh-CN" altLang="en-US" sz="2000" b="0" dirty="0">
                <a:cs typeface="微软雅黑" panose="020B0503020204020204" charset="-122"/>
              </a:rPr>
              <a:t>）工程总承包合同，专业分包合同、补充合同或补充协议书；</a:t>
            </a:r>
            <a:endParaRPr lang="zh-CN" altLang="en-US" sz="2000" b="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a:t>
            </a:r>
            <a:r>
              <a:rPr lang="en-US" altLang="zh-CN" sz="2000" b="0" dirty="0">
                <a:cs typeface="微软雅黑" panose="020B0503020204020204" charset="-122"/>
              </a:rPr>
              <a:t>4</a:t>
            </a:r>
            <a:r>
              <a:rPr lang="zh-CN" altLang="en-US" sz="2000" b="0" dirty="0">
                <a:cs typeface="微软雅黑" panose="020B0503020204020204" charset="-122"/>
              </a:rPr>
              <a:t>）工程勘察和设计施工图纸，设计变更及说明，经有关单位签证的竣工图，工程竣工验收单及质量等级评定书；</a:t>
            </a:r>
            <a:endParaRPr lang="zh-CN" altLang="en-US" sz="2000" b="0" dirty="0">
              <a:cs typeface="微软雅黑" panose="020B0503020204020204" charset="-122"/>
            </a:endParaRPr>
          </a:p>
        </p:txBody>
      </p:sp>
      <p:sp>
        <p:nvSpPr>
          <p:cNvPr id="139268" name="Text Box 4"/>
          <p:cNvSpPr/>
          <p:nvPr/>
        </p:nvSpPr>
        <p:spPr>
          <a:xfrm>
            <a:off x="0" y="252413"/>
            <a:ext cx="8135938" cy="583565"/>
          </a:xfrm>
          <a:prstGeom prst="rect">
            <a:avLst/>
          </a:prstGeom>
          <a:solidFill>
            <a:srgbClr val="CC0000"/>
          </a:solidFill>
          <a:ln w="9525">
            <a:noFill/>
          </a:ln>
        </p:spPr>
        <p:txBody>
          <a:bodyPr wrap="square">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竣工结（决）算阶段的造价控制方法和要求</a:t>
            </a:r>
            <a:endParaRPr lang="zh-CN" altLang="en-US" sz="2800" b="1" dirty="0">
              <a:latin typeface="微软雅黑" panose="020B0503020204020204" charset="-122"/>
              <a:ea typeface="微软雅黑" panose="020B0503020204020204" charset="-122"/>
              <a:sym typeface="+mn-ea"/>
            </a:endParaRPr>
          </a:p>
        </p:txBody>
      </p:sp>
    </p:spTree>
  </p:cSld>
  <p:clrMapOvr>
    <a:masterClrMapping/>
  </p:clrMapOvr>
  <p:transition/>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140291" name="Text Box 24"/>
          <p:cNvSpPr/>
          <p:nvPr/>
        </p:nvSpPr>
        <p:spPr>
          <a:xfrm>
            <a:off x="0" y="252413"/>
            <a:ext cx="8135938" cy="583565"/>
          </a:xfrm>
          <a:prstGeom prst="rect">
            <a:avLst/>
          </a:prstGeom>
          <a:solidFill>
            <a:srgbClr val="CC0000"/>
          </a:solidFill>
          <a:ln w="9525">
            <a:noFill/>
          </a:ln>
        </p:spPr>
        <p:txBody>
          <a:bodyPr wrap="square">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竣工结（决）算阶段的造价控制方法和要求</a:t>
            </a:r>
            <a:endParaRPr lang="zh-CN" altLang="en-US" sz="2800" b="1" dirty="0">
              <a:latin typeface="微软雅黑" panose="020B0503020204020204" charset="-122"/>
              <a:ea typeface="微软雅黑" panose="020B0503020204020204" charset="-122"/>
              <a:sym typeface="+mn-ea"/>
            </a:endParaRPr>
          </a:p>
        </p:txBody>
      </p:sp>
      <p:sp>
        <p:nvSpPr>
          <p:cNvPr id="140292" name="Rectangle 25"/>
          <p:cNvSpPr/>
          <p:nvPr/>
        </p:nvSpPr>
        <p:spPr>
          <a:xfrm>
            <a:off x="467360" y="1268095"/>
            <a:ext cx="8173085" cy="4707890"/>
          </a:xfrm>
          <a:prstGeom prst="rect">
            <a:avLst/>
          </a:prstGeom>
          <a:noFill/>
          <a:ln w="9525">
            <a:noFill/>
          </a:ln>
        </p:spPr>
        <p:txBody>
          <a:bodyPr wrap="square">
            <a:spAutoFit/>
          </a:bodyPr>
          <a:p>
            <a:pPr>
              <a:lnSpc>
                <a:spcPct val="150000"/>
              </a:lnSpc>
            </a:pPr>
            <a:r>
              <a:rPr lang="en-US" altLang="zh-CN" sz="2000" dirty="0">
                <a:latin typeface="微软雅黑" panose="020B0503020204020204" charset="-122"/>
                <a:ea typeface="微软雅黑" panose="020B0503020204020204" charset="-122"/>
                <a:cs typeface="微软雅黑" panose="020B0503020204020204" charset="-122"/>
              </a:rPr>
              <a:t> </a:t>
            </a:r>
            <a:r>
              <a:rPr lang="zh-CN" altLang="en-US" sz="2000" dirty="0">
                <a:latin typeface="微软雅黑" panose="020B0503020204020204" charset="-122"/>
                <a:ea typeface="微软雅黑" panose="020B0503020204020204" charset="-122"/>
                <a:cs typeface="微软雅黑" panose="020B0503020204020204" charset="-122"/>
              </a:rPr>
              <a:t>（</a:t>
            </a:r>
            <a:r>
              <a:rPr lang="en-US" altLang="zh-CN" sz="2000" dirty="0">
                <a:latin typeface="微软雅黑" panose="020B0503020204020204" charset="-122"/>
                <a:ea typeface="微软雅黑" panose="020B0503020204020204" charset="-122"/>
                <a:cs typeface="微软雅黑" panose="020B0503020204020204" charset="-122"/>
              </a:rPr>
              <a:t>5</a:t>
            </a:r>
            <a:r>
              <a:rPr lang="zh-CN" altLang="en-US" sz="2000" dirty="0">
                <a:latin typeface="微软雅黑" panose="020B0503020204020204" charset="-122"/>
                <a:ea typeface="微软雅黑" panose="020B0503020204020204" charset="-122"/>
                <a:cs typeface="微软雅黑" panose="020B0503020204020204" charset="-122"/>
              </a:rPr>
              <a:t>）施工过程中有各方签证的设计变更签证单、会议纪要，与工程造价有关的隐蔽工程资料；</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en-US" altLang="zh-CN" sz="2000" dirty="0">
                <a:latin typeface="微软雅黑" panose="020B0503020204020204" charset="-122"/>
                <a:ea typeface="微软雅黑" panose="020B0503020204020204" charset="-122"/>
                <a:cs typeface="微软雅黑" panose="020B0503020204020204" charset="-122"/>
              </a:rPr>
              <a:t> </a:t>
            </a:r>
            <a:r>
              <a:rPr lang="zh-CN" altLang="en-US" sz="2000" dirty="0">
                <a:latin typeface="微软雅黑" panose="020B0503020204020204" charset="-122"/>
                <a:ea typeface="微软雅黑" panose="020B0503020204020204" charset="-122"/>
                <a:cs typeface="微软雅黑" panose="020B0503020204020204" charset="-122"/>
              </a:rPr>
              <a:t>（</a:t>
            </a:r>
            <a:r>
              <a:rPr lang="en-US" altLang="zh-CN" sz="2000" dirty="0">
                <a:latin typeface="微软雅黑" panose="020B0503020204020204" charset="-122"/>
                <a:ea typeface="微软雅黑" panose="020B0503020204020204" charset="-122"/>
                <a:cs typeface="微软雅黑" panose="020B0503020204020204" charset="-122"/>
              </a:rPr>
              <a:t>6</a:t>
            </a:r>
            <a:r>
              <a:rPr lang="zh-CN" altLang="en-US" sz="2000" dirty="0">
                <a:latin typeface="微软雅黑" panose="020B0503020204020204" charset="-122"/>
                <a:ea typeface="微软雅黑" panose="020B0503020204020204" charset="-122"/>
                <a:cs typeface="微软雅黑" panose="020B0503020204020204" charset="-122"/>
              </a:rPr>
              <a:t>）盖有合同施工方单位公章、编制单位公章的工程结（决）算书；</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7</a:t>
            </a:r>
            <a:r>
              <a:rPr lang="zh-CN" altLang="en-US" sz="2000" dirty="0">
                <a:latin typeface="微软雅黑" panose="020B0503020204020204" charset="-122"/>
                <a:ea typeface="微软雅黑" panose="020B0503020204020204" charset="-122"/>
                <a:cs typeface="微软雅黑" panose="020B0503020204020204" charset="-122"/>
              </a:rPr>
              <a:t>）建设单位供料明细表，主要材料消耗分析表，材料差价调整计算明细表，工程量清单单价调整明细表，需要核实的施工单位采购的材料凭证；  </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en-US" altLang="zh-CN" sz="2000" dirty="0">
                <a:latin typeface="微软雅黑" panose="020B0503020204020204" charset="-122"/>
                <a:ea typeface="微软雅黑" panose="020B0503020204020204" charset="-122"/>
                <a:cs typeface="微软雅黑" panose="020B0503020204020204" charset="-122"/>
              </a:rPr>
              <a:t> </a:t>
            </a:r>
            <a:r>
              <a:rPr lang="zh-CN" altLang="en-US" sz="2000" dirty="0">
                <a:latin typeface="微软雅黑" panose="020B0503020204020204" charset="-122"/>
                <a:ea typeface="微软雅黑" panose="020B0503020204020204" charset="-122"/>
                <a:cs typeface="微软雅黑" panose="020B0503020204020204" charset="-122"/>
              </a:rPr>
              <a:t>（</a:t>
            </a:r>
            <a:r>
              <a:rPr lang="en-US" altLang="zh-CN" sz="2000" dirty="0">
                <a:latin typeface="微软雅黑" panose="020B0503020204020204" charset="-122"/>
                <a:ea typeface="微软雅黑" panose="020B0503020204020204" charset="-122"/>
                <a:cs typeface="微软雅黑" panose="020B0503020204020204" charset="-122"/>
              </a:rPr>
              <a:t>8</a:t>
            </a:r>
            <a:r>
              <a:rPr lang="zh-CN" altLang="en-US" sz="2000" dirty="0">
                <a:latin typeface="微软雅黑" panose="020B0503020204020204" charset="-122"/>
                <a:ea typeface="微软雅黑" panose="020B0503020204020204" charset="-122"/>
                <a:cs typeface="微软雅黑" panose="020B0503020204020204" charset="-122"/>
              </a:rPr>
              <a:t>）发包人付款明细表；</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en-US" altLang="zh-CN" sz="2000" dirty="0">
                <a:latin typeface="微软雅黑" panose="020B0503020204020204" charset="-122"/>
                <a:ea typeface="微软雅黑" panose="020B0503020204020204" charset="-122"/>
                <a:cs typeface="微软雅黑" panose="020B0503020204020204" charset="-122"/>
              </a:rPr>
              <a:t> </a:t>
            </a:r>
            <a:r>
              <a:rPr lang="zh-CN" altLang="en-US" sz="2000" dirty="0">
                <a:latin typeface="微软雅黑" panose="020B0503020204020204" charset="-122"/>
                <a:ea typeface="微软雅黑" panose="020B0503020204020204" charset="-122"/>
                <a:cs typeface="微软雅黑" panose="020B0503020204020204" charset="-122"/>
              </a:rPr>
              <a:t>（</a:t>
            </a:r>
            <a:r>
              <a:rPr lang="en-US" altLang="zh-CN" sz="2000" dirty="0">
                <a:latin typeface="微软雅黑" panose="020B0503020204020204" charset="-122"/>
                <a:ea typeface="微软雅黑" panose="020B0503020204020204" charset="-122"/>
                <a:cs typeface="微软雅黑" panose="020B0503020204020204" charset="-122"/>
              </a:rPr>
              <a:t>9</a:t>
            </a:r>
            <a:r>
              <a:rPr lang="zh-CN" altLang="en-US" sz="2000" dirty="0">
                <a:latin typeface="微软雅黑" panose="020B0503020204020204" charset="-122"/>
                <a:ea typeface="微软雅黑" panose="020B0503020204020204" charset="-122"/>
                <a:cs typeface="微软雅黑" panose="020B0503020204020204" charset="-122"/>
              </a:rPr>
              <a:t>）合同发包方和监理认可签证的工程计划工期和实际工期；</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en-US" altLang="zh-CN" sz="2000" dirty="0">
                <a:latin typeface="微软雅黑" panose="020B0503020204020204" charset="-122"/>
                <a:ea typeface="微软雅黑" panose="020B0503020204020204" charset="-122"/>
                <a:cs typeface="微软雅黑" panose="020B0503020204020204" charset="-122"/>
              </a:rPr>
              <a:t> </a:t>
            </a:r>
            <a:r>
              <a:rPr lang="zh-CN" altLang="en-US" sz="2000" dirty="0">
                <a:latin typeface="微软雅黑" panose="020B0503020204020204" charset="-122"/>
                <a:ea typeface="微软雅黑" panose="020B0503020204020204" charset="-122"/>
                <a:cs typeface="微软雅黑" panose="020B0503020204020204" charset="-122"/>
              </a:rPr>
              <a:t>（</a:t>
            </a:r>
            <a:r>
              <a:rPr lang="en-US" altLang="zh-CN" sz="2000" dirty="0">
                <a:latin typeface="微软雅黑" panose="020B0503020204020204" charset="-122"/>
                <a:ea typeface="微软雅黑" panose="020B0503020204020204" charset="-122"/>
                <a:cs typeface="微软雅黑" panose="020B0503020204020204" charset="-122"/>
              </a:rPr>
              <a:t>10</a:t>
            </a:r>
            <a:r>
              <a:rPr lang="zh-CN" altLang="en-US" sz="2000" dirty="0">
                <a:latin typeface="微软雅黑" panose="020B0503020204020204" charset="-122"/>
                <a:ea typeface="微软雅黑" panose="020B0503020204020204" charset="-122"/>
                <a:cs typeface="微软雅黑" panose="020B0503020204020204" charset="-122"/>
              </a:rPr>
              <a:t>）工程质量目标和工程竣工验收报告；</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en-US" altLang="zh-CN" sz="2000" dirty="0">
                <a:latin typeface="微软雅黑" panose="020B0503020204020204" charset="-122"/>
                <a:ea typeface="微软雅黑" panose="020B0503020204020204" charset="-122"/>
                <a:cs typeface="微软雅黑" panose="020B0503020204020204" charset="-122"/>
              </a:rPr>
              <a:t> </a:t>
            </a:r>
            <a:r>
              <a:rPr lang="zh-CN" altLang="en-US" sz="2000" dirty="0">
                <a:latin typeface="微软雅黑" panose="020B0503020204020204" charset="-122"/>
                <a:ea typeface="微软雅黑" panose="020B0503020204020204" charset="-122"/>
                <a:cs typeface="微软雅黑" panose="020B0503020204020204" charset="-122"/>
              </a:rPr>
              <a:t>（</a:t>
            </a:r>
            <a:r>
              <a:rPr lang="en-US" altLang="zh-CN" sz="2000" dirty="0">
                <a:latin typeface="微软雅黑" panose="020B0503020204020204" charset="-122"/>
                <a:ea typeface="微软雅黑" panose="020B0503020204020204" charset="-122"/>
                <a:cs typeface="微软雅黑" panose="020B0503020204020204" charset="-122"/>
              </a:rPr>
              <a:t>11</a:t>
            </a:r>
            <a:r>
              <a:rPr lang="zh-CN" altLang="en-US" sz="2000" dirty="0">
                <a:latin typeface="微软雅黑" panose="020B0503020204020204" charset="-122"/>
                <a:ea typeface="微软雅黑" panose="020B0503020204020204" charset="-122"/>
                <a:cs typeface="微软雅黑" panose="020B0503020204020204" charset="-122"/>
              </a:rPr>
              <a:t>）其他有关工程造价调整的有效证明文件。 </a:t>
            </a:r>
            <a:endParaRPr lang="zh-CN" altLang="en-US" sz="2000" dirty="0">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15363" name="Rectangle 3"/>
          <p:cNvSpPr>
            <a:spLocks noGrp="1"/>
          </p:cNvSpPr>
          <p:nvPr>
            <p:ph idx="1"/>
          </p:nvPr>
        </p:nvSpPr>
        <p:spPr>
          <a:xfrm>
            <a:off x="542290" y="1268730"/>
            <a:ext cx="7973060" cy="5256530"/>
          </a:xfrm>
        </p:spPr>
        <p:txBody>
          <a:bodyPr vert="horz" wrap="square" lIns="91440" tIns="45720" rIns="91440" bIns="45720" anchor="t" anchorCtr="0"/>
          <a:p>
            <a:pPr marL="0" indent="0" eaLnBrk="1" latinLnBrk="0" hangingPunct="1">
              <a:lnSpc>
                <a:spcPct val="150000"/>
              </a:lnSpc>
              <a:spcBef>
                <a:spcPts val="0"/>
              </a:spcBef>
              <a:buNone/>
            </a:pPr>
            <a:r>
              <a:rPr lang="zh-CN" altLang="en-US" sz="2600" b="1" dirty="0"/>
              <a:t>全过程工程造价管理</a:t>
            </a:r>
            <a:endParaRPr lang="zh-CN" altLang="en-US" sz="2800" b="1" dirty="0">
              <a:ea typeface="楷体_GB2312" pitchFamily="49" charset="-122"/>
            </a:endParaRPr>
          </a:p>
          <a:p>
            <a:pPr marL="0" indent="0" eaLnBrk="1" latinLnBrk="0" hangingPunct="1">
              <a:lnSpc>
                <a:spcPct val="150000"/>
              </a:lnSpc>
              <a:spcBef>
                <a:spcPts val="0"/>
              </a:spcBef>
              <a:buNone/>
            </a:pPr>
            <a:r>
              <a:rPr lang="en-US" altLang="zh-CN" sz="2000" b="0" dirty="0"/>
              <a:t>       </a:t>
            </a:r>
            <a:r>
              <a:rPr lang="zh-CN" altLang="en-US" sz="2000" b="0" dirty="0"/>
              <a:t>工程造价管理覆盖建设工程前期决策、设计、招投标、施工、竣工验收等各个阶段，包括前期决策阶段的项目策划、投资估算、项目经济评价、项目融资方案分析；设计阶段的限额设计、方案</a:t>
            </a:r>
            <a:endParaRPr lang="zh-CN" altLang="en-US" sz="2000" b="0" dirty="0"/>
          </a:p>
          <a:p>
            <a:pPr marL="0" indent="0" eaLnBrk="1" latinLnBrk="0" hangingPunct="1">
              <a:lnSpc>
                <a:spcPct val="150000"/>
              </a:lnSpc>
              <a:spcBef>
                <a:spcPts val="0"/>
              </a:spcBef>
              <a:buNone/>
            </a:pPr>
            <a:r>
              <a:rPr lang="zh-CN" altLang="en-US" sz="2000" b="0" dirty="0"/>
              <a:t>比选、概预算编制；招投标阶段的标段划分、承发包模式及合同形式的选择、工程量清单及招标控制价的编制；施工阶段的工程计量、工程变更控制、索赔管理；竣工验收阶段的竣工结算与决算等。</a:t>
            </a:r>
            <a:endParaRPr lang="zh-CN" altLang="en-US" sz="2000" b="0" dirty="0"/>
          </a:p>
        </p:txBody>
      </p:sp>
      <p:sp>
        <p:nvSpPr>
          <p:cNvPr id="15364" name="Rectangle 4"/>
          <p:cNvSpPr/>
          <p:nvPr/>
        </p:nvSpPr>
        <p:spPr>
          <a:xfrm>
            <a:off x="0" y="188913"/>
            <a:ext cx="7740650" cy="649287"/>
          </a:xfrm>
          <a:prstGeom prst="rect">
            <a:avLst/>
          </a:prstGeom>
          <a:solidFill>
            <a:srgbClr val="CC0000"/>
          </a:solidFill>
          <a:ln w="9525">
            <a:noFill/>
          </a:ln>
        </p:spPr>
        <p:txBody>
          <a:bodyPr>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全过程造价管理控制概述及实践介绍</a:t>
            </a:r>
            <a:endParaRPr lang="zh-CN" altLang="en-US" sz="2800" b="1" dirty="0">
              <a:latin typeface="微软雅黑" panose="020B0503020204020204" charset="-122"/>
              <a:ea typeface="微软雅黑" panose="020B0503020204020204" charset="-122"/>
              <a:sym typeface="+mn-ea"/>
            </a:endParaRPr>
          </a:p>
        </p:txBody>
      </p:sp>
    </p:spTree>
  </p:cSld>
  <p:clrMapOvr>
    <a:masterClrMapping/>
  </p:clrMapOvr>
  <p:transition/>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141315" name="Rectangle 3"/>
          <p:cNvSpPr>
            <a:spLocks noGrp="1"/>
          </p:cNvSpPr>
          <p:nvPr>
            <p:ph idx="1"/>
          </p:nvPr>
        </p:nvSpPr>
        <p:spPr>
          <a:xfrm>
            <a:off x="430530" y="1262380"/>
            <a:ext cx="8300085" cy="5765800"/>
          </a:xfrm>
        </p:spPr>
        <p:txBody>
          <a:bodyPr vert="horz" wrap="square" lIns="91440" tIns="45720" rIns="91440" bIns="45720" anchor="t" anchorCtr="0"/>
          <a:p>
            <a:pPr marL="0" indent="0" eaLnBrk="1" latinLnBrk="0" hangingPunct="1">
              <a:lnSpc>
                <a:spcPct val="150000"/>
              </a:lnSpc>
              <a:spcBef>
                <a:spcPts val="0"/>
              </a:spcBef>
              <a:buNone/>
            </a:pPr>
            <a:r>
              <a:rPr lang="en-US" altLang="zh-CN" sz="2400" dirty="0">
                <a:cs typeface="微软雅黑" panose="020B0503020204020204" charset="-122"/>
              </a:rPr>
              <a:t>2  </a:t>
            </a:r>
            <a:r>
              <a:rPr lang="zh-CN" altLang="en-US" sz="2400" dirty="0">
                <a:cs typeface="微软雅黑" panose="020B0503020204020204" charset="-122"/>
              </a:rPr>
              <a:t>工程竣工结算审核</a:t>
            </a:r>
            <a:endParaRPr lang="zh-CN" altLang="en-US" sz="240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a:t>
            </a:r>
            <a:r>
              <a:rPr lang="en-US" altLang="zh-CN" sz="2000" b="0" dirty="0">
                <a:cs typeface="微软雅黑" panose="020B0503020204020204" charset="-122"/>
              </a:rPr>
              <a:t>1</a:t>
            </a:r>
            <a:r>
              <a:rPr lang="zh-CN" altLang="en-US" sz="2000" b="0" dirty="0">
                <a:cs typeface="微软雅黑" panose="020B0503020204020204" charset="-122"/>
              </a:rPr>
              <a:t>）项目组接收工程竣工结算业务后，应在约定的时间内对工程预付款、进度款、变更款和工程索赔款等作出最终审核，出具工程竣工结算审核报告。</a:t>
            </a:r>
            <a:endParaRPr lang="zh-CN" altLang="en-US" sz="2000" b="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a:t>
            </a:r>
            <a:r>
              <a:rPr lang="en-US" altLang="zh-CN" sz="2000" b="0" dirty="0">
                <a:cs typeface="微软雅黑" panose="020B0503020204020204" charset="-122"/>
              </a:rPr>
              <a:t>2</a:t>
            </a:r>
            <a:r>
              <a:rPr lang="zh-CN" altLang="en-US" sz="2000" b="0" dirty="0">
                <a:cs typeface="微软雅黑" panose="020B0503020204020204" charset="-122"/>
              </a:rPr>
              <a:t>）审核内容主要包括以下方面：</a:t>
            </a:r>
            <a:endParaRPr lang="zh-CN" altLang="en-US" sz="2000" b="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a:t>
            </a:r>
            <a:r>
              <a:rPr lang="en-US" altLang="zh-CN" sz="2000" b="0" dirty="0">
                <a:cs typeface="微软雅黑" panose="020B0503020204020204" charset="-122"/>
              </a:rPr>
              <a:t>1</a:t>
            </a:r>
            <a:r>
              <a:rPr lang="zh-CN" altLang="en-US" sz="2000" b="0" dirty="0">
                <a:cs typeface="微软雅黑" panose="020B0503020204020204" charset="-122"/>
              </a:rPr>
              <a:t>）送审资料的完整性、合法性和充分性；</a:t>
            </a:r>
            <a:endParaRPr lang="zh-CN" altLang="en-US" sz="2000" b="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a:t>
            </a:r>
            <a:r>
              <a:rPr lang="en-US" altLang="zh-CN" sz="2000" b="0" dirty="0">
                <a:cs typeface="微软雅黑" panose="020B0503020204020204" charset="-122"/>
              </a:rPr>
              <a:t>2</a:t>
            </a:r>
            <a:r>
              <a:rPr lang="zh-CN" altLang="en-US" sz="2000" b="0" dirty="0">
                <a:cs typeface="微软雅黑" panose="020B0503020204020204" charset="-122"/>
              </a:rPr>
              <a:t>）计价方式是否符合合同约定，工程量清单计算是否符合规则；</a:t>
            </a:r>
            <a:endParaRPr lang="zh-CN" altLang="en-US" sz="2000" b="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a:t>
            </a:r>
            <a:r>
              <a:rPr lang="en-US" altLang="zh-CN" sz="2000" b="0" dirty="0">
                <a:cs typeface="微软雅黑" panose="020B0503020204020204" charset="-122"/>
              </a:rPr>
              <a:t>3</a:t>
            </a:r>
            <a:r>
              <a:rPr lang="zh-CN" altLang="en-US" sz="2000" b="0" dirty="0">
                <a:cs typeface="微软雅黑" panose="020B0503020204020204" charset="-122"/>
              </a:rPr>
              <a:t>）清单项目中人、材、机换算及计算结果是否准确；</a:t>
            </a:r>
            <a:endParaRPr lang="zh-CN" altLang="en-US" sz="2000" b="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a:t>
            </a:r>
            <a:r>
              <a:rPr lang="en-US" altLang="zh-CN" sz="2000" b="0" dirty="0">
                <a:cs typeface="微软雅黑" panose="020B0503020204020204" charset="-122"/>
              </a:rPr>
              <a:t>4</a:t>
            </a:r>
            <a:r>
              <a:rPr lang="zh-CN" altLang="en-US" sz="2000" b="0" dirty="0">
                <a:cs typeface="微软雅黑" panose="020B0503020204020204" charset="-122"/>
              </a:rPr>
              <a:t>）工程量调整是否有依据，是否符合招标文件要求、投标承诺和合同约定，计算结果是否准确；      </a:t>
            </a:r>
            <a:endParaRPr lang="zh-CN" altLang="en-US" sz="2000" b="0" dirty="0">
              <a:cs typeface="微软雅黑" panose="020B0503020204020204" charset="-122"/>
            </a:endParaRPr>
          </a:p>
        </p:txBody>
      </p:sp>
      <p:sp>
        <p:nvSpPr>
          <p:cNvPr id="141316" name="Text Box 5"/>
          <p:cNvSpPr/>
          <p:nvPr/>
        </p:nvSpPr>
        <p:spPr>
          <a:xfrm>
            <a:off x="0" y="252413"/>
            <a:ext cx="8135938" cy="583565"/>
          </a:xfrm>
          <a:prstGeom prst="rect">
            <a:avLst/>
          </a:prstGeom>
          <a:solidFill>
            <a:srgbClr val="CC0000"/>
          </a:solidFill>
          <a:ln w="9525">
            <a:noFill/>
          </a:ln>
        </p:spPr>
        <p:txBody>
          <a:bodyPr wrap="square">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竣工结（决）算阶段的造价控制方法和要求</a:t>
            </a:r>
            <a:endParaRPr lang="zh-CN" altLang="en-US" sz="2800" b="1" dirty="0">
              <a:latin typeface="微软雅黑" panose="020B0503020204020204" charset="-122"/>
              <a:ea typeface="微软雅黑" panose="020B0503020204020204" charset="-122"/>
              <a:sym typeface="+mn-ea"/>
            </a:endParaRPr>
          </a:p>
        </p:txBody>
      </p:sp>
    </p:spTree>
  </p:cSld>
  <p:clrMapOvr>
    <a:masterClrMapping/>
  </p:clrMapOvr>
  <p:transition/>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142339" name="Rectangle 4"/>
          <p:cNvSpPr/>
          <p:nvPr/>
        </p:nvSpPr>
        <p:spPr>
          <a:xfrm>
            <a:off x="467995" y="1270000"/>
            <a:ext cx="8185785" cy="3784600"/>
          </a:xfrm>
          <a:prstGeom prst="rect">
            <a:avLst/>
          </a:prstGeom>
          <a:noFill/>
          <a:ln w="9525">
            <a:noFill/>
          </a:ln>
        </p:spPr>
        <p:txBody>
          <a:bodyPr wrap="square">
            <a:spAutoFit/>
          </a:bodyPr>
          <a:p>
            <a:pPr>
              <a:lnSpc>
                <a:spcPct val="150000"/>
              </a:lnSpc>
            </a:pPr>
            <a:r>
              <a:rPr lang="en-US" altLang="zh-CN" sz="2000" dirty="0">
                <a:latin typeface="微软雅黑" panose="020B0503020204020204" charset="-122"/>
                <a:ea typeface="微软雅黑" panose="020B0503020204020204" charset="-122"/>
                <a:cs typeface="微软雅黑" panose="020B0503020204020204" charset="-122"/>
              </a:rPr>
              <a:t> </a:t>
            </a:r>
            <a:r>
              <a:rPr lang="zh-CN" altLang="en-US" sz="2000" dirty="0">
                <a:latin typeface="微软雅黑" panose="020B0503020204020204" charset="-122"/>
                <a:ea typeface="微软雅黑" panose="020B0503020204020204" charset="-122"/>
                <a:cs typeface="微软雅黑" panose="020B0503020204020204" charset="-122"/>
              </a:rPr>
              <a:t>（</a:t>
            </a:r>
            <a:r>
              <a:rPr lang="en-US" altLang="zh-CN" sz="2000" dirty="0">
                <a:latin typeface="微软雅黑" panose="020B0503020204020204" charset="-122"/>
                <a:ea typeface="微软雅黑" panose="020B0503020204020204" charset="-122"/>
                <a:cs typeface="微软雅黑" panose="020B0503020204020204" charset="-122"/>
              </a:rPr>
              <a:t>5</a:t>
            </a:r>
            <a:r>
              <a:rPr lang="zh-CN" altLang="en-US" sz="2000" dirty="0">
                <a:latin typeface="微软雅黑" panose="020B0503020204020204" charset="-122"/>
                <a:ea typeface="微软雅黑" panose="020B0503020204020204" charset="-122"/>
                <a:cs typeface="微软雅黑" panose="020B0503020204020204" charset="-122"/>
              </a:rPr>
              <a:t>）清单项目综合单价调整是否有依据，是否符合招标文件要求、投标承诺和合同约定；</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6</a:t>
            </a:r>
            <a:r>
              <a:rPr lang="zh-CN" altLang="en-US" sz="2000" dirty="0">
                <a:latin typeface="微软雅黑" panose="020B0503020204020204" charset="-122"/>
                <a:ea typeface="微软雅黑" panose="020B0503020204020204" charset="-122"/>
                <a:cs typeface="微软雅黑" panose="020B0503020204020204" charset="-122"/>
              </a:rPr>
              <a:t>）主要材料消耗量计算是否准确，材料价格是否与报价相符，价格调整是否有依据；</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7</a:t>
            </a:r>
            <a:r>
              <a:rPr lang="zh-CN" altLang="en-US" sz="2000" dirty="0">
                <a:latin typeface="微软雅黑" panose="020B0503020204020204" charset="-122"/>
                <a:ea typeface="微软雅黑" panose="020B0503020204020204" charset="-122"/>
                <a:cs typeface="微软雅黑" panose="020B0503020204020204" charset="-122"/>
              </a:rPr>
              <a:t>）甲供材料的品种、数量和结算是否正确；</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8</a:t>
            </a:r>
            <a:r>
              <a:rPr lang="zh-CN" altLang="en-US" sz="2000" dirty="0">
                <a:latin typeface="微软雅黑" panose="020B0503020204020204" charset="-122"/>
                <a:ea typeface="微软雅黑" panose="020B0503020204020204" charset="-122"/>
                <a:cs typeface="微软雅黑" panose="020B0503020204020204" charset="-122"/>
              </a:rPr>
              <a:t>）分包项目工程量的划分和结算是否正确；</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9</a:t>
            </a:r>
            <a:r>
              <a:rPr lang="zh-CN" altLang="en-US" sz="2000" dirty="0">
                <a:latin typeface="微软雅黑" panose="020B0503020204020204" charset="-122"/>
                <a:ea typeface="微软雅黑" panose="020B0503020204020204" charset="-122"/>
                <a:cs typeface="微软雅黑" panose="020B0503020204020204" charset="-122"/>
              </a:rPr>
              <a:t>）措施费用调整是否有依据，计费基数、取费标准、计算程序和计算结果是否正确；</a:t>
            </a:r>
            <a:endParaRPr lang="zh-CN" altLang="en-US" sz="2000" dirty="0">
              <a:latin typeface="微软雅黑" panose="020B0503020204020204" charset="-122"/>
              <a:ea typeface="微软雅黑" panose="020B0503020204020204" charset="-122"/>
              <a:cs typeface="微软雅黑" panose="020B0503020204020204" charset="-122"/>
            </a:endParaRPr>
          </a:p>
        </p:txBody>
      </p:sp>
      <p:sp>
        <p:nvSpPr>
          <p:cNvPr id="142340" name="Text Box 5"/>
          <p:cNvSpPr/>
          <p:nvPr/>
        </p:nvSpPr>
        <p:spPr>
          <a:xfrm>
            <a:off x="0" y="252413"/>
            <a:ext cx="8135938" cy="583565"/>
          </a:xfrm>
          <a:prstGeom prst="rect">
            <a:avLst/>
          </a:prstGeom>
          <a:solidFill>
            <a:srgbClr val="CC0000"/>
          </a:solidFill>
          <a:ln w="9525">
            <a:noFill/>
          </a:ln>
        </p:spPr>
        <p:txBody>
          <a:bodyPr wrap="square">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竣工结（决）算阶段的造价控制方法和要求</a:t>
            </a:r>
            <a:endParaRPr lang="zh-CN" altLang="en-US" sz="2800" b="1" dirty="0">
              <a:latin typeface="微软雅黑" panose="020B0503020204020204" charset="-122"/>
              <a:ea typeface="微软雅黑" panose="020B0503020204020204" charset="-122"/>
              <a:sym typeface="+mn-ea"/>
            </a:endParaRPr>
          </a:p>
        </p:txBody>
      </p:sp>
    </p:spTree>
  </p:cSld>
  <p:clrMapOvr>
    <a:masterClrMapping/>
  </p:clrMapOvr>
  <p:transition/>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143363" name="Rectangle 4"/>
          <p:cNvSpPr/>
          <p:nvPr/>
        </p:nvSpPr>
        <p:spPr>
          <a:xfrm>
            <a:off x="467043" y="1270635"/>
            <a:ext cx="8208962" cy="2861310"/>
          </a:xfrm>
          <a:prstGeom prst="rect">
            <a:avLst/>
          </a:prstGeom>
          <a:noFill/>
          <a:ln w="9525">
            <a:noFill/>
          </a:ln>
        </p:spPr>
        <p:txBody>
          <a:bodyPr wrap="square">
            <a:spAutoFit/>
          </a:bodyPr>
          <a:p>
            <a:pPr lvl="0" algn="l">
              <a:lnSpc>
                <a:spcPct val="150000"/>
              </a:lnSpc>
              <a:buClrTx/>
              <a:buSzTx/>
              <a:buFontTx/>
            </a:pPr>
            <a:r>
              <a:rPr lang="en-US" altLang="zh-CN" sz="2000" dirty="0">
                <a:latin typeface="微软雅黑" panose="020B0503020204020204" charset="-122"/>
                <a:ea typeface="微软雅黑" panose="020B0503020204020204" charset="-122"/>
                <a:cs typeface="微软雅黑" panose="020B0503020204020204" charset="-122"/>
                <a:sym typeface="+mn-ea"/>
              </a:rPr>
              <a:t>（</a:t>
            </a:r>
            <a:r>
              <a:rPr lang="en-US" altLang="zh-CN" sz="2000" dirty="0">
                <a:latin typeface="微软雅黑" panose="020B0503020204020204" charset="-122"/>
                <a:ea typeface="微软雅黑" panose="020B0503020204020204" charset="-122"/>
                <a:cs typeface="微软雅黑" panose="020B0503020204020204" charset="-122"/>
                <a:sym typeface="+mn-ea"/>
              </a:rPr>
              <a:t>10</a:t>
            </a:r>
            <a:r>
              <a:rPr lang="en-US" altLang="zh-CN" sz="2000" dirty="0">
                <a:latin typeface="微软雅黑" panose="020B0503020204020204" charset="-122"/>
                <a:ea typeface="微软雅黑" panose="020B0503020204020204" charset="-122"/>
                <a:cs typeface="微软雅黑" panose="020B0503020204020204" charset="-122"/>
                <a:sym typeface="+mn-ea"/>
              </a:rPr>
              <a:t>）各种税金和规费计取是否符合税务和相关管理部门的规定；</a:t>
            </a:r>
            <a:endParaRPr lang="en-US" altLang="zh-CN" sz="2000" dirty="0">
              <a:latin typeface="微软雅黑" panose="020B0503020204020204" charset="-122"/>
              <a:ea typeface="微软雅黑" panose="020B0503020204020204" charset="-122"/>
              <a:cs typeface="微软雅黑" panose="020B0503020204020204" charset="-122"/>
              <a:sym typeface="+mn-ea"/>
            </a:endParaRPr>
          </a:p>
          <a:p>
            <a:pPr lvl="0" algn="l">
              <a:lnSpc>
                <a:spcPct val="150000"/>
              </a:lnSpc>
              <a:buClrTx/>
              <a:buSzTx/>
              <a:buFontTx/>
            </a:pPr>
            <a:r>
              <a:rPr lang="en-US" altLang="zh-CN" sz="2000" dirty="0">
                <a:latin typeface="微软雅黑" panose="020B0503020204020204" charset="-122"/>
                <a:ea typeface="微软雅黑" panose="020B0503020204020204" charset="-122"/>
                <a:cs typeface="微软雅黑" panose="020B0503020204020204" charset="-122"/>
                <a:sym typeface="+mn-ea"/>
              </a:rPr>
              <a:t>（</a:t>
            </a:r>
            <a:r>
              <a:rPr lang="en-US" altLang="zh-CN" sz="2000" dirty="0">
                <a:latin typeface="微软雅黑" panose="020B0503020204020204" charset="-122"/>
                <a:ea typeface="微软雅黑" panose="020B0503020204020204" charset="-122"/>
                <a:cs typeface="微软雅黑" panose="020B0503020204020204" charset="-122"/>
                <a:sym typeface="+mn-ea"/>
              </a:rPr>
              <a:t>11</a:t>
            </a:r>
            <a:r>
              <a:rPr lang="en-US" altLang="zh-CN" sz="2000" dirty="0">
                <a:latin typeface="微软雅黑" panose="020B0503020204020204" charset="-122"/>
                <a:ea typeface="微软雅黑" panose="020B0503020204020204" charset="-122"/>
                <a:cs typeface="微软雅黑" panose="020B0503020204020204" charset="-122"/>
                <a:sym typeface="+mn-ea"/>
              </a:rPr>
              <a:t>）实际施工工期与合同工期比较，差异原因和责任及关键奖罚款；</a:t>
            </a:r>
            <a:endParaRPr lang="en-US" altLang="zh-CN" sz="2000" dirty="0">
              <a:latin typeface="微软雅黑" panose="020B0503020204020204" charset="-122"/>
              <a:ea typeface="微软雅黑" panose="020B0503020204020204" charset="-122"/>
              <a:cs typeface="微软雅黑" panose="020B0503020204020204" charset="-122"/>
              <a:sym typeface="+mn-ea"/>
            </a:endParaRPr>
          </a:p>
          <a:p>
            <a:pPr lvl="0" algn="l">
              <a:lnSpc>
                <a:spcPct val="150000"/>
              </a:lnSpc>
              <a:buClrTx/>
              <a:buSzTx/>
              <a:buFontTx/>
            </a:pPr>
            <a:r>
              <a:rPr lang="en-US" altLang="zh-CN" sz="2000" dirty="0">
                <a:latin typeface="微软雅黑" panose="020B0503020204020204" charset="-122"/>
                <a:ea typeface="微软雅黑" panose="020B0503020204020204" charset="-122"/>
                <a:cs typeface="微软雅黑" panose="020B0503020204020204" charset="-122"/>
                <a:sym typeface="+mn-ea"/>
              </a:rPr>
              <a:t>（</a:t>
            </a:r>
            <a:r>
              <a:rPr lang="en-US" altLang="zh-CN" sz="2000" dirty="0">
                <a:latin typeface="微软雅黑" panose="020B0503020204020204" charset="-122"/>
                <a:ea typeface="微软雅黑" panose="020B0503020204020204" charset="-122"/>
                <a:cs typeface="微软雅黑" panose="020B0503020204020204" charset="-122"/>
                <a:sym typeface="+mn-ea"/>
              </a:rPr>
              <a:t>12</a:t>
            </a:r>
            <a:r>
              <a:rPr lang="en-US" altLang="zh-CN" sz="2000" dirty="0">
                <a:latin typeface="微软雅黑" panose="020B0503020204020204" charset="-122"/>
                <a:ea typeface="微软雅黑" panose="020B0503020204020204" charset="-122"/>
                <a:cs typeface="微软雅黑" panose="020B0503020204020204" charset="-122"/>
                <a:sym typeface="+mn-ea"/>
              </a:rPr>
              <a:t>）索赔和违约金支付的理由是否符合合同的约定或法规的规定，证据是否确凿、完整，费用计算是否正确；</a:t>
            </a:r>
            <a:endParaRPr lang="en-US" altLang="zh-CN" sz="2000" dirty="0">
              <a:latin typeface="微软雅黑" panose="020B0503020204020204" charset="-122"/>
              <a:ea typeface="微软雅黑" panose="020B0503020204020204" charset="-122"/>
              <a:cs typeface="微软雅黑" panose="020B0503020204020204" charset="-122"/>
              <a:sym typeface="+mn-ea"/>
            </a:endParaRPr>
          </a:p>
          <a:p>
            <a:pPr lvl="0" algn="l">
              <a:lnSpc>
                <a:spcPct val="150000"/>
              </a:lnSpc>
              <a:buClrTx/>
              <a:buSzTx/>
              <a:buFontTx/>
            </a:pPr>
            <a:r>
              <a:rPr lang="en-US" altLang="zh-CN" sz="2000" dirty="0">
                <a:latin typeface="微软雅黑" panose="020B0503020204020204" charset="-122"/>
                <a:ea typeface="微软雅黑" panose="020B0503020204020204" charset="-122"/>
                <a:cs typeface="微软雅黑" panose="020B0503020204020204" charset="-122"/>
                <a:sym typeface="+mn-ea"/>
              </a:rPr>
              <a:t>（</a:t>
            </a:r>
            <a:r>
              <a:rPr lang="en-US" altLang="zh-CN" sz="2000" dirty="0">
                <a:latin typeface="微软雅黑" panose="020B0503020204020204" charset="-122"/>
                <a:ea typeface="微软雅黑" panose="020B0503020204020204" charset="-122"/>
                <a:cs typeface="微软雅黑" panose="020B0503020204020204" charset="-122"/>
                <a:sym typeface="+mn-ea"/>
              </a:rPr>
              <a:t>13</a:t>
            </a:r>
            <a:r>
              <a:rPr lang="en-US" altLang="zh-CN" sz="2000" dirty="0">
                <a:latin typeface="微软雅黑" panose="020B0503020204020204" charset="-122"/>
                <a:ea typeface="微软雅黑" panose="020B0503020204020204" charset="-122"/>
                <a:cs typeface="微软雅黑" panose="020B0503020204020204" charset="-122"/>
                <a:sym typeface="+mn-ea"/>
              </a:rPr>
              <a:t>）其他与工程造价有关的内容。</a:t>
            </a:r>
            <a:endParaRPr lang="en-US" altLang="zh-CN" sz="2000" dirty="0">
              <a:latin typeface="微软雅黑" panose="020B0503020204020204" charset="-122"/>
              <a:ea typeface="微软雅黑" panose="020B0503020204020204" charset="-122"/>
              <a:cs typeface="微软雅黑" panose="020B0503020204020204" charset="-122"/>
              <a:sym typeface="+mn-ea"/>
            </a:endParaRPr>
          </a:p>
          <a:p>
            <a:pPr lvl="0" algn="l">
              <a:lnSpc>
                <a:spcPct val="150000"/>
              </a:lnSpc>
              <a:buClrTx/>
              <a:buSzTx/>
              <a:buFontTx/>
            </a:pPr>
            <a:r>
              <a:rPr lang="en-US" altLang="zh-CN" sz="2000" dirty="0">
                <a:latin typeface="微软雅黑" panose="020B0503020204020204" charset="-122"/>
                <a:ea typeface="微软雅黑" panose="020B0503020204020204" charset="-122"/>
                <a:cs typeface="微软雅黑" panose="020B0503020204020204" charset="-122"/>
                <a:sym typeface="+mn-ea"/>
              </a:rPr>
              <a:t>       </a:t>
            </a:r>
            <a:endParaRPr lang="en-US" altLang="zh-CN" sz="2000" dirty="0">
              <a:latin typeface="微软雅黑" panose="020B0503020204020204" charset="-122"/>
              <a:ea typeface="微软雅黑" panose="020B0503020204020204" charset="-122"/>
              <a:cs typeface="微软雅黑" panose="020B0503020204020204" charset="-122"/>
              <a:sym typeface="+mn-ea"/>
            </a:endParaRPr>
          </a:p>
        </p:txBody>
      </p:sp>
      <p:sp>
        <p:nvSpPr>
          <p:cNvPr id="143364" name="Text Box 5"/>
          <p:cNvSpPr/>
          <p:nvPr/>
        </p:nvSpPr>
        <p:spPr>
          <a:xfrm>
            <a:off x="0" y="252413"/>
            <a:ext cx="8135938" cy="583565"/>
          </a:xfrm>
          <a:prstGeom prst="rect">
            <a:avLst/>
          </a:prstGeom>
          <a:solidFill>
            <a:srgbClr val="CC0000"/>
          </a:solidFill>
          <a:ln w="9525">
            <a:noFill/>
          </a:ln>
        </p:spPr>
        <p:txBody>
          <a:bodyPr wrap="square">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竣工结（决）算阶段的造价控制方法和要求</a:t>
            </a:r>
            <a:endParaRPr lang="zh-CN" altLang="en-US" sz="2800" b="1" dirty="0">
              <a:latin typeface="微软雅黑" panose="020B0503020204020204" charset="-122"/>
              <a:ea typeface="微软雅黑" panose="020B0503020204020204" charset="-122"/>
              <a:sym typeface="+mn-ea"/>
            </a:endParaRPr>
          </a:p>
        </p:txBody>
      </p:sp>
    </p:spTree>
  </p:cSld>
  <p:clrMapOvr>
    <a:masterClrMapping/>
  </p:clrMapOvr>
  <p:transition/>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144387" name="Rectangle 2"/>
          <p:cNvSpPr>
            <a:spLocks noGrp="1"/>
          </p:cNvSpPr>
          <p:nvPr>
            <p:ph type="title"/>
          </p:nvPr>
        </p:nvSpPr>
        <p:spPr>
          <a:xfrm>
            <a:off x="467995" y="1051560"/>
            <a:ext cx="7772400" cy="1143000"/>
          </a:xfrm>
        </p:spPr>
        <p:txBody>
          <a:bodyPr vert="horz" wrap="square" lIns="91440" tIns="45720" rIns="91440" bIns="45720" anchor="ctr" anchorCtr="0"/>
          <a:p>
            <a:pPr algn="l" eaLnBrk="1" hangingPunct="1"/>
            <a:r>
              <a:rPr lang="en-US" altLang="zh-CN" sz="2400" b="1" dirty="0">
                <a:solidFill>
                  <a:schemeClr val="tx1"/>
                </a:solidFill>
                <a:latin typeface="微软雅黑" panose="020B0503020204020204" charset="-122"/>
                <a:ea typeface="微软雅黑" panose="020B0503020204020204" charset="-122"/>
                <a:cs typeface="微软雅黑" panose="020B0503020204020204" charset="-122"/>
              </a:rPr>
              <a:t>2  </a:t>
            </a:r>
            <a:r>
              <a:rPr lang="zh-CN" altLang="en-US" sz="2400" b="1" dirty="0">
                <a:solidFill>
                  <a:schemeClr val="tx1"/>
                </a:solidFill>
                <a:latin typeface="微软雅黑" panose="020B0503020204020204" charset="-122"/>
                <a:ea typeface="微软雅黑" panose="020B0503020204020204" charset="-122"/>
                <a:cs typeface="微软雅黑" panose="020B0503020204020204" charset="-122"/>
              </a:rPr>
              <a:t>工程竣工结算审核</a:t>
            </a:r>
            <a:endParaRPr lang="zh-CN" altLang="en-US" sz="2400" b="1" dirty="0">
              <a:solidFill>
                <a:schemeClr val="tx1"/>
              </a:solidFill>
              <a:latin typeface="微软雅黑" panose="020B0503020204020204" charset="-122"/>
              <a:ea typeface="微软雅黑" panose="020B0503020204020204" charset="-122"/>
              <a:cs typeface="微软雅黑" panose="020B0503020204020204" charset="-122"/>
            </a:endParaRPr>
          </a:p>
        </p:txBody>
      </p:sp>
      <p:sp>
        <p:nvSpPr>
          <p:cNvPr id="144388" name="Rectangle 3"/>
          <p:cNvSpPr>
            <a:spLocks noGrp="1"/>
          </p:cNvSpPr>
          <p:nvPr>
            <p:ph idx="1"/>
          </p:nvPr>
        </p:nvSpPr>
        <p:spPr>
          <a:xfrm>
            <a:off x="467995" y="1844675"/>
            <a:ext cx="8171815" cy="4537075"/>
          </a:xfrm>
        </p:spPr>
        <p:txBody>
          <a:bodyPr vert="horz" wrap="square" lIns="91440" tIns="45720" rIns="91440" bIns="45720" anchor="t" anchorCtr="0"/>
          <a:p>
            <a:pPr marL="0" indent="0" eaLnBrk="1" latinLnBrk="0" hangingPunct="1">
              <a:lnSpc>
                <a:spcPct val="150000"/>
              </a:lnSpc>
              <a:spcBef>
                <a:spcPts val="0"/>
              </a:spcBef>
              <a:buNone/>
            </a:pPr>
            <a:r>
              <a:rPr lang="en-US" altLang="zh-CN" sz="2000" b="0" dirty="0">
                <a:cs typeface="微软雅黑" panose="020B0503020204020204" charset="-122"/>
              </a:rPr>
              <a:t>  3</a:t>
            </a:r>
            <a:r>
              <a:rPr lang="zh-CN" altLang="en-US" sz="2000" b="0" dirty="0">
                <a:cs typeface="微软雅黑" panose="020B0503020204020204" charset="-122"/>
              </a:rPr>
              <a:t>）审核人员依据送审资料、取证材料、会商纪要、工程造价管理部门的规定和</a:t>
            </a:r>
            <a:r>
              <a:rPr lang="en-US" altLang="zh-CN" sz="2000" b="0" dirty="0">
                <a:cs typeface="微软雅黑" panose="020B0503020204020204" charset="-122"/>
              </a:rPr>
              <a:t>《</a:t>
            </a:r>
            <a:r>
              <a:rPr lang="zh-CN" altLang="en-US" sz="2000" b="0" dirty="0">
                <a:cs typeface="微软雅黑" panose="020B0503020204020204" charset="-122"/>
              </a:rPr>
              <a:t>合同法</a:t>
            </a:r>
            <a:r>
              <a:rPr lang="en-US" altLang="zh-CN" sz="2000" b="0" dirty="0">
                <a:cs typeface="微软雅黑" panose="020B0503020204020204" charset="-122"/>
              </a:rPr>
              <a:t>》</a:t>
            </a:r>
            <a:r>
              <a:rPr lang="zh-CN" altLang="en-US" sz="2000" b="0" dirty="0">
                <a:cs typeface="微软雅黑" panose="020B0503020204020204" charset="-122"/>
              </a:rPr>
              <a:t>、</a:t>
            </a:r>
            <a:r>
              <a:rPr lang="en-US" altLang="zh-CN" sz="2000" b="0" dirty="0">
                <a:cs typeface="微软雅黑" panose="020B0503020204020204" charset="-122"/>
              </a:rPr>
              <a:t>《</a:t>
            </a:r>
            <a:r>
              <a:rPr lang="zh-CN" altLang="en-US" sz="2000" b="0" dirty="0">
                <a:cs typeface="微软雅黑" panose="020B0503020204020204" charset="-122"/>
              </a:rPr>
              <a:t>招标投标法</a:t>
            </a:r>
            <a:r>
              <a:rPr lang="en-US" altLang="zh-CN" sz="2000" b="0" dirty="0">
                <a:cs typeface="微软雅黑" panose="020B0503020204020204" charset="-122"/>
              </a:rPr>
              <a:t>》</a:t>
            </a:r>
            <a:r>
              <a:rPr lang="zh-CN" altLang="en-US" sz="2000" b="0" dirty="0">
                <a:cs typeface="微软雅黑" panose="020B0503020204020204" charset="-122"/>
              </a:rPr>
              <a:t>等国家的有关法规，对送审的工程预结算逐项进行审核，编制</a:t>
            </a:r>
            <a:r>
              <a:rPr lang="en-US" altLang="zh-CN" sz="2000" b="0" dirty="0">
                <a:cs typeface="微软雅黑" panose="020B0503020204020204" charset="-122"/>
              </a:rPr>
              <a:t>《</a:t>
            </a:r>
            <a:r>
              <a:rPr lang="zh-CN" altLang="en-US" sz="2000" b="0" dirty="0">
                <a:cs typeface="微软雅黑" panose="020B0503020204020204" charset="-122"/>
              </a:rPr>
              <a:t>工程审核计算书</a:t>
            </a:r>
            <a:r>
              <a:rPr lang="en-US" altLang="zh-CN" sz="2000" b="0" dirty="0">
                <a:cs typeface="微软雅黑" panose="020B0503020204020204" charset="-122"/>
              </a:rPr>
              <a:t>》</a:t>
            </a:r>
            <a:r>
              <a:rPr lang="zh-CN" altLang="en-US" sz="2000" b="0" dirty="0">
                <a:cs typeface="微软雅黑" panose="020B0503020204020204" charset="-122"/>
              </a:rPr>
              <a:t>和结算调整明细表征求意见稿，拟写初审意见，随同</a:t>
            </a:r>
            <a:r>
              <a:rPr lang="en-US" altLang="zh-CN" sz="2000" b="0" dirty="0">
                <a:cs typeface="微软雅黑" panose="020B0503020204020204" charset="-122"/>
              </a:rPr>
              <a:t>《</a:t>
            </a:r>
            <a:r>
              <a:rPr lang="zh-CN" altLang="en-US" sz="2000" b="0" dirty="0">
                <a:cs typeface="微软雅黑" panose="020B0503020204020204" charset="-122"/>
              </a:rPr>
              <a:t>咨询质量控制流程单</a:t>
            </a:r>
            <a:r>
              <a:rPr lang="en-US" altLang="zh-CN" sz="2000" b="0" dirty="0">
                <a:cs typeface="微软雅黑" panose="020B0503020204020204" charset="-122"/>
              </a:rPr>
              <a:t>》</a:t>
            </a:r>
            <a:r>
              <a:rPr lang="zh-CN" altLang="en-US" sz="2000" b="0" dirty="0">
                <a:cs typeface="微软雅黑" panose="020B0503020204020204" charset="-122"/>
              </a:rPr>
              <a:t>交项目负责人复核。</a:t>
            </a:r>
            <a:endParaRPr lang="zh-CN" altLang="en-US" sz="2000" b="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a:t>
            </a:r>
            <a:r>
              <a:rPr lang="en-US" altLang="zh-CN" sz="2000" b="0" dirty="0">
                <a:cs typeface="微软雅黑" panose="020B0503020204020204" charset="-122"/>
              </a:rPr>
              <a:t>4</a:t>
            </a:r>
            <a:r>
              <a:rPr lang="zh-CN" altLang="en-US" sz="2000" b="0" dirty="0">
                <a:cs typeface="微软雅黑" panose="020B0503020204020204" charset="-122"/>
              </a:rPr>
              <a:t>）项目负责人复核同意后，将初审意见和征求意见稿交送委托人，由委托人送交建设单位和施工单位征求意见。</a:t>
            </a:r>
            <a:endParaRPr lang="zh-CN" altLang="en-US" sz="2000" b="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a:t>
            </a:r>
            <a:endParaRPr lang="zh-CN" altLang="en-US" sz="2000" b="0" dirty="0">
              <a:cs typeface="微软雅黑" panose="020B0503020204020204" charset="-122"/>
            </a:endParaRPr>
          </a:p>
        </p:txBody>
      </p:sp>
      <p:sp>
        <p:nvSpPr>
          <p:cNvPr id="144389" name="Text Box 4"/>
          <p:cNvSpPr/>
          <p:nvPr/>
        </p:nvSpPr>
        <p:spPr>
          <a:xfrm>
            <a:off x="0" y="252413"/>
            <a:ext cx="8135938" cy="583565"/>
          </a:xfrm>
          <a:prstGeom prst="rect">
            <a:avLst/>
          </a:prstGeom>
          <a:solidFill>
            <a:srgbClr val="CC0000"/>
          </a:solidFill>
          <a:ln w="9525">
            <a:noFill/>
          </a:ln>
        </p:spPr>
        <p:txBody>
          <a:bodyPr wrap="square">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竣工结（决）算阶段的造价控制方法和要求</a:t>
            </a:r>
            <a:endParaRPr lang="zh-CN" altLang="en-US" sz="2800" b="1" dirty="0">
              <a:latin typeface="微软雅黑" panose="020B0503020204020204" charset="-122"/>
              <a:ea typeface="微软雅黑" panose="020B0503020204020204" charset="-122"/>
              <a:sym typeface="+mn-ea"/>
            </a:endParaRPr>
          </a:p>
        </p:txBody>
      </p:sp>
    </p:spTree>
  </p:cSld>
  <p:clrMapOvr>
    <a:masterClrMapping/>
  </p:clrMapOvr>
  <p:transition/>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145411" name="Text Box 4"/>
          <p:cNvSpPr/>
          <p:nvPr/>
        </p:nvSpPr>
        <p:spPr>
          <a:xfrm>
            <a:off x="0" y="252413"/>
            <a:ext cx="8135938" cy="583565"/>
          </a:xfrm>
          <a:prstGeom prst="rect">
            <a:avLst/>
          </a:prstGeom>
          <a:solidFill>
            <a:srgbClr val="CC0000"/>
          </a:solidFill>
          <a:ln w="9525">
            <a:noFill/>
          </a:ln>
        </p:spPr>
        <p:txBody>
          <a:bodyPr wrap="square">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竣工结（决）算阶段的造价控制方法和要求</a:t>
            </a:r>
            <a:endParaRPr lang="zh-CN" altLang="en-US" sz="2800" b="1" dirty="0">
              <a:latin typeface="微软雅黑" panose="020B0503020204020204" charset="-122"/>
              <a:ea typeface="微软雅黑" panose="020B0503020204020204" charset="-122"/>
              <a:sym typeface="+mn-ea"/>
            </a:endParaRPr>
          </a:p>
        </p:txBody>
      </p:sp>
      <p:sp>
        <p:nvSpPr>
          <p:cNvPr id="145412" name="Rectangle 5"/>
          <p:cNvSpPr/>
          <p:nvPr/>
        </p:nvSpPr>
        <p:spPr>
          <a:xfrm>
            <a:off x="467360" y="1268730"/>
            <a:ext cx="8242935" cy="5169535"/>
          </a:xfrm>
          <a:prstGeom prst="rect">
            <a:avLst/>
          </a:prstGeom>
          <a:noFill/>
          <a:ln w="9525">
            <a:noFill/>
          </a:ln>
        </p:spPr>
        <p:txBody>
          <a:bodyPr wrap="square">
            <a:spAutoFit/>
          </a:bodyPr>
          <a:p>
            <a:pPr>
              <a:lnSpc>
                <a:spcPct val="150000"/>
              </a:lnSpc>
            </a:pPr>
            <a:r>
              <a:rPr lang="en-US" altLang="zh-CN" sz="2000" dirty="0">
                <a:latin typeface="微软雅黑" panose="020B0503020204020204" charset="-122"/>
                <a:ea typeface="微软雅黑" panose="020B0503020204020204" charset="-122"/>
                <a:cs typeface="微软雅黑" panose="020B0503020204020204" charset="-122"/>
              </a:rPr>
              <a:t>  5</a:t>
            </a:r>
            <a:r>
              <a:rPr lang="zh-CN" altLang="en-US" sz="2000" dirty="0">
                <a:latin typeface="微软雅黑" panose="020B0503020204020204" charset="-122"/>
                <a:ea typeface="微软雅黑" panose="020B0503020204020204" charset="-122"/>
                <a:cs typeface="微软雅黑" panose="020B0503020204020204" charset="-122"/>
              </a:rPr>
              <a:t>）如委托人、或建设单位、或施工单位对初审意见有异议，项目负责人应要求委托人约时召集建设单位、施工单位、审核单位进行会商，充分听取各方意见，必要时可实事求是地对初审意见进行调整，以求达成共识。</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6</a:t>
            </a:r>
            <a:r>
              <a:rPr lang="zh-CN" altLang="en-US" sz="2000" dirty="0">
                <a:latin typeface="微软雅黑" panose="020B0503020204020204" charset="-122"/>
                <a:ea typeface="微软雅黑" panose="020B0503020204020204" charset="-122"/>
                <a:cs typeface="微软雅黑" panose="020B0503020204020204" charset="-122"/>
              </a:rPr>
              <a:t>）对审核的结算达成一致意见后，项目负责人将审定意见交咨询企业技术负责人进行最终审定。</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7）委托人、建设单位、施工单位负责人和咨询单位技术负责人分别在《工程结算审定表》上签署意见，加盖公章。</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8）承发包双方对工程造价咨询单位出具的竣工结算审核意见仍有异议的，可以向县级以上地方建设行政主管部门申请调解。调解不成的，可依法申请仲裁或向人民法院提起诉讼。        </a:t>
            </a:r>
            <a:endParaRPr lang="zh-CN" altLang="en-US" sz="2000" dirty="0">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147459" name="Rectangle 2"/>
          <p:cNvSpPr>
            <a:spLocks noGrp="1"/>
          </p:cNvSpPr>
          <p:nvPr>
            <p:ph type="subTitle" idx="1"/>
          </p:nvPr>
        </p:nvSpPr>
        <p:spPr>
          <a:xfrm>
            <a:off x="1042670" y="1482725"/>
            <a:ext cx="7162800" cy="2041525"/>
          </a:xfrm>
        </p:spPr>
        <p:txBody>
          <a:bodyPr vert="horz" wrap="square" lIns="91440" tIns="45720" rIns="91440" bIns="45720" anchor="t" anchorCtr="0"/>
          <a:p>
            <a:pPr algn="ctr" eaLnBrk="1" latinLnBrk="0" hangingPunct="1">
              <a:lnSpc>
                <a:spcPct val="150000"/>
              </a:lnSpc>
              <a:spcBef>
                <a:spcPts val="0"/>
              </a:spcBef>
              <a:buClrTx/>
              <a:buSzTx/>
              <a:buFontTx/>
            </a:pPr>
            <a:r>
              <a:rPr kumimoji="1" lang="zh-CN" altLang="en-US" sz="4400" dirty="0">
                <a:latin typeface="微软雅黑" panose="020B0503020204020204" charset="-122"/>
                <a:ea typeface="微软雅黑" panose="020B0503020204020204" charset="-122"/>
                <a:cs typeface="+mn-cs"/>
              </a:rPr>
              <a:t>祝愿大家身体健康、造价管理工作顺利、心想事成。</a:t>
            </a:r>
            <a:endParaRPr kumimoji="1" lang="zh-CN" altLang="en-US" sz="4400" dirty="0">
              <a:latin typeface="微软雅黑" panose="020B0503020204020204" charset="-122"/>
              <a:ea typeface="微软雅黑" panose="020B0503020204020204" charset="-122"/>
              <a:cs typeface="+mn-cs"/>
            </a:endParaRPr>
          </a:p>
        </p:txBody>
      </p:sp>
      <p:sp>
        <p:nvSpPr>
          <p:cNvPr id="147460" name="Rectangle 3"/>
          <p:cNvSpPr/>
          <p:nvPr/>
        </p:nvSpPr>
        <p:spPr>
          <a:xfrm>
            <a:off x="2484438" y="3931603"/>
            <a:ext cx="3816350" cy="1014730"/>
          </a:xfrm>
          <a:prstGeom prst="rect">
            <a:avLst/>
          </a:prstGeom>
          <a:noFill/>
          <a:ln w="9525">
            <a:noFill/>
          </a:ln>
        </p:spPr>
        <p:txBody>
          <a:bodyPr>
            <a:spAutoFit/>
          </a:bodyPr>
          <a:p>
            <a:pPr algn="ctr" eaLnBrk="0" hangingPunct="0"/>
            <a:r>
              <a:rPr lang="zh-CN" altLang="en-US" sz="6000" b="1" dirty="0">
                <a:solidFill>
                  <a:schemeClr val="tx2"/>
                </a:solidFill>
                <a:latin typeface="微软雅黑" panose="020B0503020204020204" charset="-122"/>
                <a:ea typeface="微软雅黑" panose="020B0503020204020204" charset="-122"/>
              </a:rPr>
              <a:t>谢谢大家</a:t>
            </a:r>
            <a:endParaRPr lang="zh-CN" altLang="en-US" sz="6000" b="1" dirty="0">
              <a:solidFill>
                <a:schemeClr val="tx2"/>
              </a:solidFill>
              <a:latin typeface="微软雅黑" panose="020B0503020204020204" charset="-122"/>
              <a:ea typeface="微软雅黑" panose="020B0503020204020204" charset="-122"/>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16387" name="Rectangle 2"/>
          <p:cNvSpPr>
            <a:spLocks noGrp="1"/>
          </p:cNvSpPr>
          <p:nvPr>
            <p:ph type="subTitle" idx="1"/>
          </p:nvPr>
        </p:nvSpPr>
        <p:spPr>
          <a:xfrm>
            <a:off x="469265" y="1268095"/>
            <a:ext cx="8153400" cy="5471795"/>
          </a:xfrm>
        </p:spPr>
        <p:txBody>
          <a:bodyPr vert="horz" wrap="square" lIns="91440" tIns="45720" rIns="91440" bIns="45720" anchor="t" anchorCtr="0"/>
          <a:p>
            <a:pPr algn="l" eaLnBrk="1" latinLnBrk="0" hangingPunct="1">
              <a:lnSpc>
                <a:spcPct val="150000"/>
              </a:lnSpc>
              <a:spcBef>
                <a:spcPts val="0"/>
              </a:spcBef>
              <a:buClrTx/>
              <a:buSzTx/>
              <a:buFontTx/>
            </a:pPr>
            <a:r>
              <a:rPr kumimoji="1" lang="zh-CN" altLang="en-US" sz="2400" b="1" dirty="0">
                <a:latin typeface="微软雅黑" panose="020B0503020204020204" charset="-122"/>
                <a:ea typeface="微软雅黑" panose="020B0503020204020204" charset="-122"/>
                <a:cs typeface="微软雅黑" panose="020B0503020204020204" charset="-122"/>
              </a:rPr>
              <a:t>全过程工程造价管理</a:t>
            </a:r>
            <a:r>
              <a:rPr kumimoji="1" lang="zh-CN" altLang="en-US" sz="2400" b="1" dirty="0">
                <a:solidFill>
                  <a:schemeClr val="tx2"/>
                </a:solidFill>
                <a:latin typeface="微软雅黑" panose="020B0503020204020204" charset="-122"/>
                <a:ea typeface="微软雅黑" panose="020B0503020204020204" charset="-122"/>
                <a:cs typeface="微软雅黑" panose="020B0503020204020204" charset="-122"/>
              </a:rPr>
              <a:t>咨询</a:t>
            </a:r>
            <a:r>
              <a:rPr kumimoji="1" lang="zh-CN" altLang="en-US" sz="2400" b="1" dirty="0">
                <a:latin typeface="微软雅黑" panose="020B0503020204020204" charset="-122"/>
                <a:ea typeface="微软雅黑" panose="020B0503020204020204" charset="-122"/>
                <a:cs typeface="微软雅黑" panose="020B0503020204020204" charset="-122"/>
              </a:rPr>
              <a:t>的定义</a:t>
            </a:r>
            <a:endParaRPr kumimoji="1" lang="zh-CN" altLang="en-US" sz="2000" dirty="0">
              <a:latin typeface="微软雅黑" panose="020B0503020204020204" charset="-122"/>
              <a:ea typeface="微软雅黑" panose="020B0503020204020204" charset="-122"/>
              <a:cs typeface="微软雅黑" panose="020B0503020204020204" charset="-122"/>
            </a:endParaRPr>
          </a:p>
          <a:p>
            <a:pPr algn="l" eaLnBrk="1" latinLnBrk="0" hangingPunct="1">
              <a:lnSpc>
                <a:spcPct val="150000"/>
              </a:lnSpc>
              <a:spcBef>
                <a:spcPts val="0"/>
              </a:spcBef>
              <a:buClrTx/>
              <a:buSzTx/>
              <a:buFontTx/>
            </a:pPr>
            <a:r>
              <a:rPr kumimoji="1" lang="zh-CN" altLang="en-US" sz="2000" dirty="0">
                <a:latin typeface="微软雅黑" panose="020B0503020204020204" charset="-122"/>
                <a:ea typeface="微软雅黑" panose="020B0503020204020204" charset="-122"/>
                <a:cs typeface="微软雅黑" panose="020B0503020204020204" charset="-122"/>
              </a:rPr>
              <a:t>       受委托方的委托，运用工程造价管理的知识和技术，为寻求解决建设项目决策、设计、招标、施工、结算等各个阶段工程造价管理的最佳途径而提供的智力服务。</a:t>
            </a:r>
            <a:endParaRPr kumimoji="1" lang="zh-CN" altLang="en-US" sz="2000" dirty="0">
              <a:latin typeface="微软雅黑" panose="020B0503020204020204" charset="-122"/>
              <a:ea typeface="微软雅黑" panose="020B0503020204020204" charset="-122"/>
              <a:cs typeface="微软雅黑" panose="020B0503020204020204" charset="-122"/>
            </a:endParaRPr>
          </a:p>
          <a:p>
            <a:pPr algn="l" eaLnBrk="1" hangingPunct="1">
              <a:buClrTx/>
              <a:buSzTx/>
              <a:buFontTx/>
            </a:pPr>
            <a:endParaRPr kumimoji="1" lang="en-US" altLang="zh-CN" sz="2000" dirty="0">
              <a:latin typeface="微软雅黑" panose="020B0503020204020204" charset="-122"/>
              <a:ea typeface="微软雅黑" panose="020B0503020204020204" charset="-122"/>
              <a:cs typeface="微软雅黑" panose="020B0503020204020204" charset="-122"/>
            </a:endParaRPr>
          </a:p>
        </p:txBody>
      </p:sp>
      <p:sp>
        <p:nvSpPr>
          <p:cNvPr id="16388" name="Rectangle 3"/>
          <p:cNvSpPr/>
          <p:nvPr/>
        </p:nvSpPr>
        <p:spPr>
          <a:xfrm>
            <a:off x="0" y="188913"/>
            <a:ext cx="7740650" cy="649287"/>
          </a:xfrm>
          <a:prstGeom prst="rect">
            <a:avLst/>
          </a:prstGeom>
          <a:solidFill>
            <a:srgbClr val="CC0000"/>
          </a:solidFill>
          <a:ln w="9525">
            <a:noFill/>
          </a:ln>
        </p:spPr>
        <p:txBody>
          <a:bodyPr>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全过程造价管理控制概述及实践介绍</a:t>
            </a:r>
            <a:endParaRPr lang="zh-CN" altLang="en-US" sz="2800" b="1" dirty="0">
              <a:latin typeface="微软雅黑" panose="020B0503020204020204" charset="-122"/>
              <a:ea typeface="微软雅黑" panose="020B0503020204020204" charset="-122"/>
              <a:sym typeface="+mn-ea"/>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17411" name="Rectangle 17"/>
          <p:cNvSpPr/>
          <p:nvPr/>
        </p:nvSpPr>
        <p:spPr>
          <a:xfrm>
            <a:off x="468630" y="1268095"/>
            <a:ext cx="8093075" cy="3014980"/>
          </a:xfrm>
          <a:prstGeom prst="rect">
            <a:avLst/>
          </a:prstGeom>
          <a:noFill/>
          <a:ln w="9525">
            <a:noFill/>
          </a:ln>
        </p:spPr>
        <p:txBody>
          <a:bodyPr wrap="square">
            <a:spAutoFit/>
          </a:bodyPr>
          <a:p>
            <a:pPr>
              <a:lnSpc>
                <a:spcPct val="150000"/>
              </a:lnSpc>
              <a:spcBef>
                <a:spcPct val="20000"/>
              </a:spcBef>
            </a:pPr>
            <a:r>
              <a:rPr lang="zh-CN" altLang="en-US" sz="2400" b="1" dirty="0">
                <a:latin typeface="微软雅黑" panose="020B0503020204020204" charset="-122"/>
                <a:ea typeface="微软雅黑" panose="020B0503020204020204" charset="-122"/>
                <a:cs typeface="微软雅黑" panose="020B0503020204020204" charset="-122"/>
              </a:rPr>
              <a:t>全过程工程造价管理咨询的任务</a:t>
            </a:r>
            <a:endParaRPr lang="zh-CN" altLang="en-US" sz="2400" b="1" dirty="0">
              <a:latin typeface="微软雅黑" panose="020B0503020204020204" charset="-122"/>
              <a:ea typeface="微软雅黑" panose="020B0503020204020204" charset="-122"/>
              <a:cs typeface="微软雅黑" panose="020B0503020204020204" charset="-122"/>
            </a:endParaRPr>
          </a:p>
          <a:p>
            <a:pPr>
              <a:lnSpc>
                <a:spcPct val="150000"/>
              </a:lnSpc>
              <a:spcBef>
                <a:spcPct val="20000"/>
              </a:spcBef>
            </a:pPr>
            <a:r>
              <a:rPr lang="zh-CN" altLang="en-US" sz="2000" dirty="0">
                <a:latin typeface="微软雅黑" panose="020B0503020204020204" charset="-122"/>
                <a:ea typeface="微软雅黑" panose="020B0503020204020204" charset="-122"/>
                <a:cs typeface="微软雅黑" panose="020B0503020204020204" charset="-122"/>
              </a:rPr>
              <a:t>        建设项目全过程工程造价管理咨询的任务是依据国家有关法律、法规和建设行政主管部门的有关规定，通过对建设项目各阶段工程的计价，实施以工程造价管理为核心的项目管理，实现整个建设项目工程造价有效控制与调整，缩小投资偏差，控制投资风险，协助建设单位进行建设投资的合理筹措与投入，确保工程造价的控制目标。</a:t>
            </a:r>
            <a:endParaRPr lang="zh-CN" altLang="en-US" sz="2000" dirty="0">
              <a:latin typeface="微软雅黑" panose="020B0503020204020204" charset="-122"/>
              <a:ea typeface="微软雅黑" panose="020B0503020204020204" charset="-122"/>
              <a:cs typeface="微软雅黑" panose="020B0503020204020204" charset="-122"/>
            </a:endParaRPr>
          </a:p>
        </p:txBody>
      </p:sp>
      <p:sp>
        <p:nvSpPr>
          <p:cNvPr id="17412" name="Rectangle 18"/>
          <p:cNvSpPr/>
          <p:nvPr/>
        </p:nvSpPr>
        <p:spPr>
          <a:xfrm>
            <a:off x="0" y="188913"/>
            <a:ext cx="7740650" cy="649287"/>
          </a:xfrm>
          <a:prstGeom prst="rect">
            <a:avLst/>
          </a:prstGeom>
          <a:solidFill>
            <a:srgbClr val="CC0000"/>
          </a:solidFill>
          <a:ln w="9525">
            <a:noFill/>
          </a:ln>
        </p:spPr>
        <p:txBody>
          <a:bodyPr>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全过程造价管理控制概述及实践介绍</a:t>
            </a:r>
            <a:endParaRPr lang="zh-CN" altLang="en-US" sz="2800" b="1" dirty="0">
              <a:latin typeface="微软雅黑" panose="020B0503020204020204" charset="-122"/>
              <a:ea typeface="微软雅黑" panose="020B0503020204020204" charset="-122"/>
              <a:sym typeface="+mn-ea"/>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 name="灯片编号占位符 3"/>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18435" name="Text Box 2"/>
          <p:cNvSpPr/>
          <p:nvPr/>
        </p:nvSpPr>
        <p:spPr>
          <a:xfrm>
            <a:off x="0" y="257175"/>
            <a:ext cx="8748713" cy="583565"/>
          </a:xfrm>
          <a:prstGeom prst="rect">
            <a:avLst/>
          </a:prstGeom>
          <a:solidFill>
            <a:srgbClr val="CC0000"/>
          </a:solidFill>
          <a:ln w="9525">
            <a:noFill/>
          </a:ln>
        </p:spPr>
        <p:txBody>
          <a:bodyPr>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发包人对工程造价咨询人的委托</a:t>
            </a:r>
            <a:endParaRPr lang="zh-CN" altLang="en-US" sz="2800" b="1" dirty="0">
              <a:latin typeface="微软雅黑" panose="020B0503020204020204" charset="-122"/>
              <a:ea typeface="微软雅黑" panose="020B0503020204020204" charset="-122"/>
              <a:sym typeface="+mn-ea"/>
            </a:endParaRPr>
          </a:p>
        </p:txBody>
      </p:sp>
      <p:sp>
        <p:nvSpPr>
          <p:cNvPr id="18436" name="Text Box 10"/>
          <p:cNvSpPr txBox="1"/>
          <p:nvPr/>
        </p:nvSpPr>
        <p:spPr>
          <a:xfrm>
            <a:off x="2370455" y="1628775"/>
            <a:ext cx="490220" cy="3600450"/>
          </a:xfrm>
          <a:prstGeom prst="rect">
            <a:avLst/>
          </a:prstGeom>
          <a:solidFill>
            <a:srgbClr val="000099"/>
          </a:solidFill>
          <a:ln w="9525" cap="flat" cmpd="sng">
            <a:solidFill>
              <a:schemeClr val="tx1"/>
            </a:solidFill>
            <a:prstDash val="solid"/>
            <a:miter/>
            <a:headEnd type="none" w="med" len="med"/>
            <a:tailEnd type="none" w="med" len="med"/>
          </a:ln>
        </p:spPr>
        <p:txBody>
          <a:bodyPr vert="eaVert">
            <a:spAutoFit/>
          </a:bodyPr>
          <a:p>
            <a:pPr algn="ctr">
              <a:spcBef>
                <a:spcPct val="50000"/>
              </a:spcBef>
            </a:pPr>
            <a:r>
              <a:rPr lang="zh-CN" altLang="en-US" sz="2000" dirty="0">
                <a:latin typeface="微软雅黑" panose="020B0503020204020204" charset="-122"/>
                <a:ea typeface="微软雅黑" panose="020B0503020204020204" charset="-122"/>
              </a:rPr>
              <a:t>工程量清单及招标控制价编制</a:t>
            </a:r>
            <a:endParaRPr lang="zh-CN" altLang="en-US" sz="2000" dirty="0">
              <a:latin typeface="微软雅黑" panose="020B0503020204020204" charset="-122"/>
              <a:ea typeface="微软雅黑" panose="020B0503020204020204" charset="-122"/>
            </a:endParaRPr>
          </a:p>
        </p:txBody>
      </p:sp>
      <p:sp>
        <p:nvSpPr>
          <p:cNvPr id="18437" name="Text Box 12"/>
          <p:cNvSpPr txBox="1"/>
          <p:nvPr/>
        </p:nvSpPr>
        <p:spPr>
          <a:xfrm>
            <a:off x="4162425" y="1916113"/>
            <a:ext cx="498475" cy="2592387"/>
          </a:xfrm>
          <a:prstGeom prst="rect">
            <a:avLst/>
          </a:prstGeom>
          <a:solidFill>
            <a:srgbClr val="000099"/>
          </a:solidFill>
          <a:ln w="9525" cap="flat" cmpd="sng">
            <a:solidFill>
              <a:schemeClr val="tx1"/>
            </a:solidFill>
            <a:prstDash val="solid"/>
            <a:miter/>
            <a:headEnd type="none" w="med" len="med"/>
            <a:tailEnd type="none" w="med" len="med"/>
          </a:ln>
        </p:spPr>
        <p:txBody>
          <a:bodyPr vert="eaVert">
            <a:spAutoFit/>
          </a:bodyPr>
          <a:p>
            <a:pPr algn="ctr">
              <a:spcBef>
                <a:spcPct val="50000"/>
              </a:spcBef>
            </a:pPr>
            <a:r>
              <a:rPr lang="zh-CN" altLang="en-US" sz="2000" dirty="0">
                <a:latin typeface="微软雅黑" panose="020B0503020204020204" charset="-122"/>
                <a:ea typeface="微软雅黑" panose="020B0503020204020204" charset="-122"/>
              </a:rPr>
              <a:t>工程合同价款约定</a:t>
            </a:r>
            <a:endParaRPr lang="zh-CN" altLang="en-US" sz="2000" dirty="0">
              <a:latin typeface="微软雅黑" panose="020B0503020204020204" charset="-122"/>
              <a:ea typeface="微软雅黑" panose="020B0503020204020204" charset="-122"/>
            </a:endParaRPr>
          </a:p>
        </p:txBody>
      </p:sp>
      <p:sp>
        <p:nvSpPr>
          <p:cNvPr id="18438" name="Line 20"/>
          <p:cNvSpPr/>
          <p:nvPr/>
        </p:nvSpPr>
        <p:spPr>
          <a:xfrm>
            <a:off x="4716463" y="1773238"/>
            <a:ext cx="0" cy="3527425"/>
          </a:xfrm>
          <a:prstGeom prst="line">
            <a:avLst/>
          </a:prstGeom>
          <a:ln w="28575" cap="flat" cmpd="sng">
            <a:solidFill>
              <a:schemeClr val="accent2"/>
            </a:solidFill>
            <a:prstDash val="solid"/>
            <a:headEnd type="none" w="med" len="med"/>
            <a:tailEnd type="none" w="med" len="med"/>
          </a:ln>
        </p:spPr>
      </p:sp>
      <p:sp>
        <p:nvSpPr>
          <p:cNvPr id="18439" name="Line 21"/>
          <p:cNvSpPr/>
          <p:nvPr/>
        </p:nvSpPr>
        <p:spPr>
          <a:xfrm>
            <a:off x="8316913" y="1773238"/>
            <a:ext cx="0" cy="3600450"/>
          </a:xfrm>
          <a:prstGeom prst="line">
            <a:avLst/>
          </a:prstGeom>
          <a:ln w="28575" cap="flat" cmpd="sng">
            <a:solidFill>
              <a:schemeClr val="accent2"/>
            </a:solidFill>
            <a:prstDash val="solid"/>
            <a:headEnd type="none" w="med" len="med"/>
            <a:tailEnd type="none" w="med" len="med"/>
          </a:ln>
        </p:spPr>
      </p:sp>
      <p:sp>
        <p:nvSpPr>
          <p:cNvPr id="18440" name="Text Box 23"/>
          <p:cNvSpPr txBox="1"/>
          <p:nvPr/>
        </p:nvSpPr>
        <p:spPr>
          <a:xfrm>
            <a:off x="3276600" y="5516563"/>
            <a:ext cx="2952750" cy="342900"/>
          </a:xfrm>
          <a:prstGeom prst="rect">
            <a:avLst/>
          </a:prstGeom>
          <a:noFill/>
          <a:ln w="9525">
            <a:noFill/>
          </a:ln>
        </p:spPr>
        <p:txBody>
          <a:bodyPr>
            <a:spAutoFit/>
          </a:bodyPr>
          <a:p>
            <a:pPr marL="457200" indent="-457200" algn="ctr" eaLnBrk="0" hangingPunct="0">
              <a:spcBef>
                <a:spcPct val="20000"/>
              </a:spcBef>
            </a:pPr>
            <a:r>
              <a:rPr lang="zh-CN" altLang="en-US" sz="2400" b="1" dirty="0">
                <a:solidFill>
                  <a:schemeClr val="accent2"/>
                </a:solidFill>
                <a:latin typeface="微软雅黑" panose="020B0503020204020204" charset="-122"/>
                <a:ea typeface="微软雅黑" panose="020B0503020204020204" charset="-122"/>
              </a:rPr>
              <a:t>施工合同签订</a:t>
            </a:r>
            <a:endParaRPr lang="zh-CN" altLang="en-US" sz="2400" b="1" dirty="0">
              <a:solidFill>
                <a:schemeClr val="accent2"/>
              </a:solidFill>
              <a:latin typeface="微软雅黑" panose="020B0503020204020204" charset="-122"/>
              <a:ea typeface="微软雅黑" panose="020B0503020204020204" charset="-122"/>
            </a:endParaRPr>
          </a:p>
        </p:txBody>
      </p:sp>
      <p:sp>
        <p:nvSpPr>
          <p:cNvPr id="18441" name="Text Box 24"/>
          <p:cNvSpPr txBox="1"/>
          <p:nvPr/>
        </p:nvSpPr>
        <p:spPr>
          <a:xfrm>
            <a:off x="7056438" y="5516563"/>
            <a:ext cx="2087562" cy="342900"/>
          </a:xfrm>
          <a:prstGeom prst="rect">
            <a:avLst/>
          </a:prstGeom>
          <a:noFill/>
          <a:ln w="9525">
            <a:noFill/>
          </a:ln>
        </p:spPr>
        <p:txBody>
          <a:bodyPr>
            <a:spAutoFit/>
          </a:bodyPr>
          <a:p>
            <a:pPr marL="457200" indent="-457200" algn="ctr" eaLnBrk="0" hangingPunct="0">
              <a:spcBef>
                <a:spcPct val="20000"/>
              </a:spcBef>
            </a:pPr>
            <a:r>
              <a:rPr lang="zh-CN" altLang="en-US" sz="2400" b="1" dirty="0">
                <a:solidFill>
                  <a:schemeClr val="accent2"/>
                </a:solidFill>
                <a:latin typeface="Times New Roman" panose="02020603050405020304" pitchFamily="18" charset="0"/>
              </a:rPr>
              <a:t>竣工</a:t>
            </a:r>
            <a:endParaRPr lang="zh-CN" altLang="en-US" sz="2400" b="1" dirty="0">
              <a:solidFill>
                <a:schemeClr val="accent2"/>
              </a:solidFill>
              <a:latin typeface="Times New Roman" panose="02020603050405020304" pitchFamily="18" charset="0"/>
            </a:endParaRPr>
          </a:p>
        </p:txBody>
      </p:sp>
      <p:sp>
        <p:nvSpPr>
          <p:cNvPr id="18442" name="Line 25"/>
          <p:cNvSpPr/>
          <p:nvPr/>
        </p:nvSpPr>
        <p:spPr>
          <a:xfrm>
            <a:off x="2195513" y="1773238"/>
            <a:ext cx="0" cy="3671887"/>
          </a:xfrm>
          <a:prstGeom prst="line">
            <a:avLst/>
          </a:prstGeom>
          <a:ln w="28575" cap="flat" cmpd="sng">
            <a:solidFill>
              <a:schemeClr val="accent2"/>
            </a:solidFill>
            <a:prstDash val="solid"/>
            <a:headEnd type="none" w="med" len="med"/>
            <a:tailEnd type="none" w="med" len="med"/>
          </a:ln>
        </p:spPr>
      </p:sp>
      <p:sp>
        <p:nvSpPr>
          <p:cNvPr id="18443" name="Text Box 26"/>
          <p:cNvSpPr txBox="1"/>
          <p:nvPr/>
        </p:nvSpPr>
        <p:spPr>
          <a:xfrm>
            <a:off x="539750" y="4724400"/>
            <a:ext cx="2087563" cy="298450"/>
          </a:xfrm>
          <a:prstGeom prst="rect">
            <a:avLst/>
          </a:prstGeom>
          <a:noFill/>
          <a:ln w="9525">
            <a:noFill/>
          </a:ln>
        </p:spPr>
        <p:txBody>
          <a:bodyPr>
            <a:spAutoFit/>
          </a:bodyPr>
          <a:p>
            <a:pPr marL="457200" indent="-457200" algn="ctr" eaLnBrk="0" hangingPunct="0">
              <a:spcBef>
                <a:spcPct val="20000"/>
              </a:spcBef>
            </a:pPr>
            <a:r>
              <a:rPr lang="zh-CN" altLang="en-US" sz="2000" b="1" dirty="0">
                <a:solidFill>
                  <a:schemeClr val="accent2"/>
                </a:solidFill>
                <a:latin typeface="微软雅黑" panose="020B0503020204020204" charset="-122"/>
                <a:ea typeface="微软雅黑" panose="020B0503020204020204" charset="-122"/>
              </a:rPr>
              <a:t>设计阶段</a:t>
            </a:r>
            <a:endParaRPr lang="zh-CN" altLang="en-US" sz="2000" b="1" dirty="0">
              <a:solidFill>
                <a:schemeClr val="accent2"/>
              </a:solidFill>
              <a:latin typeface="微软雅黑" panose="020B0503020204020204" charset="-122"/>
              <a:ea typeface="微软雅黑" panose="020B0503020204020204" charset="-122"/>
            </a:endParaRPr>
          </a:p>
        </p:txBody>
      </p:sp>
      <p:sp>
        <p:nvSpPr>
          <p:cNvPr id="18444" name="Text Box 27"/>
          <p:cNvSpPr txBox="1"/>
          <p:nvPr/>
        </p:nvSpPr>
        <p:spPr>
          <a:xfrm>
            <a:off x="971550" y="1916113"/>
            <a:ext cx="488950" cy="2592387"/>
          </a:xfrm>
          <a:prstGeom prst="rect">
            <a:avLst/>
          </a:prstGeom>
          <a:solidFill>
            <a:schemeClr val="hlink"/>
          </a:solidFill>
          <a:ln w="9525">
            <a:noFill/>
          </a:ln>
        </p:spPr>
        <p:txBody>
          <a:bodyPr vert="eaVert">
            <a:spAutoFit/>
          </a:bodyPr>
          <a:p>
            <a:pPr algn="ctr">
              <a:spcBef>
                <a:spcPct val="50000"/>
              </a:spcBef>
            </a:pPr>
            <a:r>
              <a:rPr lang="zh-CN" altLang="en-US" sz="2000" dirty="0">
                <a:latin typeface="微软雅黑" panose="020B0503020204020204" charset="-122"/>
                <a:ea typeface="微软雅黑" panose="020B0503020204020204" charset="-122"/>
              </a:rPr>
              <a:t>限额设计</a:t>
            </a:r>
            <a:endParaRPr lang="zh-CN" altLang="en-US" sz="2000" dirty="0">
              <a:latin typeface="微软雅黑" panose="020B0503020204020204" charset="-122"/>
              <a:ea typeface="微软雅黑" panose="020B0503020204020204" charset="-122"/>
            </a:endParaRPr>
          </a:p>
        </p:txBody>
      </p:sp>
      <p:sp>
        <p:nvSpPr>
          <p:cNvPr id="18445" name="Text Box 28"/>
          <p:cNvSpPr txBox="1"/>
          <p:nvPr/>
        </p:nvSpPr>
        <p:spPr>
          <a:xfrm>
            <a:off x="3003550" y="1916113"/>
            <a:ext cx="488950" cy="2592387"/>
          </a:xfrm>
          <a:prstGeom prst="rect">
            <a:avLst/>
          </a:prstGeom>
          <a:solidFill>
            <a:schemeClr val="hlink"/>
          </a:solidFill>
          <a:ln w="9525">
            <a:noFill/>
          </a:ln>
        </p:spPr>
        <p:txBody>
          <a:bodyPr vert="eaVert">
            <a:spAutoFit/>
          </a:bodyPr>
          <a:p>
            <a:pPr algn="ctr">
              <a:spcBef>
                <a:spcPct val="50000"/>
              </a:spcBef>
            </a:pPr>
            <a:r>
              <a:rPr lang="zh-CN" altLang="en-US" sz="2000" dirty="0">
                <a:latin typeface="微软雅黑" panose="020B0503020204020204" charset="-122"/>
                <a:ea typeface="微软雅黑" panose="020B0503020204020204" charset="-122"/>
              </a:rPr>
              <a:t>清标</a:t>
            </a:r>
            <a:endParaRPr lang="zh-CN" altLang="en-US" sz="2000" dirty="0">
              <a:latin typeface="微软雅黑" panose="020B0503020204020204" charset="-122"/>
              <a:ea typeface="微软雅黑" panose="020B0503020204020204" charset="-122"/>
            </a:endParaRPr>
          </a:p>
        </p:txBody>
      </p:sp>
      <p:sp>
        <p:nvSpPr>
          <p:cNvPr id="18446" name="Text Box 30"/>
          <p:cNvSpPr txBox="1"/>
          <p:nvPr/>
        </p:nvSpPr>
        <p:spPr>
          <a:xfrm>
            <a:off x="4803775" y="1916113"/>
            <a:ext cx="488950" cy="2592387"/>
          </a:xfrm>
          <a:prstGeom prst="rect">
            <a:avLst/>
          </a:prstGeom>
          <a:solidFill>
            <a:schemeClr val="hlink"/>
          </a:solidFill>
          <a:ln w="9525">
            <a:noFill/>
          </a:ln>
        </p:spPr>
        <p:txBody>
          <a:bodyPr vert="eaVert">
            <a:spAutoFit/>
          </a:bodyPr>
          <a:p>
            <a:pPr algn="ctr">
              <a:spcBef>
                <a:spcPct val="50000"/>
              </a:spcBef>
            </a:pPr>
            <a:r>
              <a:rPr lang="zh-CN" altLang="en-US" sz="2000" dirty="0">
                <a:latin typeface="微软雅黑" panose="020B0503020204020204" charset="-122"/>
                <a:ea typeface="微软雅黑" panose="020B0503020204020204" charset="-122"/>
              </a:rPr>
              <a:t>价值工程</a:t>
            </a:r>
            <a:endParaRPr lang="zh-CN" altLang="en-US" sz="2000" dirty="0">
              <a:latin typeface="微软雅黑" panose="020B0503020204020204" charset="-122"/>
              <a:ea typeface="微软雅黑" panose="020B0503020204020204" charset="-122"/>
            </a:endParaRPr>
          </a:p>
        </p:txBody>
      </p:sp>
      <p:sp>
        <p:nvSpPr>
          <p:cNvPr id="18447" name="Text Box 32"/>
          <p:cNvSpPr txBox="1"/>
          <p:nvPr/>
        </p:nvSpPr>
        <p:spPr>
          <a:xfrm>
            <a:off x="8459788" y="1916113"/>
            <a:ext cx="498475" cy="2592387"/>
          </a:xfrm>
          <a:prstGeom prst="rect">
            <a:avLst/>
          </a:prstGeom>
          <a:solidFill>
            <a:srgbClr val="000099"/>
          </a:solidFill>
          <a:ln w="9525" cap="flat" cmpd="sng">
            <a:solidFill>
              <a:schemeClr val="tx1"/>
            </a:solidFill>
            <a:prstDash val="solid"/>
            <a:miter/>
            <a:headEnd type="none" w="med" len="med"/>
            <a:tailEnd type="none" w="med" len="med"/>
          </a:ln>
        </p:spPr>
        <p:txBody>
          <a:bodyPr vert="eaVert">
            <a:spAutoFit/>
          </a:bodyPr>
          <a:p>
            <a:pPr algn="ctr">
              <a:spcBef>
                <a:spcPct val="50000"/>
              </a:spcBef>
            </a:pPr>
            <a:r>
              <a:rPr lang="zh-CN" altLang="en-US" sz="2000" dirty="0">
                <a:latin typeface="微软雅黑" panose="020B0503020204020204" charset="-122"/>
                <a:ea typeface="微软雅黑" panose="020B0503020204020204" charset="-122"/>
              </a:rPr>
              <a:t>竣工结算的办理</a:t>
            </a:r>
            <a:endParaRPr lang="zh-CN" altLang="en-US" sz="2000" dirty="0">
              <a:latin typeface="微软雅黑" panose="020B0503020204020204" charset="-122"/>
              <a:ea typeface="微软雅黑" panose="020B0503020204020204" charset="-122"/>
            </a:endParaRPr>
          </a:p>
        </p:txBody>
      </p:sp>
      <p:sp>
        <p:nvSpPr>
          <p:cNvPr id="18448" name="Text Box 33"/>
          <p:cNvSpPr txBox="1"/>
          <p:nvPr/>
        </p:nvSpPr>
        <p:spPr>
          <a:xfrm>
            <a:off x="7115175" y="1916113"/>
            <a:ext cx="498475" cy="2592387"/>
          </a:xfrm>
          <a:prstGeom prst="rect">
            <a:avLst/>
          </a:prstGeom>
          <a:solidFill>
            <a:srgbClr val="000099"/>
          </a:solidFill>
          <a:ln w="9525" cap="flat" cmpd="sng">
            <a:solidFill>
              <a:schemeClr val="tx1"/>
            </a:solidFill>
            <a:prstDash val="solid"/>
            <a:miter/>
            <a:headEnd type="none" w="med" len="med"/>
            <a:tailEnd type="none" w="med" len="med"/>
          </a:ln>
        </p:spPr>
        <p:txBody>
          <a:bodyPr vert="eaVert">
            <a:spAutoFit/>
          </a:bodyPr>
          <a:p>
            <a:pPr algn="ctr">
              <a:spcBef>
                <a:spcPct val="50000"/>
              </a:spcBef>
            </a:pPr>
            <a:r>
              <a:rPr lang="zh-CN" altLang="en-US" sz="2000" dirty="0">
                <a:latin typeface="微软雅黑" panose="020B0503020204020204" charset="-122"/>
                <a:ea typeface="微软雅黑" panose="020B0503020204020204" charset="-122"/>
              </a:rPr>
              <a:t>工程价款调整</a:t>
            </a:r>
            <a:endParaRPr lang="zh-CN" altLang="en-US" sz="2000" dirty="0">
              <a:latin typeface="微软雅黑" panose="020B0503020204020204" charset="-122"/>
              <a:ea typeface="微软雅黑" panose="020B0503020204020204" charset="-122"/>
            </a:endParaRPr>
          </a:p>
        </p:txBody>
      </p:sp>
      <p:sp>
        <p:nvSpPr>
          <p:cNvPr id="18449" name="Text Box 34"/>
          <p:cNvSpPr txBox="1"/>
          <p:nvPr/>
        </p:nvSpPr>
        <p:spPr>
          <a:xfrm>
            <a:off x="6538913" y="1916113"/>
            <a:ext cx="498475" cy="2592387"/>
          </a:xfrm>
          <a:prstGeom prst="rect">
            <a:avLst/>
          </a:prstGeom>
          <a:solidFill>
            <a:srgbClr val="000099"/>
          </a:solidFill>
          <a:ln w="9525" cap="flat" cmpd="sng">
            <a:solidFill>
              <a:schemeClr val="tx1"/>
            </a:solidFill>
            <a:prstDash val="solid"/>
            <a:miter/>
            <a:headEnd type="none" w="med" len="med"/>
            <a:tailEnd type="none" w="med" len="med"/>
          </a:ln>
        </p:spPr>
        <p:txBody>
          <a:bodyPr vert="eaVert">
            <a:spAutoFit/>
          </a:bodyPr>
          <a:p>
            <a:pPr algn="ctr">
              <a:spcBef>
                <a:spcPct val="50000"/>
              </a:spcBef>
            </a:pPr>
            <a:r>
              <a:rPr lang="zh-CN" altLang="en-US" sz="2000" dirty="0">
                <a:latin typeface="微软雅黑" panose="020B0503020204020204" charset="-122"/>
                <a:ea typeface="微软雅黑" panose="020B0503020204020204" charset="-122"/>
              </a:rPr>
              <a:t>索赔与现场签证</a:t>
            </a:r>
            <a:endParaRPr lang="zh-CN" altLang="en-US" sz="2000" dirty="0">
              <a:latin typeface="微软雅黑" panose="020B0503020204020204" charset="-122"/>
              <a:ea typeface="微软雅黑" panose="020B0503020204020204" charset="-122"/>
            </a:endParaRPr>
          </a:p>
        </p:txBody>
      </p:sp>
      <p:sp>
        <p:nvSpPr>
          <p:cNvPr id="18450" name="Text Box 35"/>
          <p:cNvSpPr txBox="1"/>
          <p:nvPr/>
        </p:nvSpPr>
        <p:spPr>
          <a:xfrm>
            <a:off x="7691438" y="1916113"/>
            <a:ext cx="498475" cy="2592387"/>
          </a:xfrm>
          <a:prstGeom prst="rect">
            <a:avLst/>
          </a:prstGeom>
          <a:solidFill>
            <a:srgbClr val="000099"/>
          </a:solidFill>
          <a:ln w="9525" cap="flat" cmpd="sng">
            <a:solidFill>
              <a:schemeClr val="tx1"/>
            </a:solidFill>
            <a:prstDash val="solid"/>
            <a:miter/>
            <a:headEnd type="none" w="med" len="med"/>
            <a:tailEnd type="none" w="med" len="med"/>
          </a:ln>
        </p:spPr>
        <p:txBody>
          <a:bodyPr vert="eaVert">
            <a:spAutoFit/>
          </a:bodyPr>
          <a:p>
            <a:pPr algn="ctr">
              <a:spcBef>
                <a:spcPct val="50000"/>
              </a:spcBef>
            </a:pPr>
            <a:r>
              <a:rPr lang="zh-CN" altLang="en-US" sz="2000" dirty="0">
                <a:latin typeface="微软雅黑" panose="020B0503020204020204" charset="-122"/>
                <a:ea typeface="微软雅黑" panose="020B0503020204020204" charset="-122"/>
              </a:rPr>
              <a:t>工程计价争议处理</a:t>
            </a:r>
            <a:endParaRPr lang="zh-CN" altLang="en-US" sz="2000" dirty="0">
              <a:latin typeface="微软雅黑" panose="020B0503020204020204" charset="-122"/>
              <a:ea typeface="微软雅黑" panose="020B0503020204020204" charset="-122"/>
            </a:endParaRPr>
          </a:p>
        </p:txBody>
      </p:sp>
      <p:sp>
        <p:nvSpPr>
          <p:cNvPr id="18451" name="Text Box 36"/>
          <p:cNvSpPr txBox="1"/>
          <p:nvPr/>
        </p:nvSpPr>
        <p:spPr>
          <a:xfrm>
            <a:off x="5962650" y="1916113"/>
            <a:ext cx="498475" cy="2592387"/>
          </a:xfrm>
          <a:prstGeom prst="rect">
            <a:avLst/>
          </a:prstGeom>
          <a:solidFill>
            <a:srgbClr val="000099"/>
          </a:solidFill>
          <a:ln w="9525" cap="flat" cmpd="sng">
            <a:solidFill>
              <a:schemeClr val="tx1"/>
            </a:solidFill>
            <a:prstDash val="solid"/>
            <a:miter/>
            <a:headEnd type="none" w="med" len="med"/>
            <a:tailEnd type="none" w="med" len="med"/>
          </a:ln>
        </p:spPr>
        <p:txBody>
          <a:bodyPr vert="eaVert">
            <a:spAutoFit/>
          </a:bodyPr>
          <a:p>
            <a:pPr algn="ctr">
              <a:spcBef>
                <a:spcPct val="50000"/>
              </a:spcBef>
            </a:pPr>
            <a:r>
              <a:rPr lang="zh-CN" altLang="en-US" sz="2000" dirty="0">
                <a:latin typeface="微软雅黑" panose="020B0503020204020204" charset="-122"/>
                <a:ea typeface="微软雅黑" panose="020B0503020204020204" charset="-122"/>
              </a:rPr>
              <a:t>工程价款支付</a:t>
            </a:r>
            <a:endParaRPr lang="zh-CN" altLang="en-US" sz="2000" dirty="0">
              <a:latin typeface="微软雅黑" panose="020B0503020204020204" charset="-122"/>
              <a:ea typeface="微软雅黑" panose="020B0503020204020204" charset="-122"/>
            </a:endParaRPr>
          </a:p>
        </p:txBody>
      </p:sp>
      <p:sp>
        <p:nvSpPr>
          <p:cNvPr id="18452" name="Text Box 37"/>
          <p:cNvSpPr txBox="1"/>
          <p:nvPr/>
        </p:nvSpPr>
        <p:spPr>
          <a:xfrm>
            <a:off x="5384800" y="1916113"/>
            <a:ext cx="498475" cy="2592387"/>
          </a:xfrm>
          <a:prstGeom prst="rect">
            <a:avLst/>
          </a:prstGeom>
          <a:solidFill>
            <a:srgbClr val="000099"/>
          </a:solidFill>
          <a:ln w="9525" cap="flat" cmpd="sng">
            <a:solidFill>
              <a:schemeClr val="tx1"/>
            </a:solidFill>
            <a:prstDash val="solid"/>
            <a:miter/>
            <a:headEnd type="none" w="med" len="med"/>
            <a:tailEnd type="none" w="med" len="med"/>
          </a:ln>
        </p:spPr>
        <p:txBody>
          <a:bodyPr vert="eaVert">
            <a:spAutoFit/>
          </a:bodyPr>
          <a:p>
            <a:pPr algn="ctr">
              <a:spcBef>
                <a:spcPct val="50000"/>
              </a:spcBef>
            </a:pPr>
            <a:r>
              <a:rPr lang="zh-CN" altLang="en-US" sz="2000" dirty="0">
                <a:latin typeface="微软雅黑" panose="020B0503020204020204" charset="-122"/>
                <a:ea typeface="微软雅黑" panose="020B0503020204020204" charset="-122"/>
              </a:rPr>
              <a:t>工程计量</a:t>
            </a:r>
            <a:endParaRPr lang="zh-CN" altLang="en-US" sz="2000" dirty="0">
              <a:latin typeface="微软雅黑" panose="020B0503020204020204" charset="-122"/>
              <a:ea typeface="微软雅黑" panose="020B0503020204020204" charset="-122"/>
            </a:endParaRPr>
          </a:p>
        </p:txBody>
      </p:sp>
      <p:sp>
        <p:nvSpPr>
          <p:cNvPr id="18453" name="Text Box 38"/>
          <p:cNvSpPr txBox="1"/>
          <p:nvPr/>
        </p:nvSpPr>
        <p:spPr>
          <a:xfrm>
            <a:off x="2411413" y="4724400"/>
            <a:ext cx="2089150" cy="298450"/>
          </a:xfrm>
          <a:prstGeom prst="rect">
            <a:avLst/>
          </a:prstGeom>
          <a:noFill/>
          <a:ln w="9525">
            <a:noFill/>
          </a:ln>
        </p:spPr>
        <p:txBody>
          <a:bodyPr>
            <a:spAutoFit/>
          </a:bodyPr>
          <a:p>
            <a:pPr marL="457200" indent="-457200" algn="ctr" eaLnBrk="0" hangingPunct="0">
              <a:spcBef>
                <a:spcPct val="20000"/>
              </a:spcBef>
            </a:pPr>
            <a:r>
              <a:rPr lang="zh-CN" altLang="en-US" sz="2000" b="1" dirty="0">
                <a:solidFill>
                  <a:schemeClr val="accent2"/>
                </a:solidFill>
                <a:latin typeface="微软雅黑" panose="020B0503020204020204" charset="-122"/>
                <a:ea typeface="微软雅黑" panose="020B0503020204020204" charset="-122"/>
              </a:rPr>
              <a:t>招标阶段</a:t>
            </a:r>
            <a:endParaRPr lang="zh-CN" altLang="en-US" sz="2000" b="1" dirty="0">
              <a:solidFill>
                <a:schemeClr val="accent2"/>
              </a:solidFill>
              <a:latin typeface="微软雅黑" panose="020B0503020204020204" charset="-122"/>
              <a:ea typeface="微软雅黑" panose="020B0503020204020204" charset="-122"/>
            </a:endParaRPr>
          </a:p>
        </p:txBody>
      </p:sp>
      <p:sp>
        <p:nvSpPr>
          <p:cNvPr id="18454" name="Text Box 39"/>
          <p:cNvSpPr txBox="1"/>
          <p:nvPr/>
        </p:nvSpPr>
        <p:spPr>
          <a:xfrm>
            <a:off x="5219700" y="4724400"/>
            <a:ext cx="2665413" cy="527050"/>
          </a:xfrm>
          <a:prstGeom prst="rect">
            <a:avLst/>
          </a:prstGeom>
          <a:noFill/>
          <a:ln w="9525">
            <a:noFill/>
          </a:ln>
        </p:spPr>
        <p:txBody>
          <a:bodyPr>
            <a:spAutoFit/>
          </a:bodyPr>
          <a:p>
            <a:pPr marL="457200" indent="-457200" algn="ctr" eaLnBrk="0" hangingPunct="0">
              <a:spcBef>
                <a:spcPct val="20000"/>
              </a:spcBef>
            </a:pPr>
            <a:r>
              <a:rPr lang="zh-CN" altLang="en-US" sz="2000" b="1" dirty="0">
                <a:solidFill>
                  <a:schemeClr val="accent2"/>
                </a:solidFill>
                <a:latin typeface="微软雅黑" panose="020B0503020204020204" charset="-122"/>
                <a:ea typeface="微软雅黑" panose="020B0503020204020204" charset="-122"/>
              </a:rPr>
              <a:t>施工合同实施阶段</a:t>
            </a:r>
            <a:endParaRPr lang="zh-CN" altLang="en-US" sz="2000" b="1" dirty="0">
              <a:solidFill>
                <a:schemeClr val="accent2"/>
              </a:solidFill>
              <a:latin typeface="微软雅黑" panose="020B0503020204020204" charset="-122"/>
              <a:ea typeface="微软雅黑" panose="020B0503020204020204" charset="-122"/>
            </a:endParaRPr>
          </a:p>
        </p:txBody>
      </p:sp>
      <p:sp>
        <p:nvSpPr>
          <p:cNvPr id="18455" name="Text Box 40"/>
          <p:cNvSpPr txBox="1"/>
          <p:nvPr/>
        </p:nvSpPr>
        <p:spPr>
          <a:xfrm>
            <a:off x="1619250" y="5516563"/>
            <a:ext cx="1728788" cy="615950"/>
          </a:xfrm>
          <a:prstGeom prst="rect">
            <a:avLst/>
          </a:prstGeom>
          <a:noFill/>
          <a:ln w="9525">
            <a:noFill/>
          </a:ln>
        </p:spPr>
        <p:txBody>
          <a:bodyPr>
            <a:spAutoFit/>
          </a:bodyPr>
          <a:p>
            <a:pPr marL="457200" indent="-457200" algn="ctr" eaLnBrk="0" hangingPunct="0">
              <a:spcBef>
                <a:spcPct val="20000"/>
              </a:spcBef>
            </a:pPr>
            <a:r>
              <a:rPr lang="zh-CN" altLang="en-US" sz="2400" b="1" dirty="0">
                <a:solidFill>
                  <a:schemeClr val="accent2"/>
                </a:solidFill>
                <a:latin typeface="微软雅黑" panose="020B0503020204020204" charset="-122"/>
                <a:ea typeface="微软雅黑" panose="020B0503020204020204" charset="-122"/>
              </a:rPr>
              <a:t>施工招标</a:t>
            </a:r>
            <a:endParaRPr lang="zh-CN" altLang="en-US" sz="2400" b="1" dirty="0">
              <a:solidFill>
                <a:schemeClr val="accent2"/>
              </a:solidFill>
              <a:latin typeface="微软雅黑" panose="020B0503020204020204" charset="-122"/>
              <a:ea typeface="微软雅黑" panose="020B0503020204020204" charset="-122"/>
            </a:endParaRPr>
          </a:p>
        </p:txBody>
      </p:sp>
      <p:sp>
        <p:nvSpPr>
          <p:cNvPr id="18456" name="Text Box 41"/>
          <p:cNvSpPr txBox="1"/>
          <p:nvPr/>
        </p:nvSpPr>
        <p:spPr>
          <a:xfrm>
            <a:off x="163513" y="1916113"/>
            <a:ext cx="488950" cy="2592387"/>
          </a:xfrm>
          <a:prstGeom prst="rect">
            <a:avLst/>
          </a:prstGeom>
          <a:solidFill>
            <a:schemeClr val="hlink"/>
          </a:solidFill>
          <a:ln w="9525">
            <a:noFill/>
          </a:ln>
        </p:spPr>
        <p:txBody>
          <a:bodyPr vert="eaVert">
            <a:spAutoFit/>
          </a:bodyPr>
          <a:p>
            <a:pPr algn="ctr">
              <a:spcBef>
                <a:spcPct val="50000"/>
              </a:spcBef>
            </a:pPr>
            <a:r>
              <a:rPr lang="zh-CN" altLang="en-US" sz="2000" dirty="0">
                <a:latin typeface="微软雅黑" panose="020B0503020204020204" charset="-122"/>
                <a:ea typeface="微软雅黑" panose="020B0503020204020204" charset="-122"/>
              </a:rPr>
              <a:t>全过程造价管理策划</a:t>
            </a:r>
            <a:endParaRPr lang="zh-CN" altLang="en-US" sz="2000" dirty="0">
              <a:latin typeface="微软雅黑" panose="020B0503020204020204" charset="-122"/>
              <a:ea typeface="微软雅黑" panose="020B0503020204020204" charset="-122"/>
            </a:endParaRPr>
          </a:p>
        </p:txBody>
      </p:sp>
      <p:sp>
        <p:nvSpPr>
          <p:cNvPr id="18457" name="Line 42"/>
          <p:cNvSpPr/>
          <p:nvPr/>
        </p:nvSpPr>
        <p:spPr>
          <a:xfrm>
            <a:off x="900113" y="1773238"/>
            <a:ext cx="0" cy="3527425"/>
          </a:xfrm>
          <a:prstGeom prst="line">
            <a:avLst/>
          </a:prstGeom>
          <a:ln w="28575" cap="flat" cmpd="sng">
            <a:solidFill>
              <a:schemeClr val="accent2"/>
            </a:solidFill>
            <a:prstDash val="solid"/>
            <a:headEnd type="none" w="med" len="med"/>
            <a:tailEnd type="none" w="med" len="med"/>
          </a:ln>
        </p:spPr>
      </p:sp>
      <p:sp>
        <p:nvSpPr>
          <p:cNvPr id="18458" name="Text Box 43"/>
          <p:cNvSpPr txBox="1"/>
          <p:nvPr/>
        </p:nvSpPr>
        <p:spPr>
          <a:xfrm>
            <a:off x="-541337" y="4652963"/>
            <a:ext cx="2089150" cy="571500"/>
          </a:xfrm>
          <a:prstGeom prst="rect">
            <a:avLst/>
          </a:prstGeom>
          <a:noFill/>
          <a:ln w="9525">
            <a:noFill/>
          </a:ln>
        </p:spPr>
        <p:txBody>
          <a:bodyPr>
            <a:spAutoFit/>
          </a:bodyPr>
          <a:p>
            <a:pPr marL="457200" indent="-457200" algn="ctr" eaLnBrk="0" hangingPunct="0">
              <a:spcBef>
                <a:spcPct val="20000"/>
              </a:spcBef>
            </a:pPr>
            <a:r>
              <a:rPr lang="zh-CN" altLang="en-US" sz="2000" b="1" dirty="0">
                <a:solidFill>
                  <a:schemeClr val="accent2"/>
                </a:solidFill>
                <a:latin typeface="Times New Roman" panose="02020603050405020304" pitchFamily="18" charset="0"/>
              </a:rPr>
              <a:t>准备</a:t>
            </a:r>
            <a:endParaRPr lang="zh-CN" altLang="en-US" sz="2000" b="1" dirty="0">
              <a:solidFill>
                <a:schemeClr val="accent2"/>
              </a:solidFill>
              <a:latin typeface="Times New Roman" panose="02020603050405020304" pitchFamily="18" charset="0"/>
            </a:endParaRPr>
          </a:p>
          <a:p>
            <a:pPr marL="457200" indent="-457200" algn="ctr" eaLnBrk="0" hangingPunct="0">
              <a:spcBef>
                <a:spcPct val="20000"/>
              </a:spcBef>
            </a:pPr>
            <a:r>
              <a:rPr lang="zh-CN" altLang="en-US" sz="2000" b="1" dirty="0">
                <a:solidFill>
                  <a:schemeClr val="accent2"/>
                </a:solidFill>
                <a:latin typeface="Times New Roman" panose="02020603050405020304" pitchFamily="18" charset="0"/>
              </a:rPr>
              <a:t>阶段</a:t>
            </a:r>
            <a:endParaRPr lang="zh-CN" altLang="en-US" sz="2000" b="1" dirty="0">
              <a:solidFill>
                <a:schemeClr val="accent2"/>
              </a:solidFill>
              <a:latin typeface="Times New Roman" panose="02020603050405020304" pitchFamily="18" charset="0"/>
            </a:endParaRPr>
          </a:p>
        </p:txBody>
      </p:sp>
      <p:sp>
        <p:nvSpPr>
          <p:cNvPr id="18459" name="Text Box 44"/>
          <p:cNvSpPr txBox="1"/>
          <p:nvPr/>
        </p:nvSpPr>
        <p:spPr>
          <a:xfrm>
            <a:off x="1547813" y="1916113"/>
            <a:ext cx="488950" cy="2592387"/>
          </a:xfrm>
          <a:prstGeom prst="rect">
            <a:avLst/>
          </a:prstGeom>
          <a:solidFill>
            <a:schemeClr val="hlink"/>
          </a:solidFill>
          <a:ln w="9525">
            <a:noFill/>
          </a:ln>
        </p:spPr>
        <p:txBody>
          <a:bodyPr vert="eaVert">
            <a:spAutoFit/>
          </a:bodyPr>
          <a:p>
            <a:pPr algn="ctr">
              <a:spcBef>
                <a:spcPct val="50000"/>
              </a:spcBef>
            </a:pPr>
            <a:r>
              <a:rPr lang="zh-CN" altLang="en-US" sz="2000" dirty="0">
                <a:latin typeface="微软雅黑" panose="020B0503020204020204" charset="-122"/>
                <a:ea typeface="微软雅黑" panose="020B0503020204020204" charset="-122"/>
              </a:rPr>
              <a:t>方案优化</a:t>
            </a:r>
            <a:endParaRPr lang="zh-CN" altLang="en-US" sz="2000" dirty="0">
              <a:latin typeface="微软雅黑" panose="020B0503020204020204" charset="-122"/>
              <a:ea typeface="微软雅黑" panose="020B0503020204020204" charset="-122"/>
            </a:endParaRPr>
          </a:p>
        </p:txBody>
      </p:sp>
      <p:sp>
        <p:nvSpPr>
          <p:cNvPr id="18460" name="Text Box 45"/>
          <p:cNvSpPr txBox="1"/>
          <p:nvPr/>
        </p:nvSpPr>
        <p:spPr>
          <a:xfrm>
            <a:off x="3578225" y="1916113"/>
            <a:ext cx="488950" cy="2592387"/>
          </a:xfrm>
          <a:prstGeom prst="rect">
            <a:avLst/>
          </a:prstGeom>
          <a:solidFill>
            <a:schemeClr val="hlink"/>
          </a:solidFill>
          <a:ln w="9525">
            <a:noFill/>
          </a:ln>
        </p:spPr>
        <p:txBody>
          <a:bodyPr vert="eaVert">
            <a:spAutoFit/>
          </a:bodyPr>
          <a:p>
            <a:pPr algn="ctr">
              <a:spcBef>
                <a:spcPct val="50000"/>
              </a:spcBef>
            </a:pPr>
            <a:r>
              <a:rPr lang="zh-CN" altLang="en-US" sz="2000" dirty="0">
                <a:latin typeface="微软雅黑" panose="020B0503020204020204" charset="-122"/>
                <a:ea typeface="微软雅黑" panose="020B0503020204020204" charset="-122"/>
              </a:rPr>
              <a:t>合同条件咨询</a:t>
            </a:r>
            <a:endParaRPr lang="zh-CN" altLang="en-US" sz="2000" dirty="0">
              <a:latin typeface="微软雅黑" panose="020B0503020204020204" charset="-122"/>
              <a:ea typeface="微软雅黑" panose="020B0503020204020204" charset="-122"/>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19459" name="Text Box 4"/>
          <p:cNvSpPr/>
          <p:nvPr/>
        </p:nvSpPr>
        <p:spPr>
          <a:xfrm>
            <a:off x="0" y="260668"/>
            <a:ext cx="8748713" cy="645160"/>
          </a:xfrm>
          <a:prstGeom prst="rect">
            <a:avLst/>
          </a:prstGeom>
          <a:solidFill>
            <a:srgbClr val="CC0000"/>
          </a:solidFill>
          <a:ln w="9525">
            <a:noFill/>
          </a:ln>
        </p:spPr>
        <p:txBody>
          <a:bodyPr>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全过程工程造价管理咨询</a:t>
            </a:r>
            <a:endParaRPr lang="zh-CN" altLang="en-US" sz="2800" b="1" dirty="0">
              <a:latin typeface="微软雅黑" panose="020B0503020204020204" charset="-122"/>
              <a:ea typeface="微软雅黑" panose="020B0503020204020204" charset="-122"/>
              <a:sym typeface="+mn-ea"/>
            </a:endParaRPr>
          </a:p>
        </p:txBody>
      </p:sp>
      <p:sp>
        <p:nvSpPr>
          <p:cNvPr id="19460" name="Rectangle 5"/>
          <p:cNvSpPr/>
          <p:nvPr/>
        </p:nvSpPr>
        <p:spPr>
          <a:xfrm>
            <a:off x="467995" y="1268730"/>
            <a:ext cx="7999730" cy="3322955"/>
          </a:xfrm>
          <a:prstGeom prst="rect">
            <a:avLst/>
          </a:prstGeom>
          <a:noFill/>
          <a:ln w="9525">
            <a:noFill/>
          </a:ln>
        </p:spPr>
        <p:txBody>
          <a:bodyPr wrap="square">
            <a:spAutoFit/>
          </a:bodyPr>
          <a:p>
            <a:pPr>
              <a:lnSpc>
                <a:spcPct val="150000"/>
              </a:lnSpc>
              <a:spcBef>
                <a:spcPts val="0"/>
              </a:spcBef>
            </a:pPr>
            <a:r>
              <a:rPr lang="en-US" altLang="zh-CN" sz="2000" dirty="0">
                <a:latin typeface="微软雅黑" panose="020B0503020204020204" charset="-122"/>
                <a:ea typeface="微软雅黑" panose="020B0503020204020204" charset="-122"/>
                <a:cs typeface="微软雅黑" panose="020B0503020204020204" charset="-122"/>
              </a:rPr>
              <a:t>       </a:t>
            </a:r>
            <a:r>
              <a:rPr lang="zh-CN" altLang="en-US" sz="2000" dirty="0">
                <a:latin typeface="微软雅黑" panose="020B0503020204020204" charset="-122"/>
                <a:ea typeface="微软雅黑" panose="020B0503020204020204" charset="-122"/>
                <a:cs typeface="微软雅黑" panose="020B0503020204020204" charset="-122"/>
              </a:rPr>
              <a:t>建设项目全过程工程造价管理咨询依据建设项目的建设程序可划分五个阶段，分别是：</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spcBef>
                <a:spcPts val="0"/>
              </a:spcBef>
            </a:pPr>
            <a:r>
              <a:rPr lang="en-US" altLang="zh-CN" sz="2000" dirty="0">
                <a:solidFill>
                  <a:schemeClr val="tx2"/>
                </a:solidFill>
                <a:latin typeface="微软雅黑" panose="020B0503020204020204" charset="-122"/>
                <a:ea typeface="微软雅黑" panose="020B0503020204020204" charset="-122"/>
                <a:cs typeface="微软雅黑" panose="020B0503020204020204" charset="-122"/>
              </a:rPr>
              <a:t>       </a:t>
            </a:r>
            <a:r>
              <a:rPr lang="zh-CN" altLang="en-US" sz="2000" dirty="0">
                <a:solidFill>
                  <a:schemeClr val="tx2"/>
                </a:solidFill>
                <a:latin typeface="微软雅黑" panose="020B0503020204020204" charset="-122"/>
                <a:ea typeface="微软雅黑" panose="020B0503020204020204" charset="-122"/>
                <a:cs typeface="微软雅黑" panose="020B0503020204020204" charset="-122"/>
              </a:rPr>
              <a:t>决策阶段</a:t>
            </a:r>
            <a:endParaRPr lang="zh-CN" altLang="en-US" sz="2000" dirty="0">
              <a:solidFill>
                <a:schemeClr val="tx2"/>
              </a:solidFill>
              <a:latin typeface="微软雅黑" panose="020B0503020204020204" charset="-122"/>
              <a:ea typeface="微软雅黑" panose="020B0503020204020204" charset="-122"/>
              <a:cs typeface="微软雅黑" panose="020B0503020204020204" charset="-122"/>
            </a:endParaRPr>
          </a:p>
          <a:p>
            <a:pPr>
              <a:lnSpc>
                <a:spcPct val="150000"/>
              </a:lnSpc>
              <a:spcBef>
                <a:spcPts val="0"/>
              </a:spcBef>
            </a:pPr>
            <a:r>
              <a:rPr lang="zh-CN" altLang="en-US" sz="2000" dirty="0">
                <a:solidFill>
                  <a:schemeClr val="tx2"/>
                </a:solidFill>
                <a:latin typeface="微软雅黑" panose="020B0503020204020204" charset="-122"/>
                <a:ea typeface="微软雅黑" panose="020B0503020204020204" charset="-122"/>
                <a:cs typeface="微软雅黑" panose="020B0503020204020204" charset="-122"/>
              </a:rPr>
              <a:t>       设计阶段</a:t>
            </a:r>
            <a:endParaRPr lang="zh-CN" altLang="en-US" sz="2000" dirty="0">
              <a:solidFill>
                <a:schemeClr val="tx2"/>
              </a:solidFill>
              <a:latin typeface="微软雅黑" panose="020B0503020204020204" charset="-122"/>
              <a:ea typeface="微软雅黑" panose="020B0503020204020204" charset="-122"/>
              <a:cs typeface="微软雅黑" panose="020B0503020204020204" charset="-122"/>
            </a:endParaRPr>
          </a:p>
          <a:p>
            <a:pPr>
              <a:lnSpc>
                <a:spcPct val="150000"/>
              </a:lnSpc>
              <a:spcBef>
                <a:spcPts val="0"/>
              </a:spcBef>
            </a:pPr>
            <a:r>
              <a:rPr lang="zh-CN" altLang="en-US" sz="2000" dirty="0">
                <a:solidFill>
                  <a:schemeClr val="tx2"/>
                </a:solidFill>
                <a:latin typeface="微软雅黑" panose="020B0503020204020204" charset="-122"/>
                <a:ea typeface="微软雅黑" panose="020B0503020204020204" charset="-122"/>
                <a:cs typeface="微软雅黑" panose="020B0503020204020204" charset="-122"/>
              </a:rPr>
              <a:t>       招投标阶段</a:t>
            </a:r>
            <a:endParaRPr lang="zh-CN" altLang="en-US" sz="2000" dirty="0">
              <a:solidFill>
                <a:schemeClr val="tx2"/>
              </a:solidFill>
              <a:latin typeface="微软雅黑" panose="020B0503020204020204" charset="-122"/>
              <a:ea typeface="微软雅黑" panose="020B0503020204020204" charset="-122"/>
              <a:cs typeface="微软雅黑" panose="020B0503020204020204" charset="-122"/>
            </a:endParaRPr>
          </a:p>
          <a:p>
            <a:pPr>
              <a:lnSpc>
                <a:spcPct val="150000"/>
              </a:lnSpc>
              <a:spcBef>
                <a:spcPts val="0"/>
              </a:spcBef>
            </a:pPr>
            <a:r>
              <a:rPr lang="zh-CN" altLang="en-US" sz="2000" dirty="0">
                <a:solidFill>
                  <a:schemeClr val="tx2"/>
                </a:solidFill>
                <a:latin typeface="微软雅黑" panose="020B0503020204020204" charset="-122"/>
                <a:ea typeface="微软雅黑" panose="020B0503020204020204" charset="-122"/>
                <a:cs typeface="微软雅黑" panose="020B0503020204020204" charset="-122"/>
              </a:rPr>
              <a:t>       施工阶段</a:t>
            </a:r>
            <a:endParaRPr lang="zh-CN" altLang="en-US" sz="2000" dirty="0">
              <a:solidFill>
                <a:schemeClr val="tx2"/>
              </a:solidFill>
              <a:latin typeface="微软雅黑" panose="020B0503020204020204" charset="-122"/>
              <a:ea typeface="微软雅黑" panose="020B0503020204020204" charset="-122"/>
              <a:cs typeface="微软雅黑" panose="020B0503020204020204" charset="-122"/>
            </a:endParaRPr>
          </a:p>
          <a:p>
            <a:pPr>
              <a:lnSpc>
                <a:spcPct val="150000"/>
              </a:lnSpc>
              <a:spcBef>
                <a:spcPts val="0"/>
              </a:spcBef>
            </a:pPr>
            <a:r>
              <a:rPr lang="zh-CN" altLang="en-US" sz="2000" dirty="0">
                <a:solidFill>
                  <a:schemeClr val="tx2"/>
                </a:solidFill>
                <a:latin typeface="微软雅黑" panose="020B0503020204020204" charset="-122"/>
                <a:ea typeface="微软雅黑" panose="020B0503020204020204" charset="-122"/>
                <a:cs typeface="微软雅黑" panose="020B0503020204020204" charset="-122"/>
              </a:rPr>
              <a:t>       竣工阶段</a:t>
            </a:r>
            <a:endParaRPr lang="zh-CN" altLang="en-US" sz="2000" dirty="0">
              <a:solidFill>
                <a:schemeClr val="tx2"/>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 name="灯片编号占位符 3"/>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20483" name="Text Box 2"/>
          <p:cNvSpPr/>
          <p:nvPr/>
        </p:nvSpPr>
        <p:spPr>
          <a:xfrm>
            <a:off x="0" y="260350"/>
            <a:ext cx="7524750" cy="583565"/>
          </a:xfrm>
          <a:prstGeom prst="rect">
            <a:avLst/>
          </a:prstGeom>
          <a:solidFill>
            <a:srgbClr val="CC0000"/>
          </a:solidFill>
          <a:ln w="9525">
            <a:noFill/>
          </a:ln>
        </p:spPr>
        <p:txBody>
          <a:bodyPr>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项目各阶段对增值的影响</a:t>
            </a:r>
            <a:endParaRPr lang="zh-CN" altLang="en-US" sz="2800" b="1" dirty="0">
              <a:latin typeface="微软雅黑" panose="020B0503020204020204" charset="-122"/>
              <a:ea typeface="微软雅黑" panose="020B0503020204020204" charset="-122"/>
              <a:sym typeface="+mn-ea"/>
            </a:endParaRPr>
          </a:p>
        </p:txBody>
      </p:sp>
      <p:sp>
        <p:nvSpPr>
          <p:cNvPr id="20484" name="Line 3"/>
          <p:cNvSpPr/>
          <p:nvPr/>
        </p:nvSpPr>
        <p:spPr>
          <a:xfrm>
            <a:off x="762000" y="5486400"/>
            <a:ext cx="7467600" cy="0"/>
          </a:xfrm>
          <a:prstGeom prst="line">
            <a:avLst/>
          </a:prstGeom>
          <a:ln w="28575" cap="flat" cmpd="sng">
            <a:solidFill>
              <a:srgbClr val="FFFFCC"/>
            </a:solidFill>
            <a:prstDash val="solid"/>
            <a:headEnd type="none" w="med" len="med"/>
            <a:tailEnd type="triangle" w="med" len="med"/>
          </a:ln>
        </p:spPr>
      </p:sp>
      <p:sp>
        <p:nvSpPr>
          <p:cNvPr id="20485" name="Line 4"/>
          <p:cNvSpPr/>
          <p:nvPr/>
        </p:nvSpPr>
        <p:spPr>
          <a:xfrm flipV="1">
            <a:off x="762000" y="1371600"/>
            <a:ext cx="0" cy="4114800"/>
          </a:xfrm>
          <a:prstGeom prst="line">
            <a:avLst/>
          </a:prstGeom>
          <a:ln w="28575" cap="flat" cmpd="sng">
            <a:solidFill>
              <a:srgbClr val="FFFFCC"/>
            </a:solidFill>
            <a:prstDash val="solid"/>
            <a:headEnd type="none" w="med" len="med"/>
            <a:tailEnd type="triangle" w="med" len="med"/>
          </a:ln>
        </p:spPr>
      </p:sp>
      <p:sp>
        <p:nvSpPr>
          <p:cNvPr id="20486" name="Text Box 5"/>
          <p:cNvSpPr txBox="1"/>
          <p:nvPr/>
        </p:nvSpPr>
        <p:spPr>
          <a:xfrm>
            <a:off x="7772400" y="5562600"/>
            <a:ext cx="1219200" cy="398780"/>
          </a:xfrm>
          <a:prstGeom prst="rect">
            <a:avLst/>
          </a:prstGeom>
          <a:noFill/>
          <a:ln w="9525">
            <a:noFill/>
          </a:ln>
        </p:spPr>
        <p:txBody>
          <a:bodyPr>
            <a:spAutoFit/>
          </a:bodyPr>
          <a:p>
            <a:pPr algn="ctr" eaLnBrk="0" hangingPunct="0">
              <a:spcBef>
                <a:spcPct val="50000"/>
              </a:spcBef>
            </a:pPr>
            <a:r>
              <a:rPr lang="zh-CN" altLang="en-US" sz="2000" b="1" dirty="0">
                <a:latin typeface="微软雅黑" panose="020B0503020204020204" charset="-122"/>
                <a:ea typeface="微软雅黑" panose="020B0503020204020204" charset="-122"/>
              </a:rPr>
              <a:t>时间</a:t>
            </a:r>
            <a:endParaRPr lang="zh-CN" altLang="en-US" sz="2000" b="1" dirty="0">
              <a:latin typeface="微软雅黑" panose="020B0503020204020204" charset="-122"/>
              <a:ea typeface="微软雅黑" panose="020B0503020204020204" charset="-122"/>
            </a:endParaRPr>
          </a:p>
        </p:txBody>
      </p:sp>
      <p:sp>
        <p:nvSpPr>
          <p:cNvPr id="20487" name="Line 6"/>
          <p:cNvSpPr/>
          <p:nvPr/>
        </p:nvSpPr>
        <p:spPr>
          <a:xfrm>
            <a:off x="3886200" y="1371600"/>
            <a:ext cx="0" cy="4876800"/>
          </a:xfrm>
          <a:prstGeom prst="line">
            <a:avLst/>
          </a:prstGeom>
          <a:ln w="9525" cap="flat" cmpd="sng">
            <a:solidFill>
              <a:srgbClr val="FFFFCC"/>
            </a:solidFill>
            <a:prstDash val="dashDot"/>
            <a:headEnd type="none" w="med" len="med"/>
            <a:tailEnd type="none" w="med" len="med"/>
          </a:ln>
        </p:spPr>
      </p:sp>
      <p:sp>
        <p:nvSpPr>
          <p:cNvPr id="20488" name="Line 7"/>
          <p:cNvSpPr/>
          <p:nvPr/>
        </p:nvSpPr>
        <p:spPr>
          <a:xfrm>
            <a:off x="2362200" y="1371600"/>
            <a:ext cx="0" cy="4800600"/>
          </a:xfrm>
          <a:prstGeom prst="line">
            <a:avLst/>
          </a:prstGeom>
          <a:ln w="9525" cap="flat" cmpd="sng">
            <a:solidFill>
              <a:srgbClr val="FFFFCC"/>
            </a:solidFill>
            <a:prstDash val="dashDot"/>
            <a:headEnd type="none" w="med" len="med"/>
            <a:tailEnd type="none" w="med" len="med"/>
          </a:ln>
        </p:spPr>
      </p:sp>
      <p:sp>
        <p:nvSpPr>
          <p:cNvPr id="20489" name="Line 8"/>
          <p:cNvSpPr/>
          <p:nvPr/>
        </p:nvSpPr>
        <p:spPr>
          <a:xfrm>
            <a:off x="6477000" y="1447800"/>
            <a:ext cx="0" cy="4724400"/>
          </a:xfrm>
          <a:prstGeom prst="line">
            <a:avLst/>
          </a:prstGeom>
          <a:ln w="9525" cap="flat" cmpd="sng">
            <a:solidFill>
              <a:srgbClr val="FFFFCC"/>
            </a:solidFill>
            <a:prstDash val="dashDot"/>
            <a:headEnd type="none" w="med" len="med"/>
            <a:tailEnd type="none" w="med" len="med"/>
          </a:ln>
        </p:spPr>
      </p:sp>
      <p:sp>
        <p:nvSpPr>
          <p:cNvPr id="20490" name="Freeform 9"/>
          <p:cNvSpPr/>
          <p:nvPr/>
        </p:nvSpPr>
        <p:spPr>
          <a:xfrm>
            <a:off x="1447800" y="1447800"/>
            <a:ext cx="6400800" cy="3924300"/>
          </a:xfrm>
          <a:custGeom>
            <a:avLst/>
            <a:gdLst>
              <a:gd name="txL" fmla="*/ 0 w 4032"/>
              <a:gd name="txT" fmla="*/ 0 h 2472"/>
              <a:gd name="txR" fmla="*/ 4032 w 4032"/>
              <a:gd name="txB" fmla="*/ 2472 h 2472"/>
            </a:gdLst>
            <a:ahLst/>
            <a:cxnLst>
              <a:cxn ang="0">
                <a:pos x="0" y="0"/>
              </a:cxn>
              <a:cxn ang="0">
                <a:pos x="1248" y="2064"/>
              </a:cxn>
              <a:cxn ang="0">
                <a:pos x="4032" y="2448"/>
              </a:cxn>
            </a:cxnLst>
            <a:rect l="txL" t="txT" r="txR" b="txB"/>
            <a:pathLst>
              <a:path w="4032" h="2472">
                <a:moveTo>
                  <a:pt x="0" y="0"/>
                </a:moveTo>
                <a:cubicBezTo>
                  <a:pt x="288" y="828"/>
                  <a:pt x="576" y="1656"/>
                  <a:pt x="1248" y="2064"/>
                </a:cubicBezTo>
                <a:cubicBezTo>
                  <a:pt x="1920" y="2472"/>
                  <a:pt x="3568" y="2384"/>
                  <a:pt x="4032" y="2448"/>
                </a:cubicBezTo>
              </a:path>
            </a:pathLst>
          </a:custGeom>
          <a:noFill/>
          <a:ln w="38100" cap="flat" cmpd="sng">
            <a:solidFill>
              <a:srgbClr val="FFFFCC"/>
            </a:solidFill>
            <a:prstDash val="dash"/>
            <a:round/>
            <a:headEnd type="none" w="med" len="med"/>
            <a:tailEnd type="none" w="med" len="med"/>
          </a:ln>
        </p:spPr>
        <p:txBody>
          <a:bodyPr wrap="none" anchor="ctr" anchorCtr="0"/>
          <a:p>
            <a:endParaRPr lang="zh-CN" altLang="en-US" dirty="0">
              <a:latin typeface="微软雅黑" panose="020B0503020204020204" charset="-122"/>
              <a:ea typeface="微软雅黑" panose="020B0503020204020204" charset="-122"/>
            </a:endParaRPr>
          </a:p>
        </p:txBody>
      </p:sp>
      <p:sp>
        <p:nvSpPr>
          <p:cNvPr id="20491" name="Text Box 10"/>
          <p:cNvSpPr txBox="1"/>
          <p:nvPr/>
        </p:nvSpPr>
        <p:spPr>
          <a:xfrm>
            <a:off x="838200" y="5638800"/>
            <a:ext cx="1371600" cy="893763"/>
          </a:xfrm>
          <a:prstGeom prst="rect">
            <a:avLst/>
          </a:prstGeom>
          <a:noFill/>
          <a:ln w="9525">
            <a:noFill/>
          </a:ln>
        </p:spPr>
        <p:txBody>
          <a:bodyPr>
            <a:spAutoFit/>
          </a:bodyPr>
          <a:p>
            <a:pPr algn="ctr" eaLnBrk="0" hangingPunct="0">
              <a:spcBef>
                <a:spcPct val="50000"/>
              </a:spcBef>
            </a:pPr>
            <a:r>
              <a:rPr lang="zh-CN" altLang="en-US" sz="1800" b="1" dirty="0">
                <a:latin typeface="微软雅黑" panose="020B0503020204020204" charset="-122"/>
                <a:ea typeface="微软雅黑" panose="020B0503020204020204" charset="-122"/>
              </a:rPr>
              <a:t>项目建议和可行性研究</a:t>
            </a:r>
            <a:endParaRPr lang="zh-CN" altLang="en-US" sz="1800" b="1" dirty="0">
              <a:latin typeface="微软雅黑" panose="020B0503020204020204" charset="-122"/>
              <a:ea typeface="微软雅黑" panose="020B0503020204020204" charset="-122"/>
            </a:endParaRPr>
          </a:p>
        </p:txBody>
      </p:sp>
      <p:sp>
        <p:nvSpPr>
          <p:cNvPr id="20492" name="Text Box 11"/>
          <p:cNvSpPr txBox="1"/>
          <p:nvPr/>
        </p:nvSpPr>
        <p:spPr>
          <a:xfrm>
            <a:off x="2438400" y="5791200"/>
            <a:ext cx="1371600" cy="481013"/>
          </a:xfrm>
          <a:prstGeom prst="rect">
            <a:avLst/>
          </a:prstGeom>
          <a:noFill/>
          <a:ln w="9525">
            <a:noFill/>
          </a:ln>
        </p:spPr>
        <p:txBody>
          <a:bodyPr>
            <a:spAutoFit/>
          </a:bodyPr>
          <a:p>
            <a:pPr algn="ctr" eaLnBrk="0" hangingPunct="0">
              <a:spcBef>
                <a:spcPct val="50000"/>
              </a:spcBef>
            </a:pPr>
            <a:r>
              <a:rPr lang="zh-CN" altLang="en-US" sz="1800" b="1" dirty="0">
                <a:latin typeface="微软雅黑" panose="020B0503020204020204" charset="-122"/>
                <a:ea typeface="微软雅黑" panose="020B0503020204020204" charset="-122"/>
              </a:rPr>
              <a:t>设计和计划</a:t>
            </a:r>
            <a:endParaRPr lang="zh-CN" altLang="en-US" sz="1800" b="1" dirty="0">
              <a:latin typeface="微软雅黑" panose="020B0503020204020204" charset="-122"/>
              <a:ea typeface="微软雅黑" panose="020B0503020204020204" charset="-122"/>
            </a:endParaRPr>
          </a:p>
        </p:txBody>
      </p:sp>
      <p:sp>
        <p:nvSpPr>
          <p:cNvPr id="20493" name="Text Box 12"/>
          <p:cNvSpPr txBox="1"/>
          <p:nvPr/>
        </p:nvSpPr>
        <p:spPr>
          <a:xfrm>
            <a:off x="4419600" y="5791200"/>
            <a:ext cx="1371600" cy="274638"/>
          </a:xfrm>
          <a:prstGeom prst="rect">
            <a:avLst/>
          </a:prstGeom>
          <a:noFill/>
          <a:ln w="9525">
            <a:noFill/>
          </a:ln>
        </p:spPr>
        <p:txBody>
          <a:bodyPr>
            <a:spAutoFit/>
          </a:bodyPr>
          <a:p>
            <a:pPr algn="ctr" eaLnBrk="0" hangingPunct="0">
              <a:spcBef>
                <a:spcPct val="50000"/>
              </a:spcBef>
            </a:pPr>
            <a:r>
              <a:rPr lang="zh-CN" altLang="en-US" sz="1800" b="1" dirty="0">
                <a:latin typeface="微软雅黑" panose="020B0503020204020204" charset="-122"/>
                <a:ea typeface="微软雅黑" panose="020B0503020204020204" charset="-122"/>
              </a:rPr>
              <a:t>施工</a:t>
            </a:r>
            <a:endParaRPr lang="zh-CN" altLang="en-US" sz="1800" b="1" dirty="0">
              <a:latin typeface="微软雅黑" panose="020B0503020204020204" charset="-122"/>
              <a:ea typeface="微软雅黑" panose="020B0503020204020204" charset="-122"/>
            </a:endParaRPr>
          </a:p>
        </p:txBody>
      </p:sp>
      <p:sp>
        <p:nvSpPr>
          <p:cNvPr id="20494" name="Text Box 13"/>
          <p:cNvSpPr txBox="1"/>
          <p:nvPr/>
        </p:nvSpPr>
        <p:spPr>
          <a:xfrm>
            <a:off x="6477000" y="5791200"/>
            <a:ext cx="1371600" cy="274638"/>
          </a:xfrm>
          <a:prstGeom prst="rect">
            <a:avLst/>
          </a:prstGeom>
          <a:noFill/>
          <a:ln w="9525">
            <a:noFill/>
          </a:ln>
        </p:spPr>
        <p:txBody>
          <a:bodyPr>
            <a:spAutoFit/>
          </a:bodyPr>
          <a:p>
            <a:pPr algn="ctr" eaLnBrk="0" hangingPunct="0">
              <a:spcBef>
                <a:spcPct val="50000"/>
              </a:spcBef>
            </a:pPr>
            <a:r>
              <a:rPr lang="zh-CN" altLang="en-US" sz="1800" b="1" dirty="0">
                <a:latin typeface="微软雅黑" panose="020B0503020204020204" charset="-122"/>
                <a:ea typeface="微软雅黑" panose="020B0503020204020204" charset="-122"/>
              </a:rPr>
              <a:t>使用</a:t>
            </a:r>
            <a:endParaRPr lang="zh-CN" altLang="en-US" sz="1800" b="1" dirty="0">
              <a:latin typeface="微软雅黑" panose="020B0503020204020204" charset="-122"/>
              <a:ea typeface="微软雅黑" panose="020B0503020204020204" charset="-122"/>
            </a:endParaRPr>
          </a:p>
        </p:txBody>
      </p:sp>
      <p:sp>
        <p:nvSpPr>
          <p:cNvPr id="20495" name="Text Box 14"/>
          <p:cNvSpPr txBox="1"/>
          <p:nvPr/>
        </p:nvSpPr>
        <p:spPr>
          <a:xfrm>
            <a:off x="0" y="1051560"/>
            <a:ext cx="2576513" cy="368300"/>
          </a:xfrm>
          <a:prstGeom prst="rect">
            <a:avLst/>
          </a:prstGeom>
          <a:noFill/>
          <a:ln w="9525">
            <a:noFill/>
          </a:ln>
        </p:spPr>
        <p:txBody>
          <a:bodyPr>
            <a:spAutoFit/>
          </a:bodyPr>
          <a:p>
            <a:pPr algn="ctr" eaLnBrk="0" hangingPunct="0">
              <a:spcBef>
                <a:spcPct val="50000"/>
              </a:spcBef>
            </a:pPr>
            <a:r>
              <a:rPr lang="zh-CN" altLang="en-US" sz="1800" b="1" dirty="0">
                <a:latin typeface="微软雅黑" panose="020B0503020204020204" charset="-122"/>
                <a:ea typeface="微软雅黑" panose="020B0503020204020204" charset="-122"/>
              </a:rPr>
              <a:t>对项目价值的影响</a:t>
            </a:r>
            <a:endParaRPr lang="zh-CN" altLang="en-US" sz="1800" b="1" dirty="0">
              <a:latin typeface="微软雅黑" panose="020B0503020204020204" charset="-122"/>
              <a:ea typeface="微软雅黑" panose="020B0503020204020204" charset="-122"/>
            </a:endParaRPr>
          </a:p>
        </p:txBody>
      </p:sp>
      <p:sp>
        <p:nvSpPr>
          <p:cNvPr id="20496" name="Freeform 15"/>
          <p:cNvSpPr/>
          <p:nvPr/>
        </p:nvSpPr>
        <p:spPr>
          <a:xfrm>
            <a:off x="762000" y="1600200"/>
            <a:ext cx="7010400" cy="3886200"/>
          </a:xfrm>
          <a:custGeom>
            <a:avLst/>
            <a:gdLst>
              <a:gd name="txL" fmla="*/ 0 w 4416"/>
              <a:gd name="txT" fmla="*/ 0 h 2448"/>
              <a:gd name="txR" fmla="*/ 4416 w 4416"/>
              <a:gd name="txB" fmla="*/ 2448 h 2448"/>
            </a:gdLst>
            <a:ahLst/>
            <a:cxnLst>
              <a:cxn ang="0">
                <a:pos x="0" y="2448"/>
              </a:cxn>
              <a:cxn ang="0">
                <a:pos x="1872" y="1968"/>
              </a:cxn>
              <a:cxn ang="0">
                <a:pos x="3120" y="384"/>
              </a:cxn>
              <a:cxn ang="0">
                <a:pos x="4416" y="0"/>
              </a:cxn>
            </a:cxnLst>
            <a:rect l="txL" t="txT" r="txR" b="txB"/>
            <a:pathLst>
              <a:path w="4416" h="2448">
                <a:moveTo>
                  <a:pt x="0" y="2448"/>
                </a:moveTo>
                <a:cubicBezTo>
                  <a:pt x="676" y="2380"/>
                  <a:pt x="1352" y="2312"/>
                  <a:pt x="1872" y="1968"/>
                </a:cubicBezTo>
                <a:cubicBezTo>
                  <a:pt x="2392" y="1624"/>
                  <a:pt x="2696" y="712"/>
                  <a:pt x="3120" y="384"/>
                </a:cubicBezTo>
                <a:cubicBezTo>
                  <a:pt x="3544" y="56"/>
                  <a:pt x="4200" y="64"/>
                  <a:pt x="4416" y="0"/>
                </a:cubicBezTo>
              </a:path>
            </a:pathLst>
          </a:custGeom>
          <a:noFill/>
          <a:ln w="28575" cap="flat" cmpd="sng">
            <a:solidFill>
              <a:srgbClr val="FFFFCC"/>
            </a:solidFill>
            <a:prstDash val="solid"/>
            <a:round/>
            <a:headEnd type="none" w="med" len="med"/>
            <a:tailEnd type="none" w="med" len="med"/>
          </a:ln>
        </p:spPr>
        <p:txBody>
          <a:bodyPr wrap="none" anchor="ctr" anchorCtr="0"/>
          <a:p>
            <a:endParaRPr lang="zh-CN" altLang="en-US" dirty="0">
              <a:latin typeface="微软雅黑" panose="020B0503020204020204" charset="-122"/>
              <a:ea typeface="微软雅黑" panose="020B0503020204020204" charset="-122"/>
            </a:endParaRPr>
          </a:p>
        </p:txBody>
      </p:sp>
      <p:sp>
        <p:nvSpPr>
          <p:cNvPr id="20497" name="Text Box 16"/>
          <p:cNvSpPr txBox="1"/>
          <p:nvPr/>
        </p:nvSpPr>
        <p:spPr>
          <a:xfrm>
            <a:off x="6781800" y="1828800"/>
            <a:ext cx="1676400" cy="481013"/>
          </a:xfrm>
          <a:prstGeom prst="rect">
            <a:avLst/>
          </a:prstGeom>
          <a:noFill/>
          <a:ln w="9525">
            <a:noFill/>
          </a:ln>
        </p:spPr>
        <p:txBody>
          <a:bodyPr>
            <a:spAutoFit/>
          </a:bodyPr>
          <a:p>
            <a:pPr algn="ctr" eaLnBrk="0" hangingPunct="0">
              <a:spcBef>
                <a:spcPct val="50000"/>
              </a:spcBef>
            </a:pPr>
            <a:r>
              <a:rPr lang="zh-CN" altLang="en-US" sz="1800" b="1" dirty="0">
                <a:latin typeface="微软雅黑" panose="020B0503020204020204" charset="-122"/>
                <a:ea typeface="微软雅黑" panose="020B0503020204020204" charset="-122"/>
              </a:rPr>
              <a:t>累计投资曲线</a:t>
            </a:r>
            <a:endParaRPr lang="zh-CN" altLang="en-US" sz="1800" b="1" dirty="0">
              <a:latin typeface="微软雅黑" panose="020B0503020204020204" charset="-122"/>
              <a:ea typeface="微软雅黑" panose="020B0503020204020204" charset="-122"/>
            </a:endParaRP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21507" name="Rectangle 2"/>
          <p:cNvSpPr>
            <a:spLocks noGrp="1"/>
          </p:cNvSpPr>
          <p:nvPr>
            <p:ph idx="1"/>
          </p:nvPr>
        </p:nvSpPr>
        <p:spPr>
          <a:xfrm>
            <a:off x="539750" y="1196975"/>
            <a:ext cx="8062595" cy="4824730"/>
          </a:xfrm>
        </p:spPr>
        <p:txBody>
          <a:bodyPr vert="horz" wrap="square" lIns="91440" tIns="45720" rIns="91440" bIns="45720" anchor="t" anchorCtr="0"/>
          <a:p>
            <a:pPr marL="0" indent="0" eaLnBrk="1" latinLnBrk="0" hangingPunct="1">
              <a:lnSpc>
                <a:spcPct val="150000"/>
              </a:lnSpc>
              <a:spcBef>
                <a:spcPts val="0"/>
              </a:spcBef>
              <a:buNone/>
            </a:pPr>
            <a:r>
              <a:rPr lang="zh-CN" altLang="en-US" sz="2400" dirty="0">
                <a:solidFill>
                  <a:schemeClr val="tx2"/>
                </a:solidFill>
                <a:cs typeface="微软雅黑" panose="020B0503020204020204" charset="-122"/>
              </a:rPr>
              <a:t>决策阶段</a:t>
            </a:r>
            <a:endParaRPr lang="zh-CN" altLang="en-US" sz="2400" dirty="0">
              <a:solidFill>
                <a:schemeClr val="tx2"/>
              </a:solidFill>
              <a:cs typeface="微软雅黑" panose="020B0503020204020204" charset="-122"/>
            </a:endParaRPr>
          </a:p>
          <a:p>
            <a:pPr marL="0" indent="0" eaLnBrk="1" latinLnBrk="0" hangingPunct="1">
              <a:lnSpc>
                <a:spcPct val="150000"/>
              </a:lnSpc>
              <a:spcBef>
                <a:spcPts val="0"/>
              </a:spcBef>
              <a:buNone/>
            </a:pPr>
            <a:r>
              <a:rPr lang="en-US" altLang="zh-CN" sz="2000" b="0" dirty="0">
                <a:cs typeface="微软雅黑" panose="020B0503020204020204" charset="-122"/>
              </a:rPr>
              <a:t>1  </a:t>
            </a:r>
            <a:r>
              <a:rPr lang="zh-CN" altLang="en-US" sz="2000" b="0" dirty="0">
                <a:cs typeface="微软雅黑" panose="020B0503020204020204" charset="-122"/>
              </a:rPr>
              <a:t>建设项目投资估算的编制、审核与调整；</a:t>
            </a:r>
            <a:endParaRPr lang="zh-CN" altLang="en-US" sz="2000" b="0" dirty="0">
              <a:cs typeface="微软雅黑" panose="020B0503020204020204" charset="-122"/>
            </a:endParaRPr>
          </a:p>
          <a:p>
            <a:pPr marL="0" indent="0" eaLnBrk="1" latinLnBrk="0" hangingPunct="1">
              <a:lnSpc>
                <a:spcPct val="150000"/>
              </a:lnSpc>
              <a:spcBef>
                <a:spcPts val="0"/>
              </a:spcBef>
              <a:buFontTx/>
              <a:buAutoNum type="arabicPlain" startAt="2"/>
            </a:pPr>
            <a:r>
              <a:rPr lang="zh-CN" altLang="en-US" sz="2000" b="0" dirty="0">
                <a:cs typeface="微软雅黑" panose="020B0503020204020204" charset="-122"/>
              </a:rPr>
              <a:t> </a:t>
            </a:r>
            <a:r>
              <a:rPr lang="en-US" altLang="zh-CN" sz="2000" b="0" dirty="0">
                <a:cs typeface="微软雅黑" panose="020B0503020204020204" charset="-122"/>
              </a:rPr>
              <a:t> </a:t>
            </a:r>
            <a:r>
              <a:rPr lang="zh-CN" altLang="en-US" sz="2000" b="0" dirty="0">
                <a:cs typeface="微软雅黑" panose="020B0503020204020204" charset="-122"/>
              </a:rPr>
              <a:t>建设项目经济评价；</a:t>
            </a:r>
            <a:endParaRPr lang="zh-CN" altLang="en-US" sz="2000" b="0" dirty="0">
              <a:cs typeface="微软雅黑" panose="020B0503020204020204" charset="-122"/>
            </a:endParaRPr>
          </a:p>
          <a:p>
            <a:pPr marL="0" indent="0" eaLnBrk="1" latinLnBrk="0" hangingPunct="1">
              <a:lnSpc>
                <a:spcPct val="150000"/>
              </a:lnSpc>
              <a:spcBef>
                <a:spcPts val="0"/>
              </a:spcBef>
              <a:buFontTx/>
              <a:buAutoNum type="arabicPlain" startAt="2"/>
            </a:pPr>
            <a:r>
              <a:rPr lang="zh-CN" altLang="en-US" sz="2000" b="0" dirty="0">
                <a:cs typeface="微软雅黑" panose="020B0503020204020204" charset="-122"/>
              </a:rPr>
              <a:t> </a:t>
            </a:r>
            <a:r>
              <a:rPr lang="en-US" altLang="zh-CN" sz="2000" b="0" dirty="0">
                <a:cs typeface="微软雅黑" panose="020B0503020204020204" charset="-122"/>
              </a:rPr>
              <a:t> </a:t>
            </a:r>
            <a:r>
              <a:rPr lang="zh-CN" altLang="en-US" sz="2000" b="0" dirty="0">
                <a:cs typeface="微软雅黑" panose="020B0503020204020204" charset="-122"/>
              </a:rPr>
              <a:t>协助建设单位进行投资分析、风险控制、提出融资方案的建议；</a:t>
            </a:r>
            <a:endParaRPr lang="zh-CN" altLang="en-US" sz="2000" b="0" dirty="0">
              <a:cs typeface="微软雅黑" panose="020B0503020204020204" charset="-122"/>
            </a:endParaRPr>
          </a:p>
        </p:txBody>
      </p:sp>
      <p:sp>
        <p:nvSpPr>
          <p:cNvPr id="21508" name="Text Box 3"/>
          <p:cNvSpPr/>
          <p:nvPr/>
        </p:nvSpPr>
        <p:spPr>
          <a:xfrm>
            <a:off x="0" y="195580"/>
            <a:ext cx="8748713" cy="645160"/>
          </a:xfrm>
          <a:prstGeom prst="rect">
            <a:avLst/>
          </a:prstGeom>
          <a:solidFill>
            <a:srgbClr val="CC0000"/>
          </a:solidFill>
          <a:ln w="9525">
            <a:noFill/>
          </a:ln>
        </p:spPr>
        <p:txBody>
          <a:bodyPr>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全过程工程造价管理咨询的主要工作</a:t>
            </a:r>
            <a:endParaRPr lang="zh-CN" altLang="en-US" sz="2800" b="1" dirty="0">
              <a:latin typeface="微软雅黑" panose="020B0503020204020204" charset="-122"/>
              <a:ea typeface="微软雅黑" panose="020B0503020204020204" charset="-122"/>
              <a:sym typeface="+mn-ea"/>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3"/>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3075" name="Rectangle 2"/>
          <p:cNvSpPr/>
          <p:nvPr/>
        </p:nvSpPr>
        <p:spPr>
          <a:xfrm>
            <a:off x="0" y="282893"/>
            <a:ext cx="7669213" cy="521970"/>
          </a:xfrm>
          <a:prstGeom prst="rect">
            <a:avLst/>
          </a:prstGeom>
          <a:solidFill>
            <a:srgbClr val="FF0000"/>
          </a:solidFill>
          <a:ln w="9525">
            <a:noFill/>
          </a:ln>
        </p:spPr>
        <p:txBody>
          <a:bodyPr>
            <a:spAutoFit/>
          </a:bodyPr>
          <a:p>
            <a:r>
              <a:rPr lang="en-US" altLang="zh-CN" sz="2800" b="1" dirty="0">
                <a:latin typeface="微软雅黑" panose="020B0503020204020204" charset="-122"/>
                <a:ea typeface="微软雅黑" panose="020B0503020204020204" charset="-122"/>
                <a:cs typeface="微软雅黑" panose="020B0503020204020204" charset="-122"/>
              </a:rPr>
              <a:t>  </a:t>
            </a:r>
            <a:r>
              <a:rPr lang="zh-CN" altLang="en-US" sz="2800" b="1" dirty="0">
                <a:latin typeface="微软雅黑" panose="020B0503020204020204" charset="-122"/>
                <a:ea typeface="微软雅黑" panose="020B0503020204020204" charset="-122"/>
                <a:cs typeface="微软雅黑" panose="020B0503020204020204" charset="-122"/>
              </a:rPr>
              <a:t>今日菜单</a:t>
            </a:r>
            <a:endParaRPr lang="zh-CN" altLang="en-US" sz="2800" b="1" dirty="0">
              <a:latin typeface="微软雅黑" panose="020B0503020204020204" charset="-122"/>
              <a:ea typeface="微软雅黑" panose="020B0503020204020204" charset="-122"/>
              <a:cs typeface="微软雅黑" panose="020B0503020204020204" charset="-122"/>
            </a:endParaRPr>
          </a:p>
        </p:txBody>
      </p:sp>
      <p:sp>
        <p:nvSpPr>
          <p:cNvPr id="3076" name="Text Box 3"/>
          <p:cNvSpPr txBox="1"/>
          <p:nvPr/>
        </p:nvSpPr>
        <p:spPr>
          <a:xfrm>
            <a:off x="396240" y="1269365"/>
            <a:ext cx="8214360" cy="4939030"/>
          </a:xfrm>
          <a:prstGeom prst="rect">
            <a:avLst/>
          </a:prstGeom>
          <a:noFill/>
          <a:ln w="9525">
            <a:noFill/>
          </a:ln>
        </p:spPr>
        <p:txBody>
          <a:bodyPr wrap="square">
            <a:spAutoFit/>
          </a:bodyPr>
          <a:p>
            <a:pPr>
              <a:lnSpc>
                <a:spcPct val="150000"/>
              </a:lnSpc>
            </a:pPr>
            <a:r>
              <a:rPr lang="en-US" altLang="zh-CN" sz="2600" b="1" dirty="0">
                <a:solidFill>
                  <a:schemeClr val="tx2"/>
                </a:solidFill>
                <a:latin typeface="微软雅黑" panose="020B0503020204020204" charset="-122"/>
                <a:ea typeface="微软雅黑" panose="020B0503020204020204" charset="-122"/>
                <a:cs typeface="微软雅黑" panose="020B0503020204020204" charset="-122"/>
              </a:rPr>
              <a:t>1</a:t>
            </a:r>
            <a:r>
              <a:rPr lang="zh-CN" altLang="en-US" sz="2600" b="1" dirty="0">
                <a:solidFill>
                  <a:schemeClr val="tx2"/>
                </a:solidFill>
                <a:latin typeface="微软雅黑" panose="020B0503020204020204" charset="-122"/>
                <a:ea typeface="微软雅黑" panose="020B0503020204020204" charset="-122"/>
                <a:cs typeface="微软雅黑" panose="020B0503020204020204" charset="-122"/>
              </a:rPr>
              <a:t>、当前建设工程成本控制所存在通病分析</a:t>
            </a:r>
            <a:endParaRPr lang="zh-CN" altLang="en-US" sz="2600" b="1" dirty="0">
              <a:solidFill>
                <a:schemeClr val="tx2"/>
              </a:solidFill>
              <a:latin typeface="微软雅黑" panose="020B0503020204020204" charset="-122"/>
              <a:ea typeface="微软雅黑" panose="020B0503020204020204" charset="-122"/>
              <a:cs typeface="微软雅黑" panose="020B0503020204020204" charset="-122"/>
            </a:endParaRPr>
          </a:p>
          <a:p>
            <a:pPr>
              <a:lnSpc>
                <a:spcPct val="150000"/>
              </a:lnSpc>
            </a:pPr>
            <a:r>
              <a:rPr lang="en-US" altLang="zh-CN" sz="2600" b="1" dirty="0">
                <a:solidFill>
                  <a:schemeClr val="tx2"/>
                </a:solidFill>
                <a:latin typeface="微软雅黑" panose="020B0503020204020204" charset="-122"/>
                <a:ea typeface="微软雅黑" panose="020B0503020204020204" charset="-122"/>
                <a:cs typeface="微软雅黑" panose="020B0503020204020204" charset="-122"/>
              </a:rPr>
              <a:t>2</a:t>
            </a:r>
            <a:r>
              <a:rPr lang="zh-CN" altLang="en-US" sz="2600" b="1" dirty="0">
                <a:solidFill>
                  <a:schemeClr val="tx2"/>
                </a:solidFill>
                <a:latin typeface="微软雅黑" panose="020B0503020204020204" charset="-122"/>
                <a:ea typeface="微软雅黑" panose="020B0503020204020204" charset="-122"/>
                <a:cs typeface="微软雅黑" panose="020B0503020204020204" charset="-122"/>
              </a:rPr>
              <a:t>、全过程建造成本控制概述及实践介绍</a:t>
            </a:r>
            <a:endParaRPr lang="zh-CN" altLang="en-US" sz="2600" b="1" dirty="0">
              <a:solidFill>
                <a:schemeClr val="tx2"/>
              </a:solidFill>
              <a:latin typeface="微软雅黑" panose="020B0503020204020204" charset="-122"/>
              <a:ea typeface="微软雅黑" panose="020B0503020204020204" charset="-122"/>
              <a:cs typeface="微软雅黑" panose="020B0503020204020204" charset="-122"/>
            </a:endParaRPr>
          </a:p>
          <a:p>
            <a:pPr>
              <a:lnSpc>
                <a:spcPct val="150000"/>
              </a:lnSpc>
            </a:pPr>
            <a:r>
              <a:rPr lang="en-US" altLang="zh-CN" sz="2800" dirty="0">
                <a:solidFill>
                  <a:schemeClr val="tx2"/>
                </a:solidFill>
                <a:latin typeface="微软雅黑" panose="020B0503020204020204" charset="-122"/>
                <a:ea typeface="微软雅黑" panose="020B0503020204020204" charset="-122"/>
                <a:cs typeface="微软雅黑" panose="020B0503020204020204" charset="-122"/>
              </a:rPr>
              <a:t>    </a:t>
            </a:r>
            <a:r>
              <a:rPr lang="zh-CN" altLang="en-US" sz="2600" dirty="0">
                <a:solidFill>
                  <a:schemeClr val="tx2"/>
                </a:solidFill>
                <a:latin typeface="微软雅黑" panose="020B0503020204020204" charset="-122"/>
                <a:ea typeface="微软雅黑" panose="020B0503020204020204" charset="-122"/>
                <a:cs typeface="微软雅黑" panose="020B0503020204020204" charset="-122"/>
              </a:rPr>
              <a:t>决策阶段</a:t>
            </a:r>
            <a:endParaRPr lang="zh-CN" altLang="en-US" sz="2600" dirty="0">
              <a:solidFill>
                <a:schemeClr val="tx2"/>
              </a:solidFill>
              <a:latin typeface="微软雅黑" panose="020B0503020204020204" charset="-122"/>
              <a:ea typeface="微软雅黑" panose="020B0503020204020204" charset="-122"/>
              <a:cs typeface="微软雅黑" panose="020B0503020204020204" charset="-122"/>
            </a:endParaRPr>
          </a:p>
          <a:p>
            <a:pPr>
              <a:lnSpc>
                <a:spcPct val="150000"/>
              </a:lnSpc>
            </a:pPr>
            <a:r>
              <a:rPr lang="en-US" altLang="zh-CN" sz="2600" dirty="0">
                <a:solidFill>
                  <a:schemeClr val="tx2"/>
                </a:solidFill>
                <a:latin typeface="微软雅黑" panose="020B0503020204020204" charset="-122"/>
                <a:ea typeface="微软雅黑" panose="020B0503020204020204" charset="-122"/>
                <a:cs typeface="微软雅黑" panose="020B0503020204020204" charset="-122"/>
              </a:rPr>
              <a:t>    </a:t>
            </a:r>
            <a:r>
              <a:rPr lang="zh-CN" altLang="en-US" sz="2600" dirty="0">
                <a:solidFill>
                  <a:schemeClr val="tx2"/>
                </a:solidFill>
                <a:latin typeface="微软雅黑" panose="020B0503020204020204" charset="-122"/>
                <a:ea typeface="微软雅黑" panose="020B0503020204020204" charset="-122"/>
                <a:cs typeface="微软雅黑" panose="020B0503020204020204" charset="-122"/>
              </a:rPr>
              <a:t>设计阶段</a:t>
            </a:r>
            <a:endParaRPr lang="zh-CN" altLang="en-US" sz="2600" dirty="0">
              <a:solidFill>
                <a:schemeClr val="tx2"/>
              </a:solidFill>
              <a:latin typeface="微软雅黑" panose="020B0503020204020204" charset="-122"/>
              <a:ea typeface="微软雅黑" panose="020B0503020204020204" charset="-122"/>
              <a:cs typeface="微软雅黑" panose="020B0503020204020204" charset="-122"/>
            </a:endParaRPr>
          </a:p>
          <a:p>
            <a:pPr>
              <a:lnSpc>
                <a:spcPct val="150000"/>
              </a:lnSpc>
            </a:pPr>
            <a:r>
              <a:rPr lang="en-US" altLang="zh-CN" sz="2600" dirty="0">
                <a:solidFill>
                  <a:schemeClr val="tx2"/>
                </a:solidFill>
                <a:latin typeface="微软雅黑" panose="020B0503020204020204" charset="-122"/>
                <a:ea typeface="微软雅黑" panose="020B0503020204020204" charset="-122"/>
                <a:cs typeface="微软雅黑" panose="020B0503020204020204" charset="-122"/>
              </a:rPr>
              <a:t>    </a:t>
            </a:r>
            <a:r>
              <a:rPr lang="zh-CN" altLang="en-US" sz="2600" dirty="0">
                <a:solidFill>
                  <a:schemeClr val="tx2"/>
                </a:solidFill>
                <a:latin typeface="微软雅黑" panose="020B0503020204020204" charset="-122"/>
                <a:ea typeface="微软雅黑" panose="020B0503020204020204" charset="-122"/>
                <a:cs typeface="微软雅黑" panose="020B0503020204020204" charset="-122"/>
              </a:rPr>
              <a:t>招投标阶段</a:t>
            </a:r>
            <a:endParaRPr lang="zh-CN" altLang="en-US" sz="2600" dirty="0">
              <a:solidFill>
                <a:schemeClr val="tx2"/>
              </a:solidFill>
              <a:latin typeface="微软雅黑" panose="020B0503020204020204" charset="-122"/>
              <a:ea typeface="微软雅黑" panose="020B0503020204020204" charset="-122"/>
              <a:cs typeface="微软雅黑" panose="020B0503020204020204" charset="-122"/>
            </a:endParaRPr>
          </a:p>
          <a:p>
            <a:pPr>
              <a:lnSpc>
                <a:spcPct val="150000"/>
              </a:lnSpc>
            </a:pPr>
            <a:r>
              <a:rPr lang="en-US" altLang="zh-CN" sz="2600" dirty="0">
                <a:solidFill>
                  <a:schemeClr val="tx2"/>
                </a:solidFill>
                <a:latin typeface="微软雅黑" panose="020B0503020204020204" charset="-122"/>
                <a:ea typeface="微软雅黑" panose="020B0503020204020204" charset="-122"/>
                <a:cs typeface="微软雅黑" panose="020B0503020204020204" charset="-122"/>
              </a:rPr>
              <a:t>    </a:t>
            </a:r>
            <a:r>
              <a:rPr lang="zh-CN" altLang="en-US" sz="2600" dirty="0">
                <a:solidFill>
                  <a:schemeClr val="tx2"/>
                </a:solidFill>
                <a:latin typeface="微软雅黑" panose="020B0503020204020204" charset="-122"/>
                <a:ea typeface="微软雅黑" panose="020B0503020204020204" charset="-122"/>
                <a:cs typeface="微软雅黑" panose="020B0503020204020204" charset="-122"/>
              </a:rPr>
              <a:t>施工阶段</a:t>
            </a:r>
            <a:endParaRPr lang="zh-CN" altLang="en-US" sz="2600" dirty="0">
              <a:solidFill>
                <a:schemeClr val="tx2"/>
              </a:solidFill>
              <a:latin typeface="微软雅黑" panose="020B0503020204020204" charset="-122"/>
              <a:ea typeface="微软雅黑" panose="020B0503020204020204" charset="-122"/>
              <a:cs typeface="微软雅黑" panose="020B0503020204020204" charset="-122"/>
            </a:endParaRPr>
          </a:p>
          <a:p>
            <a:pPr>
              <a:lnSpc>
                <a:spcPct val="150000"/>
              </a:lnSpc>
            </a:pPr>
            <a:r>
              <a:rPr lang="en-US" altLang="zh-CN" sz="2600" dirty="0">
                <a:solidFill>
                  <a:schemeClr val="tx2"/>
                </a:solidFill>
                <a:latin typeface="微软雅黑" panose="020B0503020204020204" charset="-122"/>
                <a:ea typeface="微软雅黑" panose="020B0503020204020204" charset="-122"/>
                <a:cs typeface="微软雅黑" panose="020B0503020204020204" charset="-122"/>
              </a:rPr>
              <a:t>    </a:t>
            </a:r>
            <a:r>
              <a:rPr lang="zh-CN" altLang="en-US" sz="2600" dirty="0">
                <a:solidFill>
                  <a:schemeClr val="tx2"/>
                </a:solidFill>
                <a:latin typeface="微软雅黑" panose="020B0503020204020204" charset="-122"/>
                <a:ea typeface="微软雅黑" panose="020B0503020204020204" charset="-122"/>
                <a:cs typeface="微软雅黑" panose="020B0503020204020204" charset="-122"/>
              </a:rPr>
              <a:t>竣工阶段</a:t>
            </a:r>
            <a:endParaRPr lang="zh-CN" altLang="en-US" sz="2600" dirty="0">
              <a:solidFill>
                <a:schemeClr val="tx2"/>
              </a:solidFill>
              <a:latin typeface="微软雅黑" panose="020B0503020204020204" charset="-122"/>
              <a:ea typeface="微软雅黑" panose="020B0503020204020204" charset="-122"/>
              <a:cs typeface="微软雅黑" panose="020B0503020204020204" charset="-122"/>
            </a:endParaRPr>
          </a:p>
          <a:p>
            <a:pPr>
              <a:lnSpc>
                <a:spcPct val="150000"/>
              </a:lnSpc>
            </a:pPr>
            <a:endParaRPr lang="en-US" altLang="zh-CN" sz="2600" b="1" dirty="0">
              <a:solidFill>
                <a:schemeClr val="tx2"/>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22531" name="Rectangle 3"/>
          <p:cNvSpPr>
            <a:spLocks noGrp="1"/>
          </p:cNvSpPr>
          <p:nvPr>
            <p:ph idx="1"/>
          </p:nvPr>
        </p:nvSpPr>
        <p:spPr>
          <a:xfrm>
            <a:off x="467995" y="1270000"/>
            <a:ext cx="8255000" cy="4824095"/>
          </a:xfrm>
        </p:spPr>
        <p:txBody>
          <a:bodyPr vert="horz" wrap="square" lIns="91440" tIns="45720" rIns="91440" bIns="45720" anchor="t" anchorCtr="0"/>
          <a:p>
            <a:pPr marL="0" indent="0" eaLnBrk="1" latinLnBrk="0" hangingPunct="1">
              <a:lnSpc>
                <a:spcPct val="150000"/>
              </a:lnSpc>
              <a:spcBef>
                <a:spcPts val="0"/>
              </a:spcBef>
              <a:buNone/>
            </a:pPr>
            <a:r>
              <a:rPr lang="zh-CN" altLang="en-US" sz="2400" dirty="0">
                <a:solidFill>
                  <a:schemeClr val="tx2"/>
                </a:solidFill>
              </a:rPr>
              <a:t>设计阶段</a:t>
            </a:r>
            <a:endParaRPr lang="zh-CN" altLang="en-US" sz="2400" dirty="0">
              <a:solidFill>
                <a:schemeClr val="tx2"/>
              </a:solidFill>
            </a:endParaRPr>
          </a:p>
          <a:p>
            <a:pPr marL="0" indent="0" eaLnBrk="1" latinLnBrk="0" hangingPunct="1">
              <a:lnSpc>
                <a:spcPct val="150000"/>
              </a:lnSpc>
              <a:spcBef>
                <a:spcPts val="0"/>
              </a:spcBef>
              <a:buFontTx/>
              <a:buAutoNum type="arabicPlain" startAt="4"/>
            </a:pPr>
            <a:r>
              <a:rPr lang="en-US" altLang="zh-CN" sz="2000" b="0" dirty="0"/>
              <a:t>  </a:t>
            </a:r>
            <a:r>
              <a:rPr lang="zh-CN" altLang="en-US" sz="2000" b="0" dirty="0"/>
              <a:t>限额设计。提出项目设计、施工方案的优化建议，各方案测算工程造成价的编制与比选。</a:t>
            </a:r>
            <a:endParaRPr lang="zh-CN" altLang="en-US" sz="2000" b="0" dirty="0"/>
          </a:p>
          <a:p>
            <a:pPr marL="0" indent="0" eaLnBrk="1" latinLnBrk="0" hangingPunct="1">
              <a:lnSpc>
                <a:spcPct val="150000"/>
              </a:lnSpc>
              <a:spcBef>
                <a:spcPts val="0"/>
              </a:spcBef>
              <a:buFontTx/>
              <a:buAutoNum type="arabicPlain" startAt="4"/>
            </a:pPr>
            <a:r>
              <a:rPr lang="en-US" altLang="zh-CN" sz="2000" b="0" dirty="0"/>
              <a:t>  </a:t>
            </a:r>
            <a:r>
              <a:rPr lang="zh-CN" altLang="en-US" sz="2000" b="0" dirty="0"/>
              <a:t>设计概算的编制、审核与调整；</a:t>
            </a:r>
            <a:endParaRPr lang="zh-CN" altLang="en-US" sz="2000" b="0" dirty="0"/>
          </a:p>
        </p:txBody>
      </p:sp>
      <p:sp>
        <p:nvSpPr>
          <p:cNvPr id="22532" name="Text Box 4"/>
          <p:cNvSpPr/>
          <p:nvPr/>
        </p:nvSpPr>
        <p:spPr>
          <a:xfrm>
            <a:off x="0" y="231775"/>
            <a:ext cx="8748713" cy="645160"/>
          </a:xfrm>
          <a:prstGeom prst="rect">
            <a:avLst/>
          </a:prstGeom>
          <a:solidFill>
            <a:srgbClr val="CC0000"/>
          </a:solidFill>
          <a:ln w="9525">
            <a:noFill/>
          </a:ln>
        </p:spPr>
        <p:txBody>
          <a:bodyPr>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全过程工程造价管理咨询的主要工作</a:t>
            </a:r>
            <a:endParaRPr lang="zh-CN" altLang="en-US" sz="2800" b="1" dirty="0">
              <a:latin typeface="微软雅黑" panose="020B0503020204020204" charset="-122"/>
              <a:ea typeface="微软雅黑" panose="020B0503020204020204" charset="-122"/>
              <a:sym typeface="+mn-ea"/>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23555" name="Rectangle 2"/>
          <p:cNvSpPr>
            <a:spLocks noGrp="1"/>
          </p:cNvSpPr>
          <p:nvPr>
            <p:ph idx="1"/>
          </p:nvPr>
        </p:nvSpPr>
        <p:spPr>
          <a:xfrm>
            <a:off x="467995" y="1269048"/>
            <a:ext cx="8275638" cy="4824412"/>
          </a:xfrm>
        </p:spPr>
        <p:txBody>
          <a:bodyPr vert="horz" wrap="square" lIns="91440" tIns="45720" rIns="91440" bIns="45720" anchor="t" anchorCtr="0"/>
          <a:p>
            <a:pPr marL="0" indent="0" eaLnBrk="1" latinLnBrk="0" hangingPunct="1">
              <a:lnSpc>
                <a:spcPct val="150000"/>
              </a:lnSpc>
              <a:spcBef>
                <a:spcPts val="0"/>
              </a:spcBef>
              <a:buNone/>
            </a:pPr>
            <a:r>
              <a:rPr lang="zh-CN" altLang="en-US" sz="2400" dirty="0">
                <a:solidFill>
                  <a:schemeClr val="tx2"/>
                </a:solidFill>
                <a:cs typeface="微软雅黑" panose="020B0503020204020204" charset="-122"/>
              </a:rPr>
              <a:t>招投标阶段</a:t>
            </a:r>
            <a:endParaRPr lang="zh-CN" altLang="en-US" sz="2400" dirty="0">
              <a:solidFill>
                <a:schemeClr val="tx2"/>
              </a:solidFill>
              <a:cs typeface="微软雅黑" panose="020B0503020204020204" charset="-122"/>
            </a:endParaRPr>
          </a:p>
          <a:p>
            <a:pPr marL="0" indent="0" eaLnBrk="1" latinLnBrk="0" hangingPunct="1">
              <a:lnSpc>
                <a:spcPct val="150000"/>
              </a:lnSpc>
              <a:spcBef>
                <a:spcPts val="0"/>
              </a:spcBef>
              <a:buNone/>
            </a:pPr>
            <a:r>
              <a:rPr lang="en-US" altLang="zh-CN" sz="2000" b="0" dirty="0">
                <a:cs typeface="微软雅黑" panose="020B0503020204020204" charset="-122"/>
              </a:rPr>
              <a:t>6  </a:t>
            </a:r>
            <a:r>
              <a:rPr lang="zh-CN" altLang="en-US" sz="2000" b="0" dirty="0">
                <a:cs typeface="微软雅黑" panose="020B0503020204020204" charset="-122"/>
              </a:rPr>
              <a:t>施工图预算的编制或审核；</a:t>
            </a:r>
            <a:endParaRPr lang="zh-CN" altLang="en-US" sz="2000" b="0" dirty="0">
              <a:cs typeface="微软雅黑" panose="020B0503020204020204" charset="-122"/>
            </a:endParaRPr>
          </a:p>
          <a:p>
            <a:pPr marL="0" indent="0" eaLnBrk="1" latinLnBrk="0" hangingPunct="1">
              <a:lnSpc>
                <a:spcPct val="150000"/>
              </a:lnSpc>
              <a:spcBef>
                <a:spcPts val="0"/>
              </a:spcBef>
              <a:buNone/>
            </a:pPr>
            <a:r>
              <a:rPr lang="en-US" altLang="zh-CN" sz="2000" b="0" dirty="0">
                <a:cs typeface="微软雅黑" panose="020B0503020204020204" charset="-122"/>
              </a:rPr>
              <a:t>7  </a:t>
            </a:r>
            <a:r>
              <a:rPr lang="zh-CN" altLang="en-US" sz="2000" b="0" dirty="0">
                <a:cs typeface="微软雅黑" panose="020B0503020204020204" charset="-122"/>
              </a:rPr>
              <a:t>参与工程招标文件的编制；</a:t>
            </a:r>
            <a:endParaRPr lang="zh-CN" altLang="en-US" sz="2000" b="0" dirty="0">
              <a:cs typeface="微软雅黑" panose="020B0503020204020204" charset="-122"/>
            </a:endParaRPr>
          </a:p>
          <a:p>
            <a:pPr marL="0" indent="0" eaLnBrk="1" latinLnBrk="0" hangingPunct="1">
              <a:lnSpc>
                <a:spcPct val="150000"/>
              </a:lnSpc>
              <a:spcBef>
                <a:spcPts val="0"/>
              </a:spcBef>
              <a:buFontTx/>
              <a:buAutoNum type="arabicPlain" startAt="8"/>
            </a:pPr>
            <a:r>
              <a:rPr lang="zh-CN" altLang="en-US" sz="2000" b="0" dirty="0">
                <a:cs typeface="微软雅黑" panose="020B0503020204020204" charset="-122"/>
              </a:rPr>
              <a:t> </a:t>
            </a:r>
            <a:r>
              <a:rPr lang="en-US" altLang="zh-CN" sz="2000" b="0" dirty="0">
                <a:cs typeface="微软雅黑" panose="020B0503020204020204" charset="-122"/>
              </a:rPr>
              <a:t> </a:t>
            </a:r>
            <a:r>
              <a:rPr lang="zh-CN" altLang="en-US" sz="2000" b="0" dirty="0">
                <a:cs typeface="微软雅黑" panose="020B0503020204020204" charset="-122"/>
              </a:rPr>
              <a:t>招标工程工程量清单的编制；</a:t>
            </a:r>
            <a:endParaRPr lang="zh-CN" altLang="en-US" sz="2000" b="0" dirty="0">
              <a:cs typeface="微软雅黑" panose="020B0503020204020204" charset="-122"/>
            </a:endParaRPr>
          </a:p>
          <a:p>
            <a:pPr marL="0" indent="0" eaLnBrk="1" latinLnBrk="0" hangingPunct="1">
              <a:lnSpc>
                <a:spcPct val="150000"/>
              </a:lnSpc>
              <a:spcBef>
                <a:spcPts val="0"/>
              </a:spcBef>
              <a:buFontTx/>
              <a:buAutoNum type="arabicPlain" startAt="8"/>
            </a:pPr>
            <a:r>
              <a:rPr lang="zh-CN" altLang="en-US" sz="2000" b="0" dirty="0">
                <a:cs typeface="微软雅黑" panose="020B0503020204020204" charset="-122"/>
              </a:rPr>
              <a:t> </a:t>
            </a:r>
            <a:r>
              <a:rPr lang="en-US" altLang="zh-CN" sz="2000" b="0" dirty="0">
                <a:cs typeface="微软雅黑" panose="020B0503020204020204" charset="-122"/>
              </a:rPr>
              <a:t> </a:t>
            </a:r>
            <a:r>
              <a:rPr lang="zh-CN" altLang="en-US" sz="2000" b="0" dirty="0">
                <a:cs typeface="微软雅黑" panose="020B0503020204020204" charset="-122"/>
              </a:rPr>
              <a:t>招标工程控标控制价的编制或审核；</a:t>
            </a:r>
            <a:endParaRPr lang="zh-CN" altLang="en-US" sz="2000" b="0" dirty="0">
              <a:cs typeface="微软雅黑" panose="020B0503020204020204" charset="-122"/>
            </a:endParaRPr>
          </a:p>
          <a:p>
            <a:pPr marL="0" indent="0" eaLnBrk="1" latinLnBrk="0" hangingPunct="1">
              <a:lnSpc>
                <a:spcPct val="150000"/>
              </a:lnSpc>
              <a:spcBef>
                <a:spcPts val="0"/>
              </a:spcBef>
              <a:buFontTx/>
              <a:buAutoNum type="arabicPlain" startAt="8"/>
            </a:pPr>
            <a:r>
              <a:rPr lang="zh-CN" altLang="en-US" sz="2000" b="0" dirty="0">
                <a:cs typeface="微软雅黑" panose="020B0503020204020204" charset="-122"/>
              </a:rPr>
              <a:t> </a:t>
            </a:r>
            <a:r>
              <a:rPr lang="en-US" altLang="zh-CN" sz="2000" b="0" dirty="0">
                <a:cs typeface="微软雅黑" panose="020B0503020204020204" charset="-122"/>
              </a:rPr>
              <a:t> </a:t>
            </a:r>
            <a:r>
              <a:rPr lang="zh-CN" altLang="en-US" sz="2000" b="0" dirty="0">
                <a:cs typeface="微软雅黑" panose="020B0503020204020204" charset="-122"/>
              </a:rPr>
              <a:t>施工合同的相关造价条款的拟定；</a:t>
            </a:r>
            <a:endParaRPr lang="zh-CN" altLang="en-US" sz="2000" b="0" dirty="0">
              <a:cs typeface="微软雅黑" panose="020B0503020204020204" charset="-122"/>
            </a:endParaRPr>
          </a:p>
          <a:p>
            <a:pPr marL="0" indent="0" eaLnBrk="1" latinLnBrk="0" hangingPunct="1">
              <a:lnSpc>
                <a:spcPct val="150000"/>
              </a:lnSpc>
              <a:spcBef>
                <a:spcPts val="0"/>
              </a:spcBef>
              <a:buFontTx/>
              <a:buAutoNum type="arabicPlain" startAt="8"/>
            </a:pPr>
            <a:r>
              <a:rPr lang="zh-CN" altLang="en-US" sz="2000" b="0" dirty="0">
                <a:cs typeface="微软雅黑" panose="020B0503020204020204" charset="-122"/>
              </a:rPr>
              <a:t> </a:t>
            </a:r>
            <a:r>
              <a:rPr lang="en-US" altLang="zh-CN" sz="2000" b="0" dirty="0">
                <a:cs typeface="微软雅黑" panose="020B0503020204020204" charset="-122"/>
              </a:rPr>
              <a:t> </a:t>
            </a:r>
            <a:r>
              <a:rPr lang="zh-CN" altLang="en-US" sz="2000" b="0" dirty="0">
                <a:cs typeface="微软雅黑" panose="020B0503020204020204" charset="-122"/>
              </a:rPr>
              <a:t>各类招标项目投标价合理性的分析；</a:t>
            </a:r>
            <a:endParaRPr lang="zh-CN" altLang="en-US" sz="2000" b="0" dirty="0">
              <a:cs typeface="微软雅黑" panose="020B0503020204020204" charset="-122"/>
            </a:endParaRPr>
          </a:p>
        </p:txBody>
      </p:sp>
      <p:sp>
        <p:nvSpPr>
          <p:cNvPr id="23556" name="Text Box 3"/>
          <p:cNvSpPr/>
          <p:nvPr/>
        </p:nvSpPr>
        <p:spPr>
          <a:xfrm>
            <a:off x="0" y="231775"/>
            <a:ext cx="8748713" cy="645160"/>
          </a:xfrm>
          <a:prstGeom prst="rect">
            <a:avLst/>
          </a:prstGeom>
          <a:solidFill>
            <a:srgbClr val="CC0000"/>
          </a:solidFill>
          <a:ln w="9525">
            <a:noFill/>
          </a:ln>
        </p:spPr>
        <p:txBody>
          <a:bodyPr>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全过程工程造价管理咨询的主要工作</a:t>
            </a:r>
            <a:endParaRPr lang="zh-CN" altLang="en-US" sz="2800" b="1" dirty="0">
              <a:latin typeface="微软雅黑" panose="020B0503020204020204" charset="-122"/>
              <a:ea typeface="微软雅黑" panose="020B0503020204020204" charset="-122"/>
              <a:sym typeface="+mn-ea"/>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24579" name="Rectangle 3"/>
          <p:cNvSpPr>
            <a:spLocks noGrp="1"/>
          </p:cNvSpPr>
          <p:nvPr>
            <p:ph idx="1"/>
          </p:nvPr>
        </p:nvSpPr>
        <p:spPr>
          <a:xfrm>
            <a:off x="467995" y="1274445"/>
            <a:ext cx="8064500" cy="4821555"/>
          </a:xfrm>
        </p:spPr>
        <p:txBody>
          <a:bodyPr vert="horz" wrap="square" lIns="91440" tIns="45720" rIns="91440" bIns="45720" anchor="t" anchorCtr="0"/>
          <a:p>
            <a:pPr marL="0" indent="0" eaLnBrk="1" latinLnBrk="0" hangingPunct="1">
              <a:lnSpc>
                <a:spcPct val="150000"/>
              </a:lnSpc>
              <a:spcBef>
                <a:spcPts val="0"/>
              </a:spcBef>
              <a:buNone/>
            </a:pPr>
            <a:r>
              <a:rPr lang="zh-CN" altLang="en-US" sz="2400" dirty="0">
                <a:solidFill>
                  <a:schemeClr val="tx2"/>
                </a:solidFill>
                <a:cs typeface="微软雅黑" panose="020B0503020204020204" charset="-122"/>
              </a:rPr>
              <a:t>施工阶段</a:t>
            </a:r>
            <a:endParaRPr lang="zh-CN" altLang="en-US" sz="2400" dirty="0">
              <a:solidFill>
                <a:schemeClr val="tx2"/>
              </a:solidFill>
              <a:cs typeface="微软雅黑" panose="020B0503020204020204" charset="-122"/>
            </a:endParaRPr>
          </a:p>
          <a:p>
            <a:pPr marL="0" indent="0" eaLnBrk="1" latinLnBrk="0" hangingPunct="1">
              <a:lnSpc>
                <a:spcPct val="150000"/>
              </a:lnSpc>
              <a:spcBef>
                <a:spcPts val="0"/>
              </a:spcBef>
              <a:buNone/>
            </a:pPr>
            <a:r>
              <a:rPr lang="en-US" altLang="zh-CN" sz="2000" b="0" dirty="0">
                <a:cs typeface="微软雅黑" panose="020B0503020204020204" charset="-122"/>
              </a:rPr>
              <a:t>12  </a:t>
            </a:r>
            <a:r>
              <a:rPr lang="zh-CN" altLang="en-US" sz="2000" b="0" dirty="0">
                <a:cs typeface="微软雅黑" panose="020B0503020204020204" charset="-122"/>
              </a:rPr>
              <a:t>合同履行过程的管理；</a:t>
            </a:r>
            <a:endParaRPr lang="zh-CN" altLang="en-US" sz="2000" b="0" dirty="0">
              <a:cs typeface="微软雅黑" panose="020B0503020204020204" charset="-122"/>
            </a:endParaRPr>
          </a:p>
          <a:p>
            <a:pPr marL="0" indent="0" eaLnBrk="1" latinLnBrk="0" hangingPunct="1">
              <a:lnSpc>
                <a:spcPct val="150000"/>
              </a:lnSpc>
              <a:spcBef>
                <a:spcPts val="0"/>
              </a:spcBef>
              <a:buNone/>
            </a:pPr>
            <a:r>
              <a:rPr lang="en-US" altLang="zh-CN" sz="2000" b="0" dirty="0">
                <a:cs typeface="微软雅黑" panose="020B0503020204020204" charset="-122"/>
              </a:rPr>
              <a:t>13  </a:t>
            </a:r>
            <a:r>
              <a:rPr lang="zh-CN" altLang="en-US" sz="2000" b="0" dirty="0">
                <a:cs typeface="微软雅黑" panose="020B0503020204020204" charset="-122"/>
              </a:rPr>
              <a:t>工程计量支付的确定，审核工程款支付申请，提出资金使用计划建议；</a:t>
            </a:r>
            <a:endParaRPr lang="zh-CN" altLang="en-US" sz="2000" b="0" dirty="0">
              <a:cs typeface="微软雅黑" panose="020B0503020204020204" charset="-122"/>
            </a:endParaRPr>
          </a:p>
          <a:p>
            <a:pPr marL="0" indent="0" eaLnBrk="1" latinLnBrk="0" hangingPunct="1">
              <a:lnSpc>
                <a:spcPct val="150000"/>
              </a:lnSpc>
              <a:spcBef>
                <a:spcPts val="0"/>
              </a:spcBef>
              <a:buNone/>
            </a:pPr>
            <a:r>
              <a:rPr lang="en-US" altLang="zh-CN" sz="2000" b="0" dirty="0">
                <a:cs typeface="微软雅黑" panose="020B0503020204020204" charset="-122"/>
              </a:rPr>
              <a:t>14  </a:t>
            </a:r>
            <a:r>
              <a:rPr lang="zh-CN" altLang="en-US" sz="2000" b="0" dirty="0">
                <a:cs typeface="微软雅黑" panose="020B0503020204020204" charset="-122"/>
              </a:rPr>
              <a:t>施工过程的设计变更、工程签证和工程索赔的处理；</a:t>
            </a:r>
            <a:endParaRPr lang="zh-CN" altLang="en-US" sz="2000" b="0" dirty="0">
              <a:cs typeface="微软雅黑" panose="020B0503020204020204" charset="-122"/>
            </a:endParaRPr>
          </a:p>
          <a:p>
            <a:pPr marL="0" indent="0" eaLnBrk="1" latinLnBrk="0" hangingPunct="1">
              <a:lnSpc>
                <a:spcPct val="150000"/>
              </a:lnSpc>
              <a:spcBef>
                <a:spcPts val="0"/>
              </a:spcBef>
              <a:buFontTx/>
              <a:buAutoNum type="arabicPlain" startAt="15"/>
            </a:pPr>
            <a:r>
              <a:rPr lang="zh-CN" altLang="en-US" sz="2000" b="0" dirty="0">
                <a:cs typeface="微软雅黑" panose="020B0503020204020204" charset="-122"/>
              </a:rPr>
              <a:t>  工程计价争议的处理</a:t>
            </a:r>
            <a:endParaRPr lang="zh-CN" altLang="en-US" sz="2000" b="0" dirty="0">
              <a:cs typeface="微软雅黑" panose="020B0503020204020204" charset="-122"/>
            </a:endParaRPr>
          </a:p>
          <a:p>
            <a:pPr marL="0" indent="0" eaLnBrk="1" latinLnBrk="0" hangingPunct="1">
              <a:lnSpc>
                <a:spcPct val="150000"/>
              </a:lnSpc>
              <a:spcBef>
                <a:spcPts val="0"/>
              </a:spcBef>
              <a:buFontTx/>
              <a:buAutoNum type="arabicPlain" startAt="15"/>
            </a:pPr>
            <a:r>
              <a:rPr lang="zh-CN" altLang="en-US" sz="2000" b="0" dirty="0">
                <a:cs typeface="微软雅黑" panose="020B0503020204020204" charset="-122"/>
              </a:rPr>
              <a:t>  价值工程。提出合理化建议</a:t>
            </a:r>
            <a:endParaRPr lang="zh-CN" altLang="en-US" sz="2000" b="0" dirty="0">
              <a:cs typeface="微软雅黑" panose="020B0503020204020204" charset="-122"/>
            </a:endParaRPr>
          </a:p>
        </p:txBody>
      </p:sp>
      <p:sp>
        <p:nvSpPr>
          <p:cNvPr id="24580" name="Text Box 5"/>
          <p:cNvSpPr/>
          <p:nvPr/>
        </p:nvSpPr>
        <p:spPr>
          <a:xfrm>
            <a:off x="0" y="231775"/>
            <a:ext cx="8748713" cy="645160"/>
          </a:xfrm>
          <a:prstGeom prst="rect">
            <a:avLst/>
          </a:prstGeom>
          <a:solidFill>
            <a:srgbClr val="CC0000"/>
          </a:solidFill>
          <a:ln w="9525">
            <a:noFill/>
          </a:ln>
        </p:spPr>
        <p:txBody>
          <a:bodyPr>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全过程工程造价管理咨询的主要工作</a:t>
            </a:r>
            <a:endParaRPr lang="zh-CN" altLang="en-US" sz="2800" b="1" dirty="0">
              <a:latin typeface="微软雅黑" panose="020B0503020204020204" charset="-122"/>
              <a:ea typeface="微软雅黑" panose="020B0503020204020204" charset="-122"/>
              <a:sym typeface="+mn-ea"/>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25603" name="Rectangle 2"/>
          <p:cNvSpPr>
            <a:spLocks noGrp="1"/>
          </p:cNvSpPr>
          <p:nvPr>
            <p:ph idx="1"/>
          </p:nvPr>
        </p:nvSpPr>
        <p:spPr>
          <a:xfrm>
            <a:off x="467995" y="1269048"/>
            <a:ext cx="8064500" cy="4827587"/>
          </a:xfrm>
        </p:spPr>
        <p:txBody>
          <a:bodyPr vert="horz" wrap="square" lIns="91440" tIns="45720" rIns="91440" bIns="45720" anchor="t" anchorCtr="0"/>
          <a:p>
            <a:pPr marL="0" indent="0" eaLnBrk="1" latinLnBrk="0" hangingPunct="1">
              <a:lnSpc>
                <a:spcPct val="150000"/>
              </a:lnSpc>
              <a:spcBef>
                <a:spcPts val="0"/>
              </a:spcBef>
              <a:buNone/>
            </a:pPr>
            <a:r>
              <a:rPr lang="zh-CN" altLang="en-US" sz="2400" b="1" dirty="0">
                <a:solidFill>
                  <a:schemeClr val="tx2"/>
                </a:solidFill>
                <a:cs typeface="微软雅黑" panose="020B0503020204020204" charset="-122"/>
              </a:rPr>
              <a:t>竣工阶段</a:t>
            </a:r>
            <a:endParaRPr lang="zh-CN" altLang="en-US" sz="2400" b="1" dirty="0">
              <a:solidFill>
                <a:schemeClr val="tx2"/>
              </a:solidFill>
              <a:cs typeface="微软雅黑" panose="020B0503020204020204" charset="-122"/>
            </a:endParaRPr>
          </a:p>
          <a:p>
            <a:pPr marL="0" indent="0" eaLnBrk="1" latinLnBrk="0" hangingPunct="1">
              <a:lnSpc>
                <a:spcPct val="150000"/>
              </a:lnSpc>
              <a:spcBef>
                <a:spcPts val="0"/>
              </a:spcBef>
              <a:buNone/>
            </a:pPr>
            <a:r>
              <a:rPr lang="en-US" altLang="zh-CN" sz="2000" b="0" dirty="0">
                <a:cs typeface="微软雅黑" panose="020B0503020204020204" charset="-122"/>
              </a:rPr>
              <a:t>17  </a:t>
            </a:r>
            <a:r>
              <a:rPr lang="zh-CN" altLang="en-US" sz="2000" b="0" dirty="0">
                <a:cs typeface="微软雅黑" panose="020B0503020204020204" charset="-122"/>
              </a:rPr>
              <a:t>各类工程的竣工结算编制与审核；</a:t>
            </a:r>
            <a:endParaRPr lang="zh-CN" altLang="en-US" sz="2000" b="0" dirty="0">
              <a:cs typeface="微软雅黑" panose="020B0503020204020204" charset="-122"/>
            </a:endParaRPr>
          </a:p>
          <a:p>
            <a:pPr marL="0" indent="0" eaLnBrk="1" latinLnBrk="0" hangingPunct="1">
              <a:lnSpc>
                <a:spcPct val="150000"/>
              </a:lnSpc>
              <a:spcBef>
                <a:spcPts val="0"/>
              </a:spcBef>
              <a:buFontTx/>
              <a:buAutoNum type="arabicPlain" startAt="18"/>
            </a:pPr>
            <a:r>
              <a:rPr lang="zh-CN" altLang="en-US" sz="2000" b="0" dirty="0">
                <a:cs typeface="微软雅黑" panose="020B0503020204020204" charset="-122"/>
              </a:rPr>
              <a:t>  造价管理总结；</a:t>
            </a:r>
            <a:endParaRPr lang="zh-CN" altLang="en-US" sz="2000" b="0" dirty="0">
              <a:cs typeface="微软雅黑" panose="020B0503020204020204" charset="-122"/>
            </a:endParaRPr>
          </a:p>
          <a:p>
            <a:pPr marL="0" indent="0" eaLnBrk="1" latinLnBrk="0" hangingPunct="1">
              <a:lnSpc>
                <a:spcPct val="150000"/>
              </a:lnSpc>
              <a:spcBef>
                <a:spcPts val="0"/>
              </a:spcBef>
              <a:buFontTx/>
              <a:buAutoNum type="arabicPlain" startAt="18"/>
            </a:pPr>
            <a:r>
              <a:rPr lang="zh-CN" altLang="en-US" sz="2000" b="0" dirty="0">
                <a:cs typeface="微软雅黑" panose="020B0503020204020204" charset="-122"/>
              </a:rPr>
              <a:t>  建设项目后评价。</a:t>
            </a:r>
            <a:endParaRPr lang="zh-CN" altLang="en-US" sz="2000" b="0" dirty="0">
              <a:cs typeface="微软雅黑" panose="020B0503020204020204" charset="-122"/>
            </a:endParaRPr>
          </a:p>
          <a:p>
            <a:pPr marL="0" indent="0" eaLnBrk="1" latinLnBrk="0" hangingPunct="1">
              <a:lnSpc>
                <a:spcPct val="150000"/>
              </a:lnSpc>
              <a:spcBef>
                <a:spcPts val="0"/>
              </a:spcBef>
              <a:buFontTx/>
              <a:buAutoNum type="arabicPlain" startAt="18"/>
            </a:pPr>
            <a:endParaRPr lang="zh-CN" altLang="en-US" sz="2000" b="0" dirty="0">
              <a:cs typeface="微软雅黑" panose="020B0503020204020204" charset="-122"/>
            </a:endParaRPr>
          </a:p>
          <a:p>
            <a:pPr marL="0" indent="0" eaLnBrk="1" latinLnBrk="0" hangingPunct="1">
              <a:lnSpc>
                <a:spcPct val="150000"/>
              </a:lnSpc>
              <a:spcBef>
                <a:spcPts val="0"/>
              </a:spcBef>
              <a:buNone/>
            </a:pPr>
            <a:endParaRPr lang="zh-CN" altLang="en-US" sz="2000" b="0" dirty="0">
              <a:cs typeface="微软雅黑" panose="020B0503020204020204" charset="-122"/>
            </a:endParaRPr>
          </a:p>
          <a:p>
            <a:pPr marL="0" indent="0" eaLnBrk="1" latinLnBrk="0" hangingPunct="1">
              <a:lnSpc>
                <a:spcPct val="150000"/>
              </a:lnSpc>
              <a:spcBef>
                <a:spcPts val="0"/>
              </a:spcBef>
              <a:buNone/>
            </a:pPr>
            <a:r>
              <a:rPr lang="zh-CN" altLang="en-US" sz="2000" b="0" dirty="0">
                <a:solidFill>
                  <a:schemeClr val="accent2"/>
                </a:solidFill>
                <a:cs typeface="微软雅黑" panose="020B0503020204020204" charset="-122"/>
              </a:rPr>
              <a:t>全过程造价管理示意图</a:t>
            </a:r>
            <a:endParaRPr lang="zh-CN" altLang="en-US" sz="2000" b="0" dirty="0">
              <a:solidFill>
                <a:schemeClr val="accent2"/>
              </a:solidFill>
              <a:cs typeface="微软雅黑" panose="020B0503020204020204" charset="-122"/>
            </a:endParaRPr>
          </a:p>
        </p:txBody>
      </p:sp>
      <p:sp>
        <p:nvSpPr>
          <p:cNvPr id="25604" name="Text Box 3"/>
          <p:cNvSpPr/>
          <p:nvPr/>
        </p:nvSpPr>
        <p:spPr>
          <a:xfrm>
            <a:off x="0" y="231775"/>
            <a:ext cx="8748713" cy="645160"/>
          </a:xfrm>
          <a:prstGeom prst="rect">
            <a:avLst/>
          </a:prstGeom>
          <a:solidFill>
            <a:srgbClr val="CC0000"/>
          </a:solidFill>
          <a:ln w="9525">
            <a:noFill/>
          </a:ln>
        </p:spPr>
        <p:txBody>
          <a:bodyPr>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全过程工程造价管理咨询的主要工作</a:t>
            </a:r>
            <a:endParaRPr lang="zh-CN" altLang="en-US" sz="2800" b="1" dirty="0">
              <a:latin typeface="微软雅黑" panose="020B0503020204020204" charset="-122"/>
              <a:ea typeface="微软雅黑" panose="020B0503020204020204" charset="-122"/>
              <a:sym typeface="+mn-ea"/>
            </a:endParaRP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26627" name="Rectangle 2"/>
          <p:cNvSpPr>
            <a:spLocks noGrp="1"/>
          </p:cNvSpPr>
          <p:nvPr>
            <p:ph type="subTitle" idx="1"/>
          </p:nvPr>
        </p:nvSpPr>
        <p:spPr>
          <a:xfrm>
            <a:off x="217488" y="377825"/>
            <a:ext cx="1619250" cy="296863"/>
          </a:xfrm>
        </p:spPr>
        <p:txBody>
          <a:bodyPr vert="horz" wrap="square" lIns="91440" tIns="45720" rIns="91440" bIns="45720" anchor="t" anchorCtr="0"/>
          <a:p>
            <a:pPr algn="l" eaLnBrk="1" hangingPunct="1">
              <a:lnSpc>
                <a:spcPct val="90000"/>
              </a:lnSpc>
              <a:buClrTx/>
              <a:buSzTx/>
              <a:buFontTx/>
            </a:pPr>
            <a:r>
              <a:rPr kumimoji="1" lang="zh-CN" altLang="en-US" sz="1200" dirty="0">
                <a:latin typeface="宋体" panose="02010600030101010101" pitchFamily="2" charset="-122"/>
                <a:ea typeface="+mn-ea"/>
                <a:cs typeface="+mn-cs"/>
              </a:rPr>
              <a:t>工程项目管理</a:t>
            </a:r>
            <a:endParaRPr kumimoji="1" lang="zh-CN" altLang="en-US" sz="1200" dirty="0">
              <a:latin typeface="宋体" panose="02010600030101010101" pitchFamily="2" charset="-122"/>
              <a:ea typeface="+mn-ea"/>
              <a:cs typeface="+mn-cs"/>
            </a:endParaRPr>
          </a:p>
        </p:txBody>
      </p:sp>
      <p:sp>
        <p:nvSpPr>
          <p:cNvPr id="26628" name="Rectangle 3"/>
          <p:cNvSpPr/>
          <p:nvPr/>
        </p:nvSpPr>
        <p:spPr>
          <a:xfrm>
            <a:off x="176213" y="328613"/>
            <a:ext cx="8763000" cy="6302375"/>
          </a:xfrm>
          <a:prstGeom prst="rect">
            <a:avLst/>
          </a:prstGeom>
          <a:noFill/>
          <a:ln w="9525" cap="flat" cmpd="sng">
            <a:solidFill>
              <a:schemeClr val="tx1"/>
            </a:solidFill>
            <a:prstDash val="solid"/>
            <a:miter/>
            <a:headEnd type="none" w="med" len="med"/>
            <a:tailEnd type="none" w="med" len="med"/>
          </a:ln>
        </p:spPr>
        <p:txBody>
          <a:bodyPr wrap="none" anchor="ctr" anchorCtr="0"/>
          <a:p>
            <a:endParaRPr lang="zh-CN" altLang="en-US" dirty="0">
              <a:latin typeface="Times New Roman" panose="02020603050405020304" pitchFamily="18" charset="0"/>
            </a:endParaRPr>
          </a:p>
        </p:txBody>
      </p:sp>
      <p:sp>
        <p:nvSpPr>
          <p:cNvPr id="26629" name="Rectangle 4"/>
          <p:cNvSpPr/>
          <p:nvPr/>
        </p:nvSpPr>
        <p:spPr>
          <a:xfrm>
            <a:off x="252413" y="981075"/>
            <a:ext cx="447675" cy="431800"/>
          </a:xfrm>
          <a:prstGeom prst="rect">
            <a:avLst/>
          </a:prstGeom>
          <a:noFill/>
          <a:ln w="9525" cap="flat" cmpd="sng">
            <a:solidFill>
              <a:schemeClr val="tx1"/>
            </a:solidFill>
            <a:prstDash val="solid"/>
            <a:miter/>
            <a:headEnd type="none" w="med" len="med"/>
            <a:tailEnd type="none" w="med" len="med"/>
          </a:ln>
        </p:spPr>
        <p:txBody>
          <a:bodyPr lIns="112947" tIns="56473" rIns="112947" bIns="56473"/>
          <a:p>
            <a:pPr algn="ctr">
              <a:spcBef>
                <a:spcPct val="20000"/>
              </a:spcBef>
            </a:pPr>
            <a:r>
              <a:rPr lang="zh-CN" altLang="en-US" sz="1000" dirty="0">
                <a:latin typeface="Times New Roman" panose="02020603050405020304" pitchFamily="18" charset="0"/>
                <a:ea typeface="宋体" panose="02010600030101010101" pitchFamily="2" charset="-122"/>
              </a:rPr>
              <a:t>设想</a:t>
            </a:r>
            <a:endParaRPr lang="zh-CN" altLang="en-US" sz="1000" dirty="0">
              <a:latin typeface="Times New Roman" panose="02020603050405020304" pitchFamily="18" charset="0"/>
              <a:ea typeface="宋体" panose="02010600030101010101" pitchFamily="2" charset="-122"/>
            </a:endParaRPr>
          </a:p>
        </p:txBody>
      </p:sp>
      <p:sp>
        <p:nvSpPr>
          <p:cNvPr id="26630" name="Rectangle 5"/>
          <p:cNvSpPr/>
          <p:nvPr/>
        </p:nvSpPr>
        <p:spPr>
          <a:xfrm>
            <a:off x="842963" y="981075"/>
            <a:ext cx="1066800" cy="374650"/>
          </a:xfrm>
          <a:prstGeom prst="rect">
            <a:avLst/>
          </a:prstGeom>
          <a:noFill/>
          <a:ln w="9525" cap="flat" cmpd="sng">
            <a:solidFill>
              <a:schemeClr val="tx1"/>
            </a:solidFill>
            <a:prstDash val="solid"/>
            <a:miter/>
            <a:headEnd type="none" w="med" len="med"/>
            <a:tailEnd type="none" w="med" len="med"/>
          </a:ln>
        </p:spPr>
        <p:txBody>
          <a:bodyPr lIns="112947" tIns="56473" rIns="112947" bIns="56473"/>
          <a:p>
            <a:pPr algn="ctr">
              <a:spcBef>
                <a:spcPct val="20000"/>
              </a:spcBef>
            </a:pPr>
            <a:r>
              <a:rPr lang="zh-CN" altLang="en-US" sz="1000" dirty="0">
                <a:latin typeface="Times New Roman" panose="02020603050405020304" pitchFamily="18" charset="0"/>
                <a:ea typeface="宋体" panose="02010600030101010101" pitchFamily="2" charset="-122"/>
              </a:rPr>
              <a:t>项目组织策划</a:t>
            </a:r>
            <a:endParaRPr lang="zh-CN" altLang="en-US" sz="1000" dirty="0">
              <a:latin typeface="Times New Roman" panose="02020603050405020304" pitchFamily="18" charset="0"/>
              <a:ea typeface="宋体" panose="02010600030101010101" pitchFamily="2" charset="-122"/>
            </a:endParaRPr>
          </a:p>
        </p:txBody>
      </p:sp>
      <p:sp>
        <p:nvSpPr>
          <p:cNvPr id="26631" name="Line 6"/>
          <p:cNvSpPr/>
          <p:nvPr/>
        </p:nvSpPr>
        <p:spPr>
          <a:xfrm>
            <a:off x="709613" y="1169988"/>
            <a:ext cx="133350" cy="0"/>
          </a:xfrm>
          <a:prstGeom prst="line">
            <a:avLst/>
          </a:prstGeom>
          <a:ln w="12700" cap="flat" cmpd="sng">
            <a:solidFill>
              <a:schemeClr val="tx1"/>
            </a:solidFill>
            <a:prstDash val="solid"/>
            <a:headEnd type="none" w="med" len="med"/>
            <a:tailEnd type="triangle" w="med" len="med"/>
          </a:ln>
        </p:spPr>
      </p:sp>
      <p:sp>
        <p:nvSpPr>
          <p:cNvPr id="26632" name="Line 7"/>
          <p:cNvSpPr/>
          <p:nvPr/>
        </p:nvSpPr>
        <p:spPr>
          <a:xfrm>
            <a:off x="1909763" y="1152525"/>
            <a:ext cx="120650" cy="0"/>
          </a:xfrm>
          <a:prstGeom prst="line">
            <a:avLst/>
          </a:prstGeom>
          <a:ln w="12700" cap="flat" cmpd="sng">
            <a:solidFill>
              <a:schemeClr val="tx1"/>
            </a:solidFill>
            <a:prstDash val="solid"/>
            <a:headEnd type="none" w="med" len="med"/>
            <a:tailEnd type="triangle" w="med" len="med"/>
          </a:ln>
        </p:spPr>
      </p:sp>
      <p:sp>
        <p:nvSpPr>
          <p:cNvPr id="26633" name="Rectangle 8"/>
          <p:cNvSpPr/>
          <p:nvPr/>
        </p:nvSpPr>
        <p:spPr>
          <a:xfrm>
            <a:off x="1979613" y="1022350"/>
            <a:ext cx="879475" cy="319088"/>
          </a:xfrm>
          <a:prstGeom prst="rect">
            <a:avLst/>
          </a:prstGeom>
          <a:noFill/>
          <a:ln w="9525" cap="flat" cmpd="sng">
            <a:solidFill>
              <a:schemeClr val="tx1"/>
            </a:solidFill>
            <a:prstDash val="solid"/>
            <a:miter/>
            <a:headEnd type="none" w="med" len="med"/>
            <a:tailEnd type="none" w="med" len="med"/>
          </a:ln>
        </p:spPr>
        <p:txBody>
          <a:bodyPr lIns="112947" tIns="56473" rIns="112947" bIns="56473"/>
          <a:p>
            <a:pPr algn="ctr">
              <a:spcBef>
                <a:spcPct val="20000"/>
              </a:spcBef>
            </a:pPr>
            <a:r>
              <a:rPr lang="zh-CN" altLang="en-US" sz="1000" dirty="0">
                <a:latin typeface="Times New Roman" panose="02020603050405020304" pitchFamily="18" charset="0"/>
                <a:ea typeface="宋体" panose="02010600030101010101" pitchFamily="2" charset="-122"/>
              </a:rPr>
              <a:t>项目建议书</a:t>
            </a:r>
            <a:endParaRPr lang="zh-CN" altLang="en-US" sz="1000" dirty="0">
              <a:latin typeface="Times New Roman" panose="02020603050405020304" pitchFamily="18" charset="0"/>
              <a:ea typeface="宋体" panose="02010600030101010101" pitchFamily="2" charset="-122"/>
            </a:endParaRPr>
          </a:p>
        </p:txBody>
      </p:sp>
      <p:sp>
        <p:nvSpPr>
          <p:cNvPr id="26634" name="Line 9"/>
          <p:cNvSpPr/>
          <p:nvPr/>
        </p:nvSpPr>
        <p:spPr>
          <a:xfrm>
            <a:off x="2855913" y="1169988"/>
            <a:ext cx="107950" cy="0"/>
          </a:xfrm>
          <a:prstGeom prst="line">
            <a:avLst/>
          </a:prstGeom>
          <a:ln w="12700" cap="flat" cmpd="sng">
            <a:solidFill>
              <a:schemeClr val="tx1"/>
            </a:solidFill>
            <a:prstDash val="solid"/>
            <a:headEnd type="none" w="med" len="med"/>
            <a:tailEnd type="triangle" w="med" len="med"/>
          </a:ln>
        </p:spPr>
      </p:sp>
      <p:sp>
        <p:nvSpPr>
          <p:cNvPr id="26635" name="Rectangle 10"/>
          <p:cNvSpPr/>
          <p:nvPr/>
        </p:nvSpPr>
        <p:spPr>
          <a:xfrm>
            <a:off x="2916238" y="1020763"/>
            <a:ext cx="904875" cy="319087"/>
          </a:xfrm>
          <a:prstGeom prst="rect">
            <a:avLst/>
          </a:prstGeom>
          <a:noFill/>
          <a:ln w="9525" cap="flat" cmpd="sng">
            <a:solidFill>
              <a:schemeClr val="tx1"/>
            </a:solidFill>
            <a:prstDash val="solid"/>
            <a:miter/>
            <a:headEnd type="none" w="med" len="med"/>
            <a:tailEnd type="none" w="med" len="med"/>
          </a:ln>
        </p:spPr>
        <p:txBody>
          <a:bodyPr lIns="112947" tIns="56473" rIns="112947" bIns="56473"/>
          <a:p>
            <a:pPr algn="ctr">
              <a:spcBef>
                <a:spcPct val="20000"/>
              </a:spcBef>
            </a:pPr>
            <a:r>
              <a:rPr lang="zh-CN" altLang="en-US" sz="1000" dirty="0">
                <a:latin typeface="Times New Roman" panose="02020603050405020304" pitchFamily="18" charset="0"/>
                <a:ea typeface="宋体" panose="02010600030101010101" pitchFamily="2" charset="-122"/>
              </a:rPr>
              <a:t>可行性研究</a:t>
            </a:r>
            <a:endParaRPr lang="zh-CN" altLang="en-US" sz="1000" dirty="0">
              <a:latin typeface="Times New Roman" panose="02020603050405020304" pitchFamily="18" charset="0"/>
              <a:ea typeface="宋体" panose="02010600030101010101" pitchFamily="2" charset="-122"/>
            </a:endParaRPr>
          </a:p>
        </p:txBody>
      </p:sp>
      <p:sp>
        <p:nvSpPr>
          <p:cNvPr id="26636" name="Line 11"/>
          <p:cNvSpPr/>
          <p:nvPr/>
        </p:nvSpPr>
        <p:spPr>
          <a:xfrm>
            <a:off x="3802063" y="1152525"/>
            <a:ext cx="122237" cy="0"/>
          </a:xfrm>
          <a:prstGeom prst="line">
            <a:avLst/>
          </a:prstGeom>
          <a:ln w="12700" cap="flat" cmpd="sng">
            <a:solidFill>
              <a:schemeClr val="tx1"/>
            </a:solidFill>
            <a:prstDash val="solid"/>
            <a:headEnd type="none" w="med" len="med"/>
            <a:tailEnd type="triangle" w="med" len="med"/>
          </a:ln>
        </p:spPr>
      </p:sp>
      <p:sp>
        <p:nvSpPr>
          <p:cNvPr id="26637" name="Rectangle 12"/>
          <p:cNvSpPr/>
          <p:nvPr/>
        </p:nvSpPr>
        <p:spPr>
          <a:xfrm>
            <a:off x="1592263" y="674688"/>
            <a:ext cx="979487" cy="280987"/>
          </a:xfrm>
          <a:prstGeom prst="rect">
            <a:avLst/>
          </a:prstGeom>
          <a:noFill/>
          <a:ln w="9525">
            <a:noFill/>
          </a:ln>
        </p:spPr>
        <p:txBody>
          <a:bodyPr lIns="112947" tIns="56473" rIns="112947" bIns="56473"/>
          <a:p>
            <a:pPr algn="ctr">
              <a:spcBef>
                <a:spcPct val="20000"/>
              </a:spcBef>
            </a:pPr>
            <a:r>
              <a:rPr lang="zh-CN" altLang="en-US" sz="1200" b="1" dirty="0">
                <a:latin typeface="Times New Roman" panose="02020603050405020304" pitchFamily="18" charset="0"/>
              </a:rPr>
              <a:t>决策阶段</a:t>
            </a:r>
            <a:endParaRPr lang="zh-CN" altLang="en-US" sz="1200" b="1" dirty="0">
              <a:latin typeface="Times New Roman" panose="02020603050405020304" pitchFamily="18" charset="0"/>
            </a:endParaRPr>
          </a:p>
        </p:txBody>
      </p:sp>
      <p:sp>
        <p:nvSpPr>
          <p:cNvPr id="26638" name="Line 13"/>
          <p:cNvSpPr/>
          <p:nvPr/>
        </p:nvSpPr>
        <p:spPr>
          <a:xfrm flipH="1">
            <a:off x="217488" y="708025"/>
            <a:ext cx="0" cy="5805488"/>
          </a:xfrm>
          <a:prstGeom prst="line">
            <a:avLst/>
          </a:prstGeom>
          <a:ln w="57150" cap="flat" cmpd="sng">
            <a:solidFill>
              <a:srgbClr val="333399"/>
            </a:solidFill>
            <a:prstDash val="dash"/>
            <a:headEnd type="none" w="med" len="med"/>
            <a:tailEnd type="none" w="med" len="med"/>
          </a:ln>
        </p:spPr>
      </p:sp>
      <p:sp>
        <p:nvSpPr>
          <p:cNvPr id="26639" name="Line 14"/>
          <p:cNvSpPr/>
          <p:nvPr/>
        </p:nvSpPr>
        <p:spPr>
          <a:xfrm flipH="1">
            <a:off x="4310063" y="757238"/>
            <a:ext cx="0" cy="5838825"/>
          </a:xfrm>
          <a:prstGeom prst="line">
            <a:avLst/>
          </a:prstGeom>
          <a:ln w="12700" cap="flat" cmpd="sng">
            <a:solidFill>
              <a:srgbClr val="333399"/>
            </a:solidFill>
            <a:prstDash val="dash"/>
            <a:headEnd type="none" w="med" len="med"/>
            <a:tailEnd type="none" w="med" len="med"/>
          </a:ln>
        </p:spPr>
      </p:sp>
      <p:sp>
        <p:nvSpPr>
          <p:cNvPr id="26640" name="Rectangle 15"/>
          <p:cNvSpPr/>
          <p:nvPr/>
        </p:nvSpPr>
        <p:spPr>
          <a:xfrm>
            <a:off x="3924300" y="981075"/>
            <a:ext cx="785813" cy="319088"/>
          </a:xfrm>
          <a:prstGeom prst="rect">
            <a:avLst/>
          </a:prstGeom>
          <a:solidFill>
            <a:schemeClr val="bg1"/>
          </a:solidFill>
          <a:ln w="9525" cap="flat" cmpd="sng">
            <a:solidFill>
              <a:schemeClr val="tx1"/>
            </a:solidFill>
            <a:prstDash val="solid"/>
            <a:miter/>
            <a:headEnd type="none" w="med" len="med"/>
            <a:tailEnd type="none" w="med" len="med"/>
          </a:ln>
        </p:spPr>
        <p:txBody>
          <a:bodyPr lIns="112947" tIns="56473" rIns="112947" bIns="56473"/>
          <a:p>
            <a:pPr algn="ctr">
              <a:spcBef>
                <a:spcPct val="20000"/>
              </a:spcBef>
            </a:pPr>
            <a:r>
              <a:rPr lang="zh-CN" altLang="en-US" sz="1000" dirty="0">
                <a:latin typeface="Times New Roman" panose="02020603050405020304" pitchFamily="18" charset="0"/>
                <a:ea typeface="宋体" panose="02010600030101010101" pitchFamily="2" charset="-122"/>
              </a:rPr>
              <a:t>立项批准</a:t>
            </a:r>
            <a:endParaRPr lang="zh-CN" altLang="en-US" sz="1000" dirty="0">
              <a:latin typeface="Times New Roman" panose="02020603050405020304" pitchFamily="18" charset="0"/>
              <a:ea typeface="宋体" panose="02010600030101010101" pitchFamily="2" charset="-122"/>
            </a:endParaRPr>
          </a:p>
        </p:txBody>
      </p:sp>
      <p:sp>
        <p:nvSpPr>
          <p:cNvPr id="26641" name="Rectangle 16"/>
          <p:cNvSpPr/>
          <p:nvPr/>
        </p:nvSpPr>
        <p:spPr>
          <a:xfrm>
            <a:off x="4716463" y="692150"/>
            <a:ext cx="979487" cy="280988"/>
          </a:xfrm>
          <a:prstGeom prst="rect">
            <a:avLst/>
          </a:prstGeom>
          <a:noFill/>
          <a:ln w="9525">
            <a:noFill/>
          </a:ln>
        </p:spPr>
        <p:txBody>
          <a:bodyPr lIns="112947" tIns="56473" rIns="112947" bIns="56473"/>
          <a:p>
            <a:pPr algn="ctr">
              <a:spcBef>
                <a:spcPct val="20000"/>
              </a:spcBef>
            </a:pPr>
            <a:r>
              <a:rPr lang="zh-CN" altLang="en-US" sz="1200" b="1" dirty="0">
                <a:latin typeface="Times New Roman" panose="02020603050405020304" pitchFamily="18" charset="0"/>
              </a:rPr>
              <a:t>配套阶段</a:t>
            </a:r>
            <a:endParaRPr lang="zh-CN" altLang="en-US" sz="1200" b="1" dirty="0">
              <a:latin typeface="Times New Roman" panose="02020603050405020304" pitchFamily="18" charset="0"/>
            </a:endParaRPr>
          </a:p>
        </p:txBody>
      </p:sp>
      <p:sp>
        <p:nvSpPr>
          <p:cNvPr id="26642" name="Line 17"/>
          <p:cNvSpPr/>
          <p:nvPr/>
        </p:nvSpPr>
        <p:spPr>
          <a:xfrm>
            <a:off x="4643438" y="1169988"/>
            <a:ext cx="231775" cy="0"/>
          </a:xfrm>
          <a:prstGeom prst="line">
            <a:avLst/>
          </a:prstGeom>
          <a:ln w="12700" cap="flat" cmpd="sng">
            <a:solidFill>
              <a:schemeClr val="tx1"/>
            </a:solidFill>
            <a:prstDash val="solid"/>
            <a:headEnd type="none" w="med" len="med"/>
            <a:tailEnd type="triangle" w="med" len="med"/>
          </a:ln>
        </p:spPr>
      </p:sp>
      <p:sp>
        <p:nvSpPr>
          <p:cNvPr id="26643" name="Rectangle 18"/>
          <p:cNvSpPr/>
          <p:nvPr/>
        </p:nvSpPr>
        <p:spPr>
          <a:xfrm>
            <a:off x="4897438" y="1036638"/>
            <a:ext cx="1044575" cy="319087"/>
          </a:xfrm>
          <a:prstGeom prst="rect">
            <a:avLst/>
          </a:prstGeom>
          <a:solidFill>
            <a:schemeClr val="bg1"/>
          </a:solidFill>
          <a:ln w="9525" cap="flat" cmpd="sng">
            <a:solidFill>
              <a:schemeClr val="tx1"/>
            </a:solidFill>
            <a:prstDash val="solid"/>
            <a:miter/>
            <a:headEnd type="none" w="med" len="med"/>
            <a:tailEnd type="none" w="med" len="med"/>
          </a:ln>
        </p:spPr>
        <p:txBody>
          <a:bodyPr lIns="112947" tIns="56473" rIns="112947" bIns="56473"/>
          <a:p>
            <a:pPr algn="ctr">
              <a:spcBef>
                <a:spcPct val="20000"/>
              </a:spcBef>
            </a:pPr>
            <a:r>
              <a:rPr lang="zh-CN" altLang="en-US" sz="1000" dirty="0">
                <a:latin typeface="Times New Roman" panose="02020603050405020304" pitchFamily="18" charset="0"/>
                <a:ea typeface="宋体" panose="02010600030101010101" pitchFamily="2" charset="-122"/>
              </a:rPr>
              <a:t>前期配套手续</a:t>
            </a:r>
            <a:endParaRPr lang="zh-CN" altLang="en-US" sz="1000" dirty="0">
              <a:latin typeface="Times New Roman" panose="02020603050405020304" pitchFamily="18" charset="0"/>
              <a:ea typeface="宋体" panose="02010600030101010101" pitchFamily="2" charset="-122"/>
            </a:endParaRPr>
          </a:p>
        </p:txBody>
      </p:sp>
      <p:sp>
        <p:nvSpPr>
          <p:cNvPr id="26644" name="Rectangle 19"/>
          <p:cNvSpPr/>
          <p:nvPr/>
        </p:nvSpPr>
        <p:spPr>
          <a:xfrm>
            <a:off x="842963" y="1350963"/>
            <a:ext cx="1066800" cy="468312"/>
          </a:xfrm>
          <a:prstGeom prst="rect">
            <a:avLst/>
          </a:prstGeom>
          <a:noFill/>
          <a:ln w="9525" cap="flat" cmpd="sng">
            <a:solidFill>
              <a:schemeClr val="tx1"/>
            </a:solidFill>
            <a:prstDash val="solid"/>
            <a:miter/>
            <a:headEnd type="none" w="med" len="med"/>
            <a:tailEnd type="none" w="med" len="med"/>
          </a:ln>
        </p:spPr>
        <p:txBody>
          <a:bodyPr lIns="112947" tIns="56473" rIns="112947" bIns="56473"/>
          <a:p>
            <a:pPr algn="ctr">
              <a:spcBef>
                <a:spcPct val="20000"/>
              </a:spcBef>
            </a:pPr>
            <a:r>
              <a:rPr lang="zh-CN" altLang="en-US" sz="1000" dirty="0">
                <a:latin typeface="Times New Roman" panose="02020603050405020304" pitchFamily="18" charset="0"/>
                <a:ea typeface="宋体" panose="02010600030101010101" pitchFamily="2" charset="-122"/>
              </a:rPr>
              <a:t>聘请咨询单位</a:t>
            </a:r>
            <a:endParaRPr lang="zh-CN" altLang="en-US" sz="1000" dirty="0">
              <a:latin typeface="Times New Roman" panose="02020603050405020304" pitchFamily="18" charset="0"/>
              <a:ea typeface="宋体" panose="02010600030101010101" pitchFamily="2" charset="-122"/>
            </a:endParaRPr>
          </a:p>
          <a:p>
            <a:pPr algn="ctr">
              <a:spcBef>
                <a:spcPct val="20000"/>
              </a:spcBef>
            </a:pPr>
            <a:r>
              <a:rPr lang="zh-CN" altLang="en-US" sz="1000" dirty="0">
                <a:latin typeface="Times New Roman" panose="02020603050405020304" pitchFamily="18" charset="0"/>
                <a:ea typeface="宋体" panose="02010600030101010101" pitchFamily="2" charset="-122"/>
              </a:rPr>
              <a:t>聘请专业顾问</a:t>
            </a:r>
            <a:endParaRPr lang="zh-CN" altLang="en-US" sz="1000" dirty="0">
              <a:latin typeface="Times New Roman" panose="02020603050405020304" pitchFamily="18" charset="0"/>
              <a:ea typeface="宋体" panose="02010600030101010101" pitchFamily="2" charset="-122"/>
            </a:endParaRPr>
          </a:p>
        </p:txBody>
      </p:sp>
      <p:sp>
        <p:nvSpPr>
          <p:cNvPr id="26645" name="Rectangle 20"/>
          <p:cNvSpPr/>
          <p:nvPr/>
        </p:nvSpPr>
        <p:spPr>
          <a:xfrm>
            <a:off x="2916238" y="1350963"/>
            <a:ext cx="892175" cy="655637"/>
          </a:xfrm>
          <a:prstGeom prst="rect">
            <a:avLst/>
          </a:prstGeom>
          <a:noFill/>
          <a:ln w="9525" cap="flat" cmpd="sng">
            <a:solidFill>
              <a:schemeClr val="tx1"/>
            </a:solidFill>
            <a:prstDash val="solid"/>
            <a:miter/>
            <a:headEnd type="none" w="med" len="med"/>
            <a:tailEnd type="none" w="med" len="med"/>
          </a:ln>
        </p:spPr>
        <p:txBody>
          <a:bodyPr lIns="112947" tIns="56473" rIns="112947" bIns="56473"/>
          <a:p>
            <a:pPr algn="ctr">
              <a:spcBef>
                <a:spcPct val="20000"/>
              </a:spcBef>
            </a:pPr>
            <a:r>
              <a:rPr lang="zh-CN" altLang="en-US" sz="1000" dirty="0">
                <a:latin typeface="Times New Roman" panose="02020603050405020304" pitchFamily="18" charset="0"/>
                <a:ea typeface="宋体" panose="02010600030101010101" pitchFamily="2" charset="-122"/>
              </a:rPr>
              <a:t>选址方案</a:t>
            </a:r>
            <a:endParaRPr lang="zh-CN" altLang="en-US" sz="1000" dirty="0">
              <a:latin typeface="Times New Roman" panose="02020603050405020304" pitchFamily="18" charset="0"/>
              <a:ea typeface="宋体" panose="02010600030101010101" pitchFamily="2" charset="-122"/>
            </a:endParaRPr>
          </a:p>
          <a:p>
            <a:pPr algn="ctr">
              <a:spcBef>
                <a:spcPct val="20000"/>
              </a:spcBef>
            </a:pPr>
            <a:r>
              <a:rPr lang="zh-CN" altLang="en-US" sz="1000" dirty="0">
                <a:latin typeface="Times New Roman" panose="02020603050405020304" pitchFamily="18" charset="0"/>
                <a:ea typeface="宋体" panose="02010600030101010101" pitchFamily="2" charset="-122"/>
              </a:rPr>
              <a:t>土地出让</a:t>
            </a:r>
            <a:endParaRPr lang="zh-CN" altLang="en-US" sz="1000" dirty="0">
              <a:latin typeface="Times New Roman" panose="02020603050405020304" pitchFamily="18" charset="0"/>
              <a:ea typeface="宋体" panose="02010600030101010101" pitchFamily="2" charset="-122"/>
            </a:endParaRPr>
          </a:p>
          <a:p>
            <a:pPr algn="ctr">
              <a:spcBef>
                <a:spcPct val="20000"/>
              </a:spcBef>
            </a:pPr>
            <a:r>
              <a:rPr lang="zh-CN" altLang="en-US" sz="1000" dirty="0">
                <a:latin typeface="Times New Roman" panose="02020603050405020304" pitchFamily="18" charset="0"/>
                <a:ea typeface="宋体" panose="02010600030101010101" pitchFamily="2" charset="-122"/>
              </a:rPr>
              <a:t>大配套</a:t>
            </a:r>
            <a:endParaRPr lang="zh-CN" altLang="en-US" sz="1000" dirty="0">
              <a:latin typeface="Times New Roman" panose="02020603050405020304" pitchFamily="18" charset="0"/>
              <a:ea typeface="宋体" panose="02010600030101010101" pitchFamily="2" charset="-122"/>
            </a:endParaRPr>
          </a:p>
        </p:txBody>
      </p:sp>
      <p:sp>
        <p:nvSpPr>
          <p:cNvPr id="26646" name="Rectangle 21"/>
          <p:cNvSpPr/>
          <p:nvPr/>
        </p:nvSpPr>
        <p:spPr>
          <a:xfrm>
            <a:off x="4897438" y="1350963"/>
            <a:ext cx="1044575" cy="655637"/>
          </a:xfrm>
          <a:prstGeom prst="rect">
            <a:avLst/>
          </a:prstGeom>
          <a:noFill/>
          <a:ln w="9525" cap="flat" cmpd="sng">
            <a:solidFill>
              <a:schemeClr val="tx1"/>
            </a:solidFill>
            <a:prstDash val="solid"/>
            <a:miter/>
            <a:headEnd type="none" w="med" len="med"/>
            <a:tailEnd type="none" w="med" len="med"/>
          </a:ln>
        </p:spPr>
        <p:txBody>
          <a:bodyPr lIns="112947" tIns="56473" rIns="112947" bIns="56473"/>
          <a:p>
            <a:pPr algn="ctr">
              <a:spcBef>
                <a:spcPct val="20000"/>
              </a:spcBef>
            </a:pPr>
            <a:r>
              <a:rPr lang="zh-CN" altLang="en-US" sz="1000" dirty="0">
                <a:latin typeface="Times New Roman" panose="02020603050405020304" pitchFamily="18" charset="0"/>
                <a:ea typeface="宋体" panose="02010600030101010101" pitchFamily="2" charset="-122"/>
              </a:rPr>
              <a:t>四通一平</a:t>
            </a:r>
            <a:endParaRPr lang="zh-CN" altLang="en-US" sz="1000" dirty="0">
              <a:latin typeface="Times New Roman" panose="02020603050405020304" pitchFamily="18" charset="0"/>
              <a:ea typeface="宋体" panose="02010600030101010101" pitchFamily="2" charset="-122"/>
            </a:endParaRPr>
          </a:p>
          <a:p>
            <a:pPr algn="ctr">
              <a:spcBef>
                <a:spcPct val="20000"/>
              </a:spcBef>
            </a:pPr>
            <a:r>
              <a:rPr lang="zh-CN" altLang="en-US" sz="1000" dirty="0">
                <a:latin typeface="Times New Roman" panose="02020603050405020304" pitchFamily="18" charset="0"/>
                <a:ea typeface="宋体" panose="02010600030101010101" pitchFamily="2" charset="-122"/>
              </a:rPr>
              <a:t>开工许可证</a:t>
            </a:r>
            <a:endParaRPr lang="zh-CN" altLang="en-US" sz="1000" dirty="0">
              <a:latin typeface="Times New Roman" panose="02020603050405020304" pitchFamily="18" charset="0"/>
              <a:ea typeface="宋体" panose="02010600030101010101" pitchFamily="2" charset="-122"/>
            </a:endParaRPr>
          </a:p>
          <a:p>
            <a:pPr algn="ctr">
              <a:spcBef>
                <a:spcPct val="20000"/>
              </a:spcBef>
            </a:pPr>
            <a:r>
              <a:rPr lang="zh-CN" altLang="en-US" sz="1000" dirty="0">
                <a:latin typeface="Times New Roman" panose="02020603050405020304" pitchFamily="18" charset="0"/>
                <a:ea typeface="宋体" panose="02010600030101010101" pitchFamily="2" charset="-122"/>
              </a:rPr>
              <a:t>勘察</a:t>
            </a:r>
            <a:endParaRPr lang="zh-CN" altLang="en-US" sz="1000" dirty="0">
              <a:latin typeface="Times New Roman" panose="02020603050405020304" pitchFamily="18" charset="0"/>
              <a:ea typeface="宋体" panose="02010600030101010101" pitchFamily="2" charset="-122"/>
            </a:endParaRPr>
          </a:p>
        </p:txBody>
      </p:sp>
      <p:sp>
        <p:nvSpPr>
          <p:cNvPr id="26647" name="Line 22"/>
          <p:cNvSpPr/>
          <p:nvPr/>
        </p:nvSpPr>
        <p:spPr>
          <a:xfrm>
            <a:off x="4386263" y="2225675"/>
            <a:ext cx="257175" cy="0"/>
          </a:xfrm>
          <a:prstGeom prst="line">
            <a:avLst/>
          </a:prstGeom>
          <a:ln w="12700" cap="flat" cmpd="sng">
            <a:solidFill>
              <a:schemeClr val="tx1"/>
            </a:solidFill>
            <a:prstDash val="solid"/>
            <a:headEnd type="none" w="med" len="med"/>
            <a:tailEnd type="triangle" w="med" len="med"/>
          </a:ln>
        </p:spPr>
      </p:sp>
      <p:sp>
        <p:nvSpPr>
          <p:cNvPr id="26648" name="Rectangle 23"/>
          <p:cNvSpPr/>
          <p:nvPr/>
        </p:nvSpPr>
        <p:spPr>
          <a:xfrm>
            <a:off x="4679950" y="2060575"/>
            <a:ext cx="1116013" cy="366713"/>
          </a:xfrm>
          <a:prstGeom prst="rect">
            <a:avLst/>
          </a:prstGeom>
          <a:solidFill>
            <a:schemeClr val="bg1"/>
          </a:solidFill>
          <a:ln w="9525" cap="flat" cmpd="sng">
            <a:solidFill>
              <a:schemeClr val="tx1"/>
            </a:solidFill>
            <a:prstDash val="solid"/>
            <a:miter/>
            <a:headEnd type="none" w="med" len="med"/>
            <a:tailEnd type="none" w="med" len="med"/>
          </a:ln>
        </p:spPr>
        <p:txBody>
          <a:bodyPr lIns="112947" tIns="56473" rIns="112947" bIns="56473"/>
          <a:p>
            <a:pPr algn="ctr">
              <a:spcBef>
                <a:spcPct val="20000"/>
              </a:spcBef>
            </a:pPr>
            <a:r>
              <a:rPr lang="zh-CN" altLang="en-US" sz="1000" dirty="0">
                <a:latin typeface="Times New Roman" panose="02020603050405020304" pitchFamily="18" charset="0"/>
                <a:ea typeface="宋体" panose="02010600030101010101" pitchFamily="2" charset="-122"/>
              </a:rPr>
              <a:t>业主项目管理班子</a:t>
            </a:r>
            <a:endParaRPr lang="zh-CN" altLang="en-US" sz="1000" dirty="0">
              <a:latin typeface="Times New Roman" panose="02020603050405020304" pitchFamily="18" charset="0"/>
              <a:ea typeface="宋体" panose="02010600030101010101" pitchFamily="2" charset="-122"/>
            </a:endParaRPr>
          </a:p>
        </p:txBody>
      </p:sp>
      <p:sp>
        <p:nvSpPr>
          <p:cNvPr id="26649" name="Rectangle 24"/>
          <p:cNvSpPr/>
          <p:nvPr/>
        </p:nvSpPr>
        <p:spPr>
          <a:xfrm>
            <a:off x="4643438" y="2420938"/>
            <a:ext cx="1116012" cy="466725"/>
          </a:xfrm>
          <a:prstGeom prst="rect">
            <a:avLst/>
          </a:prstGeom>
          <a:noFill/>
          <a:ln w="9525" cap="flat" cmpd="sng">
            <a:solidFill>
              <a:schemeClr val="tx1"/>
            </a:solidFill>
            <a:prstDash val="solid"/>
            <a:miter/>
            <a:headEnd type="none" w="med" len="med"/>
            <a:tailEnd type="none" w="med" len="med"/>
          </a:ln>
        </p:spPr>
        <p:txBody>
          <a:bodyPr lIns="112947" tIns="56473" rIns="112947" bIns="56473"/>
          <a:p>
            <a:pPr algn="ctr">
              <a:spcBef>
                <a:spcPct val="20000"/>
              </a:spcBef>
            </a:pPr>
            <a:r>
              <a:rPr lang="zh-CN" altLang="en-US" sz="1000" dirty="0">
                <a:latin typeface="Times New Roman" panose="02020603050405020304" pitchFamily="18" charset="0"/>
                <a:ea typeface="宋体" panose="02010600030101010101" pitchFamily="2" charset="-122"/>
              </a:rPr>
              <a:t>管理组织形式</a:t>
            </a:r>
            <a:endParaRPr lang="zh-CN" altLang="en-US" sz="1000" dirty="0">
              <a:latin typeface="Times New Roman" panose="02020603050405020304" pitchFamily="18" charset="0"/>
              <a:ea typeface="宋体" panose="02010600030101010101" pitchFamily="2" charset="-122"/>
            </a:endParaRPr>
          </a:p>
          <a:p>
            <a:pPr algn="ctr">
              <a:spcBef>
                <a:spcPct val="20000"/>
              </a:spcBef>
            </a:pPr>
            <a:r>
              <a:rPr lang="zh-CN" altLang="en-US" sz="1000" dirty="0">
                <a:latin typeface="Times New Roman" panose="02020603050405020304" pitchFamily="18" charset="0"/>
                <a:ea typeface="宋体" panose="02010600030101010101" pitchFamily="2" charset="-122"/>
              </a:rPr>
              <a:t>项目实施策划</a:t>
            </a:r>
            <a:endParaRPr lang="zh-CN" altLang="en-US" sz="1000" dirty="0">
              <a:latin typeface="Times New Roman" panose="02020603050405020304" pitchFamily="18" charset="0"/>
              <a:ea typeface="宋体" panose="02010600030101010101" pitchFamily="2" charset="-122"/>
            </a:endParaRPr>
          </a:p>
        </p:txBody>
      </p:sp>
      <p:sp>
        <p:nvSpPr>
          <p:cNvPr id="26650" name="Line 25"/>
          <p:cNvSpPr/>
          <p:nvPr/>
        </p:nvSpPr>
        <p:spPr>
          <a:xfrm flipH="1">
            <a:off x="4386263" y="1333500"/>
            <a:ext cx="0" cy="874713"/>
          </a:xfrm>
          <a:prstGeom prst="line">
            <a:avLst/>
          </a:prstGeom>
          <a:ln w="12700" cap="flat" cmpd="sng">
            <a:solidFill>
              <a:schemeClr val="tx1"/>
            </a:solidFill>
            <a:prstDash val="solid"/>
            <a:headEnd type="none" w="med" len="med"/>
            <a:tailEnd type="none" w="med" len="med"/>
          </a:ln>
        </p:spPr>
      </p:sp>
      <p:sp>
        <p:nvSpPr>
          <p:cNvPr id="26651" name="Line 26"/>
          <p:cNvSpPr/>
          <p:nvPr/>
        </p:nvSpPr>
        <p:spPr>
          <a:xfrm flipH="1">
            <a:off x="6011863" y="855663"/>
            <a:ext cx="0" cy="5805487"/>
          </a:xfrm>
          <a:prstGeom prst="line">
            <a:avLst/>
          </a:prstGeom>
          <a:ln w="12700" cap="flat" cmpd="sng">
            <a:solidFill>
              <a:srgbClr val="333399"/>
            </a:solidFill>
            <a:prstDash val="dash"/>
            <a:headEnd type="none" w="med" len="med"/>
            <a:tailEnd type="none" w="med" len="med"/>
          </a:ln>
        </p:spPr>
      </p:sp>
      <p:sp>
        <p:nvSpPr>
          <p:cNvPr id="26652" name="Rectangle 27"/>
          <p:cNvSpPr/>
          <p:nvPr/>
        </p:nvSpPr>
        <p:spPr>
          <a:xfrm>
            <a:off x="7021513" y="836613"/>
            <a:ext cx="977900" cy="279400"/>
          </a:xfrm>
          <a:prstGeom prst="rect">
            <a:avLst/>
          </a:prstGeom>
          <a:noFill/>
          <a:ln w="9525">
            <a:noFill/>
          </a:ln>
        </p:spPr>
        <p:txBody>
          <a:bodyPr lIns="112947" tIns="56473" rIns="112947" bIns="56473"/>
          <a:p>
            <a:pPr algn="ctr">
              <a:spcBef>
                <a:spcPct val="20000"/>
              </a:spcBef>
            </a:pPr>
            <a:r>
              <a:rPr lang="zh-CN" altLang="en-US" sz="1200" b="1" dirty="0">
                <a:latin typeface="Times New Roman" panose="02020603050405020304" pitchFamily="18" charset="0"/>
              </a:rPr>
              <a:t>设计阶段</a:t>
            </a:r>
            <a:endParaRPr lang="zh-CN" altLang="en-US" sz="1200" b="1" dirty="0">
              <a:latin typeface="Times New Roman" panose="02020603050405020304" pitchFamily="18" charset="0"/>
            </a:endParaRPr>
          </a:p>
        </p:txBody>
      </p:sp>
      <p:sp>
        <p:nvSpPr>
          <p:cNvPr id="26653" name="Line 28"/>
          <p:cNvSpPr/>
          <p:nvPr/>
        </p:nvSpPr>
        <p:spPr>
          <a:xfrm flipV="1">
            <a:off x="5808663" y="2241550"/>
            <a:ext cx="419100" cy="0"/>
          </a:xfrm>
          <a:prstGeom prst="line">
            <a:avLst/>
          </a:prstGeom>
          <a:ln w="12700" cap="flat" cmpd="sng">
            <a:solidFill>
              <a:schemeClr val="tx1"/>
            </a:solidFill>
            <a:prstDash val="solid"/>
            <a:headEnd type="none" w="med" len="med"/>
            <a:tailEnd type="triangle" w="med" len="med"/>
          </a:ln>
        </p:spPr>
      </p:sp>
      <p:sp>
        <p:nvSpPr>
          <p:cNvPr id="26654" name="Rectangle 29"/>
          <p:cNvSpPr/>
          <p:nvPr/>
        </p:nvSpPr>
        <p:spPr>
          <a:xfrm>
            <a:off x="6224588" y="2092325"/>
            <a:ext cx="898525" cy="319088"/>
          </a:xfrm>
          <a:prstGeom prst="rect">
            <a:avLst/>
          </a:prstGeom>
          <a:solidFill>
            <a:schemeClr val="bg1"/>
          </a:solidFill>
          <a:ln w="9525" cap="flat" cmpd="sng">
            <a:solidFill>
              <a:schemeClr val="tx1"/>
            </a:solidFill>
            <a:prstDash val="solid"/>
            <a:miter/>
            <a:headEnd type="none" w="med" len="med"/>
            <a:tailEnd type="none" w="med" len="med"/>
          </a:ln>
        </p:spPr>
        <p:txBody>
          <a:bodyPr lIns="112947" tIns="56473" rIns="112947" bIns="56473"/>
          <a:p>
            <a:pPr algn="ctr">
              <a:spcBef>
                <a:spcPct val="20000"/>
              </a:spcBef>
            </a:pPr>
            <a:r>
              <a:rPr lang="zh-CN" altLang="en-US" sz="1000" dirty="0">
                <a:latin typeface="Times New Roman" panose="02020603050405020304" pitchFamily="18" charset="0"/>
                <a:ea typeface="宋体" panose="02010600030101010101" pitchFamily="2" charset="-122"/>
              </a:rPr>
              <a:t>设计招标</a:t>
            </a:r>
            <a:endParaRPr lang="zh-CN" altLang="en-US" sz="1000" dirty="0">
              <a:latin typeface="Times New Roman" panose="02020603050405020304" pitchFamily="18" charset="0"/>
              <a:ea typeface="宋体" panose="02010600030101010101" pitchFamily="2" charset="-122"/>
            </a:endParaRPr>
          </a:p>
        </p:txBody>
      </p:sp>
      <p:sp>
        <p:nvSpPr>
          <p:cNvPr id="26655" name="Rectangle 30"/>
          <p:cNvSpPr/>
          <p:nvPr/>
        </p:nvSpPr>
        <p:spPr>
          <a:xfrm>
            <a:off x="6224588" y="2406650"/>
            <a:ext cx="898525" cy="1385888"/>
          </a:xfrm>
          <a:prstGeom prst="rect">
            <a:avLst/>
          </a:prstGeom>
          <a:noFill/>
          <a:ln w="9525" cap="flat" cmpd="sng">
            <a:solidFill>
              <a:schemeClr val="tx1"/>
            </a:solidFill>
            <a:prstDash val="solid"/>
            <a:miter/>
            <a:headEnd type="none" w="med" len="med"/>
            <a:tailEnd type="none" w="med" len="med"/>
          </a:ln>
        </p:spPr>
        <p:txBody>
          <a:bodyPr lIns="112947" tIns="56473" rIns="112947" bIns="56473"/>
          <a:p>
            <a:pPr algn="ctr">
              <a:spcBef>
                <a:spcPct val="20000"/>
              </a:spcBef>
            </a:pPr>
            <a:r>
              <a:rPr lang="zh-CN" altLang="en-US" sz="1000" dirty="0">
                <a:latin typeface="Times New Roman" panose="02020603050405020304" pitchFamily="18" charset="0"/>
                <a:ea typeface="宋体" panose="02010600030101010101" pitchFamily="2" charset="-122"/>
              </a:rPr>
              <a:t>设计任务书</a:t>
            </a:r>
            <a:endParaRPr lang="zh-CN" altLang="en-US" sz="1000" dirty="0">
              <a:latin typeface="Times New Roman" panose="02020603050405020304" pitchFamily="18" charset="0"/>
              <a:ea typeface="宋体" panose="02010600030101010101" pitchFamily="2" charset="-122"/>
            </a:endParaRPr>
          </a:p>
          <a:p>
            <a:pPr algn="ctr">
              <a:spcBef>
                <a:spcPct val="20000"/>
              </a:spcBef>
            </a:pPr>
            <a:r>
              <a:rPr lang="zh-CN" altLang="en-US" sz="1000" dirty="0">
                <a:latin typeface="Times New Roman" panose="02020603050405020304" pitchFamily="18" charset="0"/>
                <a:ea typeface="宋体" panose="02010600030101010101" pitchFamily="2" charset="-122"/>
              </a:rPr>
              <a:t>招标文件</a:t>
            </a:r>
            <a:endParaRPr lang="zh-CN" altLang="en-US" sz="1000" dirty="0">
              <a:latin typeface="Times New Roman" panose="02020603050405020304" pitchFamily="18" charset="0"/>
              <a:ea typeface="宋体" panose="02010600030101010101" pitchFamily="2" charset="-122"/>
            </a:endParaRPr>
          </a:p>
          <a:p>
            <a:pPr algn="ctr">
              <a:spcBef>
                <a:spcPct val="20000"/>
              </a:spcBef>
            </a:pPr>
            <a:r>
              <a:rPr lang="zh-CN" altLang="en-US" sz="1000" dirty="0">
                <a:latin typeface="Times New Roman" panose="02020603050405020304" pitchFamily="18" charset="0"/>
                <a:ea typeface="宋体" panose="02010600030101010101" pitchFamily="2" charset="-122"/>
              </a:rPr>
              <a:t>发标</a:t>
            </a:r>
            <a:endParaRPr lang="zh-CN" altLang="en-US" sz="1000" dirty="0">
              <a:latin typeface="Times New Roman" panose="02020603050405020304" pitchFamily="18" charset="0"/>
              <a:ea typeface="宋体" panose="02010600030101010101" pitchFamily="2" charset="-122"/>
            </a:endParaRPr>
          </a:p>
          <a:p>
            <a:pPr algn="ctr">
              <a:spcBef>
                <a:spcPct val="20000"/>
              </a:spcBef>
            </a:pPr>
            <a:r>
              <a:rPr lang="zh-CN" altLang="en-US" sz="1000" dirty="0">
                <a:latin typeface="Times New Roman" panose="02020603050405020304" pitchFamily="18" charset="0"/>
                <a:ea typeface="宋体" panose="02010600030101010101" pitchFamily="2" charset="-122"/>
              </a:rPr>
              <a:t>答疑和询标</a:t>
            </a:r>
            <a:endParaRPr lang="zh-CN" altLang="en-US" sz="1000" dirty="0">
              <a:latin typeface="Times New Roman" panose="02020603050405020304" pitchFamily="18" charset="0"/>
              <a:ea typeface="宋体" panose="02010600030101010101" pitchFamily="2" charset="-122"/>
            </a:endParaRPr>
          </a:p>
          <a:p>
            <a:pPr algn="ctr">
              <a:spcBef>
                <a:spcPct val="20000"/>
              </a:spcBef>
            </a:pPr>
            <a:r>
              <a:rPr lang="zh-CN" altLang="en-US" sz="1000" dirty="0">
                <a:latin typeface="Times New Roman" panose="02020603050405020304" pitchFamily="18" charset="0"/>
                <a:ea typeface="宋体" panose="02010600030101010101" pitchFamily="2" charset="-122"/>
              </a:rPr>
              <a:t>评标</a:t>
            </a:r>
            <a:endParaRPr lang="zh-CN" altLang="en-US" sz="1000" dirty="0">
              <a:latin typeface="Times New Roman" panose="02020603050405020304" pitchFamily="18" charset="0"/>
              <a:ea typeface="宋体" panose="02010600030101010101" pitchFamily="2" charset="-122"/>
            </a:endParaRPr>
          </a:p>
          <a:p>
            <a:pPr algn="ctr">
              <a:spcBef>
                <a:spcPct val="20000"/>
              </a:spcBef>
            </a:pPr>
            <a:r>
              <a:rPr lang="zh-CN" altLang="en-US" sz="1000" dirty="0">
                <a:latin typeface="Times New Roman" panose="02020603050405020304" pitchFamily="18" charset="0"/>
                <a:ea typeface="宋体" panose="02010600030101010101" pitchFamily="2" charset="-122"/>
              </a:rPr>
              <a:t>中标</a:t>
            </a:r>
            <a:endParaRPr lang="zh-CN" altLang="en-US" sz="1000" dirty="0">
              <a:latin typeface="Times New Roman" panose="02020603050405020304" pitchFamily="18" charset="0"/>
              <a:ea typeface="宋体" panose="02010600030101010101" pitchFamily="2" charset="-122"/>
            </a:endParaRPr>
          </a:p>
          <a:p>
            <a:pPr algn="ctr">
              <a:spcBef>
                <a:spcPct val="20000"/>
              </a:spcBef>
            </a:pPr>
            <a:r>
              <a:rPr lang="zh-CN" altLang="en-US" sz="1000" dirty="0">
                <a:latin typeface="Times New Roman" panose="02020603050405020304" pitchFamily="18" charset="0"/>
                <a:ea typeface="宋体" panose="02010600030101010101" pitchFamily="2" charset="-122"/>
              </a:rPr>
              <a:t>招标收尾</a:t>
            </a:r>
            <a:endParaRPr lang="zh-CN" altLang="en-US" sz="1000" dirty="0">
              <a:latin typeface="Times New Roman" panose="02020603050405020304" pitchFamily="18" charset="0"/>
              <a:ea typeface="宋体" panose="02010600030101010101" pitchFamily="2" charset="-122"/>
            </a:endParaRPr>
          </a:p>
        </p:txBody>
      </p:sp>
      <p:sp>
        <p:nvSpPr>
          <p:cNvPr id="26656" name="Line 31"/>
          <p:cNvSpPr/>
          <p:nvPr/>
        </p:nvSpPr>
        <p:spPr>
          <a:xfrm flipV="1">
            <a:off x="7135813" y="2208213"/>
            <a:ext cx="460375" cy="0"/>
          </a:xfrm>
          <a:prstGeom prst="line">
            <a:avLst/>
          </a:prstGeom>
          <a:ln w="12700" cap="flat" cmpd="sng">
            <a:solidFill>
              <a:schemeClr val="tx1"/>
            </a:solidFill>
            <a:prstDash val="solid"/>
            <a:headEnd type="none" w="med" len="med"/>
            <a:tailEnd type="triangle" w="med" len="med"/>
          </a:ln>
        </p:spPr>
      </p:sp>
      <p:sp>
        <p:nvSpPr>
          <p:cNvPr id="26657" name="Rectangle 32"/>
          <p:cNvSpPr/>
          <p:nvPr/>
        </p:nvSpPr>
        <p:spPr>
          <a:xfrm>
            <a:off x="7573963" y="2076450"/>
            <a:ext cx="1030287" cy="317500"/>
          </a:xfrm>
          <a:prstGeom prst="rect">
            <a:avLst/>
          </a:prstGeom>
          <a:solidFill>
            <a:schemeClr val="bg1"/>
          </a:solidFill>
          <a:ln w="9525" cap="flat" cmpd="sng">
            <a:solidFill>
              <a:schemeClr val="tx1"/>
            </a:solidFill>
            <a:prstDash val="solid"/>
            <a:miter/>
            <a:headEnd type="none" w="med" len="med"/>
            <a:tailEnd type="none" w="med" len="med"/>
          </a:ln>
        </p:spPr>
        <p:txBody>
          <a:bodyPr lIns="112947" tIns="56473" rIns="112947" bIns="56473"/>
          <a:p>
            <a:pPr algn="ctr">
              <a:spcBef>
                <a:spcPct val="20000"/>
              </a:spcBef>
            </a:pPr>
            <a:r>
              <a:rPr lang="zh-CN" altLang="en-US" sz="1000" dirty="0">
                <a:latin typeface="Times New Roman" panose="02020603050405020304" pitchFamily="18" charset="0"/>
                <a:ea typeface="宋体" panose="02010600030101010101" pitchFamily="2" charset="-122"/>
              </a:rPr>
              <a:t>方案设计</a:t>
            </a:r>
            <a:endParaRPr lang="zh-CN" altLang="en-US" sz="1000" dirty="0">
              <a:latin typeface="Times New Roman" panose="02020603050405020304" pitchFamily="18" charset="0"/>
              <a:ea typeface="宋体" panose="02010600030101010101" pitchFamily="2" charset="-122"/>
            </a:endParaRPr>
          </a:p>
        </p:txBody>
      </p:sp>
      <p:sp>
        <p:nvSpPr>
          <p:cNvPr id="26658" name="Rectangle 33"/>
          <p:cNvSpPr/>
          <p:nvPr/>
        </p:nvSpPr>
        <p:spPr>
          <a:xfrm>
            <a:off x="7573963" y="2389188"/>
            <a:ext cx="1030287" cy="693737"/>
          </a:xfrm>
          <a:prstGeom prst="rect">
            <a:avLst/>
          </a:prstGeom>
          <a:noFill/>
          <a:ln w="9525" cap="flat" cmpd="sng">
            <a:solidFill>
              <a:schemeClr val="tx1"/>
            </a:solidFill>
            <a:prstDash val="solid"/>
            <a:miter/>
            <a:headEnd type="none" w="med" len="med"/>
            <a:tailEnd type="none" w="med" len="med"/>
          </a:ln>
        </p:spPr>
        <p:txBody>
          <a:bodyPr lIns="112947" tIns="56473" rIns="112947" bIns="56473"/>
          <a:p>
            <a:pPr algn="ctr">
              <a:spcBef>
                <a:spcPct val="20000"/>
              </a:spcBef>
            </a:pPr>
            <a:r>
              <a:rPr lang="zh-CN" altLang="en-US" sz="1000" dirty="0">
                <a:latin typeface="Times New Roman" panose="02020603050405020304" pitchFamily="18" charset="0"/>
                <a:ea typeface="宋体" panose="02010600030101010101" pitchFamily="2" charset="-122"/>
              </a:rPr>
              <a:t>业主批准</a:t>
            </a:r>
            <a:endParaRPr lang="zh-CN" altLang="en-US" sz="1000" dirty="0">
              <a:latin typeface="Times New Roman" panose="02020603050405020304" pitchFamily="18" charset="0"/>
              <a:ea typeface="宋体" panose="02010600030101010101" pitchFamily="2" charset="-122"/>
            </a:endParaRPr>
          </a:p>
          <a:p>
            <a:pPr algn="ctr">
              <a:spcBef>
                <a:spcPct val="20000"/>
              </a:spcBef>
            </a:pPr>
            <a:r>
              <a:rPr lang="zh-CN" altLang="en-US" sz="1000" dirty="0">
                <a:latin typeface="Times New Roman" panose="02020603050405020304" pitchFamily="18" charset="0"/>
                <a:ea typeface="宋体" panose="02010600030101010101" pitchFamily="2" charset="-122"/>
              </a:rPr>
              <a:t>有关部门批准</a:t>
            </a:r>
            <a:endParaRPr lang="zh-CN" altLang="en-US" sz="1000" dirty="0">
              <a:latin typeface="Times New Roman" panose="02020603050405020304" pitchFamily="18" charset="0"/>
              <a:ea typeface="宋体" panose="02010600030101010101" pitchFamily="2" charset="-122"/>
            </a:endParaRPr>
          </a:p>
          <a:p>
            <a:pPr algn="ctr">
              <a:spcBef>
                <a:spcPct val="20000"/>
              </a:spcBef>
            </a:pPr>
            <a:r>
              <a:rPr lang="zh-CN" altLang="en-US" sz="1000" dirty="0">
                <a:latin typeface="Times New Roman" panose="02020603050405020304" pitchFamily="18" charset="0"/>
                <a:ea typeface="宋体" panose="02010600030101010101" pitchFamily="2" charset="-122"/>
              </a:rPr>
              <a:t>设计优化</a:t>
            </a:r>
            <a:endParaRPr lang="zh-CN" altLang="en-US" sz="1000" dirty="0">
              <a:latin typeface="Times New Roman" panose="02020603050405020304" pitchFamily="18" charset="0"/>
              <a:ea typeface="宋体" panose="02010600030101010101" pitchFamily="2" charset="-122"/>
            </a:endParaRPr>
          </a:p>
        </p:txBody>
      </p:sp>
      <p:sp>
        <p:nvSpPr>
          <p:cNvPr id="26659" name="Rectangle 34"/>
          <p:cNvSpPr/>
          <p:nvPr/>
        </p:nvSpPr>
        <p:spPr>
          <a:xfrm>
            <a:off x="4533900" y="5011738"/>
            <a:ext cx="1046163" cy="280987"/>
          </a:xfrm>
          <a:prstGeom prst="rect">
            <a:avLst/>
          </a:prstGeom>
          <a:noFill/>
          <a:ln w="12700" cap="flat" cmpd="sng">
            <a:solidFill>
              <a:schemeClr val="tx1"/>
            </a:solidFill>
            <a:prstDash val="solid"/>
            <a:miter/>
            <a:headEnd type="none" w="med" len="med"/>
            <a:tailEnd type="none" w="med" len="med"/>
          </a:ln>
        </p:spPr>
        <p:txBody>
          <a:bodyPr lIns="112947" tIns="56473" rIns="112947" bIns="56473"/>
          <a:p>
            <a:pPr algn="ctr">
              <a:spcBef>
                <a:spcPct val="20000"/>
              </a:spcBef>
            </a:pPr>
            <a:r>
              <a:rPr lang="zh-CN" altLang="en-US" sz="1100" dirty="0">
                <a:latin typeface="Times New Roman" panose="02020603050405020304" pitchFamily="18" charset="0"/>
                <a:ea typeface="宋体" panose="02010600030101010101" pitchFamily="2" charset="-122"/>
              </a:rPr>
              <a:t>管理招标</a:t>
            </a:r>
            <a:endParaRPr lang="zh-CN" altLang="en-US" sz="1100" dirty="0">
              <a:latin typeface="Times New Roman" panose="02020603050405020304" pitchFamily="18" charset="0"/>
              <a:ea typeface="宋体" panose="02010600030101010101" pitchFamily="2" charset="-122"/>
            </a:endParaRPr>
          </a:p>
        </p:txBody>
      </p:sp>
      <p:sp>
        <p:nvSpPr>
          <p:cNvPr id="26660" name="Rectangle 35"/>
          <p:cNvSpPr/>
          <p:nvPr/>
        </p:nvSpPr>
        <p:spPr>
          <a:xfrm>
            <a:off x="4533900" y="5292725"/>
            <a:ext cx="1046163" cy="1187450"/>
          </a:xfrm>
          <a:prstGeom prst="rect">
            <a:avLst/>
          </a:prstGeom>
          <a:noFill/>
          <a:ln w="12700" cap="flat" cmpd="sng">
            <a:solidFill>
              <a:schemeClr val="tx1"/>
            </a:solidFill>
            <a:prstDash val="solid"/>
            <a:miter/>
            <a:headEnd type="none" w="med" len="med"/>
            <a:tailEnd type="none" w="med" len="med"/>
          </a:ln>
        </p:spPr>
        <p:txBody>
          <a:bodyPr lIns="112947" tIns="56473" rIns="112947" bIns="56473"/>
          <a:p>
            <a:pPr algn="ctr">
              <a:spcBef>
                <a:spcPct val="20000"/>
              </a:spcBef>
            </a:pPr>
            <a:r>
              <a:rPr lang="zh-CN" altLang="en-US" sz="1000" dirty="0">
                <a:latin typeface="Times New Roman" panose="02020603050405020304" pitchFamily="18" charset="0"/>
                <a:ea typeface="宋体" panose="02010600030101010101" pitchFamily="2" charset="-122"/>
              </a:rPr>
              <a:t>招标文件</a:t>
            </a:r>
            <a:endParaRPr lang="zh-CN" altLang="en-US" sz="1000" dirty="0">
              <a:latin typeface="Times New Roman" panose="02020603050405020304" pitchFamily="18" charset="0"/>
              <a:ea typeface="宋体" panose="02010600030101010101" pitchFamily="2" charset="-122"/>
            </a:endParaRPr>
          </a:p>
          <a:p>
            <a:pPr algn="ctr">
              <a:spcBef>
                <a:spcPct val="20000"/>
              </a:spcBef>
            </a:pPr>
            <a:r>
              <a:rPr lang="zh-CN" altLang="en-US" sz="1000" dirty="0">
                <a:latin typeface="Times New Roman" panose="02020603050405020304" pitchFamily="18" charset="0"/>
                <a:ea typeface="宋体" panose="02010600030101010101" pitchFamily="2" charset="-122"/>
              </a:rPr>
              <a:t>发标</a:t>
            </a:r>
            <a:endParaRPr lang="zh-CN" altLang="en-US" sz="1000" dirty="0">
              <a:latin typeface="Times New Roman" panose="02020603050405020304" pitchFamily="18" charset="0"/>
              <a:ea typeface="宋体" panose="02010600030101010101" pitchFamily="2" charset="-122"/>
            </a:endParaRPr>
          </a:p>
          <a:p>
            <a:pPr algn="ctr">
              <a:spcBef>
                <a:spcPct val="20000"/>
              </a:spcBef>
            </a:pPr>
            <a:r>
              <a:rPr lang="zh-CN" altLang="en-US" sz="1000" dirty="0">
                <a:latin typeface="Times New Roman" panose="02020603050405020304" pitchFamily="18" charset="0"/>
                <a:ea typeface="宋体" panose="02010600030101010101" pitchFamily="2" charset="-122"/>
              </a:rPr>
              <a:t>答疑和询标</a:t>
            </a:r>
            <a:endParaRPr lang="zh-CN" altLang="en-US" sz="1000" dirty="0">
              <a:latin typeface="Times New Roman" panose="02020603050405020304" pitchFamily="18" charset="0"/>
              <a:ea typeface="宋体" panose="02010600030101010101" pitchFamily="2" charset="-122"/>
            </a:endParaRPr>
          </a:p>
          <a:p>
            <a:pPr algn="ctr">
              <a:spcBef>
                <a:spcPct val="20000"/>
              </a:spcBef>
            </a:pPr>
            <a:r>
              <a:rPr lang="zh-CN" altLang="en-US" sz="1000" dirty="0">
                <a:latin typeface="Times New Roman" panose="02020603050405020304" pitchFamily="18" charset="0"/>
                <a:ea typeface="宋体" panose="02010600030101010101" pitchFamily="2" charset="-122"/>
              </a:rPr>
              <a:t>评标</a:t>
            </a:r>
            <a:endParaRPr lang="zh-CN" altLang="en-US" sz="1000" dirty="0">
              <a:latin typeface="Times New Roman" panose="02020603050405020304" pitchFamily="18" charset="0"/>
              <a:ea typeface="宋体" panose="02010600030101010101" pitchFamily="2" charset="-122"/>
            </a:endParaRPr>
          </a:p>
          <a:p>
            <a:pPr algn="ctr">
              <a:spcBef>
                <a:spcPct val="20000"/>
              </a:spcBef>
            </a:pPr>
            <a:r>
              <a:rPr lang="zh-CN" altLang="en-US" sz="1000" dirty="0">
                <a:latin typeface="Times New Roman" panose="02020603050405020304" pitchFamily="18" charset="0"/>
                <a:ea typeface="宋体" panose="02010600030101010101" pitchFamily="2" charset="-122"/>
              </a:rPr>
              <a:t>中标</a:t>
            </a:r>
            <a:endParaRPr lang="zh-CN" altLang="en-US" sz="1000" dirty="0">
              <a:latin typeface="Times New Roman" panose="02020603050405020304" pitchFamily="18" charset="0"/>
              <a:ea typeface="宋体" panose="02010600030101010101" pitchFamily="2" charset="-122"/>
            </a:endParaRPr>
          </a:p>
          <a:p>
            <a:pPr algn="ctr">
              <a:spcBef>
                <a:spcPct val="20000"/>
              </a:spcBef>
            </a:pPr>
            <a:r>
              <a:rPr lang="zh-CN" altLang="en-US" sz="1000" dirty="0">
                <a:latin typeface="Times New Roman" panose="02020603050405020304" pitchFamily="18" charset="0"/>
                <a:ea typeface="宋体" panose="02010600030101010101" pitchFamily="2" charset="-122"/>
              </a:rPr>
              <a:t>招标收尾</a:t>
            </a:r>
            <a:endParaRPr lang="zh-CN" altLang="en-US" sz="1000" dirty="0">
              <a:latin typeface="Times New Roman" panose="02020603050405020304" pitchFamily="18" charset="0"/>
              <a:ea typeface="宋体" panose="02010600030101010101" pitchFamily="2" charset="-122"/>
            </a:endParaRPr>
          </a:p>
        </p:txBody>
      </p:sp>
      <p:sp>
        <p:nvSpPr>
          <p:cNvPr id="26661" name="Line 36"/>
          <p:cNvSpPr/>
          <p:nvPr/>
        </p:nvSpPr>
        <p:spPr>
          <a:xfrm>
            <a:off x="5219700" y="2924175"/>
            <a:ext cx="0" cy="2109788"/>
          </a:xfrm>
          <a:prstGeom prst="line">
            <a:avLst/>
          </a:prstGeom>
          <a:ln w="12700" cap="flat" cmpd="sng">
            <a:solidFill>
              <a:schemeClr val="tx1"/>
            </a:solidFill>
            <a:prstDash val="solid"/>
            <a:headEnd type="none" w="med" len="med"/>
            <a:tailEnd type="triangle" w="med" len="med"/>
          </a:ln>
        </p:spPr>
      </p:sp>
      <p:sp>
        <p:nvSpPr>
          <p:cNvPr id="26662" name="Rectangle 37"/>
          <p:cNvSpPr/>
          <p:nvPr/>
        </p:nvSpPr>
        <p:spPr>
          <a:xfrm>
            <a:off x="6145213" y="4979988"/>
            <a:ext cx="1182687" cy="279400"/>
          </a:xfrm>
          <a:prstGeom prst="rect">
            <a:avLst/>
          </a:prstGeom>
          <a:noFill/>
          <a:ln w="12700" cap="flat" cmpd="sng">
            <a:solidFill>
              <a:schemeClr val="tx1"/>
            </a:solidFill>
            <a:prstDash val="solid"/>
            <a:miter/>
            <a:headEnd type="none" w="med" len="med"/>
            <a:tailEnd type="none" w="med" len="med"/>
          </a:ln>
        </p:spPr>
        <p:txBody>
          <a:bodyPr lIns="112947" tIns="56473" rIns="112947" bIns="56473"/>
          <a:p>
            <a:pPr algn="ctr">
              <a:spcBef>
                <a:spcPct val="20000"/>
              </a:spcBef>
            </a:pPr>
            <a:r>
              <a:rPr lang="zh-CN" altLang="en-US" sz="1000" dirty="0">
                <a:latin typeface="Times New Roman" panose="02020603050405020304" pitchFamily="18" charset="0"/>
                <a:ea typeface="宋体" panose="02010600030101010101" pitchFamily="2" charset="-122"/>
              </a:rPr>
              <a:t>管理策划阶段</a:t>
            </a:r>
            <a:endParaRPr lang="zh-CN" altLang="en-US" sz="1000" dirty="0">
              <a:latin typeface="Times New Roman" panose="02020603050405020304" pitchFamily="18" charset="0"/>
              <a:ea typeface="宋体" panose="02010600030101010101" pitchFamily="2" charset="-122"/>
            </a:endParaRPr>
          </a:p>
        </p:txBody>
      </p:sp>
      <p:sp>
        <p:nvSpPr>
          <p:cNvPr id="26663" name="Rectangle 38"/>
          <p:cNvSpPr/>
          <p:nvPr/>
        </p:nvSpPr>
        <p:spPr>
          <a:xfrm>
            <a:off x="6157913" y="5229225"/>
            <a:ext cx="1181100" cy="1220788"/>
          </a:xfrm>
          <a:prstGeom prst="rect">
            <a:avLst/>
          </a:prstGeom>
          <a:noFill/>
          <a:ln w="12700" cap="flat" cmpd="sng">
            <a:solidFill>
              <a:schemeClr val="tx1"/>
            </a:solidFill>
            <a:prstDash val="solid"/>
            <a:miter/>
            <a:headEnd type="none" w="med" len="med"/>
            <a:tailEnd type="none" w="med" len="med"/>
          </a:ln>
        </p:spPr>
        <p:txBody>
          <a:bodyPr lIns="112947" tIns="56473" rIns="112947" bIns="56473"/>
          <a:p>
            <a:pPr>
              <a:spcBef>
                <a:spcPct val="20000"/>
              </a:spcBef>
              <a:buChar char="•"/>
            </a:pPr>
            <a:r>
              <a:rPr lang="zh-CN" altLang="en-US" sz="1000" dirty="0">
                <a:latin typeface="Times New Roman" panose="02020603050405020304" pitchFamily="18" charset="0"/>
                <a:ea typeface="宋体" panose="02010600030101010101" pitchFamily="2" charset="-122"/>
              </a:rPr>
              <a:t>管理策划</a:t>
            </a:r>
            <a:endParaRPr lang="zh-CN" altLang="en-US" sz="1000" dirty="0">
              <a:latin typeface="Times New Roman" panose="02020603050405020304" pitchFamily="18" charset="0"/>
              <a:ea typeface="宋体" panose="02010600030101010101" pitchFamily="2" charset="-122"/>
            </a:endParaRPr>
          </a:p>
          <a:p>
            <a:pPr>
              <a:spcBef>
                <a:spcPct val="20000"/>
              </a:spcBef>
              <a:buChar char="•"/>
            </a:pPr>
            <a:r>
              <a:rPr lang="zh-CN" altLang="en-US" sz="1000" dirty="0">
                <a:latin typeface="Times New Roman" panose="02020603050405020304" pitchFamily="18" charset="0"/>
                <a:ea typeface="宋体" panose="02010600030101010101" pitchFamily="2" charset="-122"/>
              </a:rPr>
              <a:t>组织策划</a:t>
            </a:r>
            <a:endParaRPr lang="zh-CN" altLang="en-US" sz="1000" dirty="0">
              <a:latin typeface="Times New Roman" panose="02020603050405020304" pitchFamily="18" charset="0"/>
              <a:ea typeface="宋体" panose="02010600030101010101" pitchFamily="2" charset="-122"/>
            </a:endParaRPr>
          </a:p>
          <a:p>
            <a:pPr>
              <a:spcBef>
                <a:spcPct val="20000"/>
              </a:spcBef>
              <a:buChar char="•"/>
            </a:pPr>
            <a:r>
              <a:rPr lang="zh-CN" altLang="en-US" sz="1000" dirty="0">
                <a:latin typeface="Times New Roman" panose="02020603050405020304" pitchFamily="18" charset="0"/>
                <a:ea typeface="宋体" panose="02010600030101010101" pitchFamily="2" charset="-122"/>
              </a:rPr>
              <a:t>采购策划</a:t>
            </a:r>
            <a:endParaRPr lang="zh-CN" altLang="en-US" sz="1000" dirty="0">
              <a:latin typeface="Times New Roman" panose="02020603050405020304" pitchFamily="18" charset="0"/>
              <a:ea typeface="宋体" panose="02010600030101010101" pitchFamily="2" charset="-122"/>
            </a:endParaRPr>
          </a:p>
          <a:p>
            <a:pPr>
              <a:spcBef>
                <a:spcPct val="20000"/>
              </a:spcBef>
              <a:buChar char="•"/>
            </a:pPr>
            <a:r>
              <a:rPr lang="zh-CN" altLang="en-US" sz="1000" dirty="0">
                <a:latin typeface="Times New Roman" panose="02020603050405020304" pitchFamily="18" charset="0"/>
                <a:ea typeface="宋体" panose="02010600030101010101" pitchFamily="2" charset="-122"/>
              </a:rPr>
              <a:t>管理流程策划</a:t>
            </a:r>
            <a:endParaRPr lang="zh-CN" altLang="en-US" sz="1000" dirty="0">
              <a:latin typeface="Times New Roman" panose="02020603050405020304" pitchFamily="18" charset="0"/>
              <a:ea typeface="宋体" panose="02010600030101010101" pitchFamily="2" charset="-122"/>
            </a:endParaRPr>
          </a:p>
          <a:p>
            <a:pPr>
              <a:spcBef>
                <a:spcPct val="20000"/>
              </a:spcBef>
              <a:buChar char="•"/>
            </a:pPr>
            <a:r>
              <a:rPr lang="zh-CN" altLang="en-US" sz="1000" dirty="0">
                <a:latin typeface="Times New Roman" panose="02020603050405020304" pitchFamily="18" charset="0"/>
                <a:ea typeface="宋体" panose="02010600030101010101" pitchFamily="2" charset="-122"/>
              </a:rPr>
              <a:t>风险管理</a:t>
            </a:r>
            <a:endParaRPr lang="zh-CN" altLang="en-US" sz="1000" dirty="0">
              <a:latin typeface="Times New Roman" panose="02020603050405020304" pitchFamily="18" charset="0"/>
              <a:ea typeface="宋体" panose="02010600030101010101" pitchFamily="2" charset="-122"/>
            </a:endParaRPr>
          </a:p>
          <a:p>
            <a:pPr>
              <a:spcBef>
                <a:spcPct val="20000"/>
              </a:spcBef>
              <a:buChar char="•"/>
            </a:pPr>
            <a:r>
              <a:rPr lang="zh-CN" altLang="en-US" sz="1000" dirty="0">
                <a:latin typeface="Times New Roman" panose="02020603050405020304" pitchFamily="18" charset="0"/>
                <a:ea typeface="宋体" panose="02010600030101010101" pitchFamily="2" charset="-122"/>
              </a:rPr>
              <a:t>价值工程</a:t>
            </a:r>
            <a:endParaRPr lang="zh-CN" altLang="en-US" sz="1000" dirty="0">
              <a:latin typeface="Times New Roman" panose="02020603050405020304" pitchFamily="18" charset="0"/>
              <a:ea typeface="宋体" panose="02010600030101010101" pitchFamily="2" charset="-122"/>
            </a:endParaRPr>
          </a:p>
        </p:txBody>
      </p:sp>
      <p:sp>
        <p:nvSpPr>
          <p:cNvPr id="26664" name="Line 39"/>
          <p:cNvSpPr/>
          <p:nvPr/>
        </p:nvSpPr>
        <p:spPr>
          <a:xfrm flipV="1">
            <a:off x="7313613" y="5111750"/>
            <a:ext cx="349250" cy="0"/>
          </a:xfrm>
          <a:prstGeom prst="line">
            <a:avLst/>
          </a:prstGeom>
          <a:ln w="12700" cap="flat" cmpd="sng">
            <a:solidFill>
              <a:schemeClr val="tx1"/>
            </a:solidFill>
            <a:prstDash val="solid"/>
            <a:headEnd type="none" w="med" len="med"/>
            <a:tailEnd type="triangle" w="med" len="med"/>
          </a:ln>
        </p:spPr>
      </p:sp>
      <p:sp>
        <p:nvSpPr>
          <p:cNvPr id="26665" name="Rectangle 40"/>
          <p:cNvSpPr/>
          <p:nvPr/>
        </p:nvSpPr>
        <p:spPr>
          <a:xfrm>
            <a:off x="7669213" y="4868863"/>
            <a:ext cx="796925" cy="504825"/>
          </a:xfrm>
          <a:prstGeom prst="rect">
            <a:avLst/>
          </a:prstGeom>
          <a:noFill/>
          <a:ln w="12700" cap="flat" cmpd="sng">
            <a:solidFill>
              <a:schemeClr val="tx1"/>
            </a:solidFill>
            <a:prstDash val="solid"/>
            <a:miter/>
            <a:headEnd type="none" w="med" len="med"/>
            <a:tailEnd type="none" w="med" len="med"/>
          </a:ln>
        </p:spPr>
        <p:txBody>
          <a:bodyPr lIns="112947" tIns="56473" rIns="112947" bIns="56473"/>
          <a:p>
            <a:pPr algn="ctr">
              <a:spcBef>
                <a:spcPct val="20000"/>
              </a:spcBef>
            </a:pPr>
            <a:r>
              <a:rPr lang="zh-CN" altLang="en-US" sz="1000" dirty="0">
                <a:latin typeface="Times New Roman" panose="02020603050405020304" pitchFamily="18" charset="0"/>
                <a:ea typeface="宋体" panose="02010600030101010101" pitchFamily="2" charset="-122"/>
              </a:rPr>
              <a:t>编制项目管理手册</a:t>
            </a:r>
            <a:endParaRPr lang="zh-CN" altLang="en-US" sz="1000" dirty="0">
              <a:latin typeface="Times New Roman" panose="02020603050405020304" pitchFamily="18" charset="0"/>
              <a:ea typeface="宋体" panose="02010600030101010101" pitchFamily="2" charset="-122"/>
            </a:endParaRPr>
          </a:p>
        </p:txBody>
      </p:sp>
      <p:sp>
        <p:nvSpPr>
          <p:cNvPr id="26666" name="Line 41"/>
          <p:cNvSpPr/>
          <p:nvPr/>
        </p:nvSpPr>
        <p:spPr>
          <a:xfrm flipV="1">
            <a:off x="8450263" y="5157788"/>
            <a:ext cx="285750" cy="0"/>
          </a:xfrm>
          <a:prstGeom prst="line">
            <a:avLst/>
          </a:prstGeom>
          <a:ln w="12700" cap="flat" cmpd="sng">
            <a:solidFill>
              <a:schemeClr val="tx1"/>
            </a:solidFill>
            <a:prstDash val="solid"/>
            <a:headEnd type="none" w="med" len="med"/>
            <a:tailEnd type="triangle" w="med" len="med"/>
          </a:ln>
        </p:spPr>
      </p:sp>
      <p:sp>
        <p:nvSpPr>
          <p:cNvPr id="26667" name="Rectangle 42"/>
          <p:cNvSpPr/>
          <p:nvPr/>
        </p:nvSpPr>
        <p:spPr>
          <a:xfrm>
            <a:off x="1157288" y="5045075"/>
            <a:ext cx="815975" cy="280988"/>
          </a:xfrm>
          <a:prstGeom prst="rect">
            <a:avLst/>
          </a:prstGeom>
          <a:noFill/>
          <a:ln w="12700" cap="flat" cmpd="sng">
            <a:solidFill>
              <a:srgbClr val="FF0000"/>
            </a:solidFill>
            <a:prstDash val="solid"/>
            <a:miter/>
            <a:headEnd type="none" w="med" len="med"/>
            <a:tailEnd type="none" w="med" len="med"/>
          </a:ln>
        </p:spPr>
        <p:txBody>
          <a:bodyPr lIns="112947" tIns="56473" rIns="112947" bIns="56473"/>
          <a:p>
            <a:pPr algn="ctr">
              <a:spcBef>
                <a:spcPct val="20000"/>
              </a:spcBef>
            </a:pPr>
            <a:r>
              <a:rPr lang="zh-CN" altLang="en-US" sz="1000" dirty="0">
                <a:solidFill>
                  <a:srgbClr val="FF0000"/>
                </a:solidFill>
                <a:latin typeface="Times New Roman" panose="02020603050405020304" pitchFamily="18" charset="0"/>
                <a:ea typeface="宋体" panose="02010600030101010101" pitchFamily="2" charset="-122"/>
              </a:rPr>
              <a:t>决策咨询</a:t>
            </a:r>
            <a:endParaRPr lang="zh-CN" altLang="en-US" sz="1000" dirty="0">
              <a:solidFill>
                <a:srgbClr val="FF0000"/>
              </a:solidFill>
              <a:latin typeface="Times New Roman" panose="02020603050405020304" pitchFamily="18" charset="0"/>
              <a:ea typeface="宋体" panose="02010600030101010101" pitchFamily="2" charset="-122"/>
            </a:endParaRPr>
          </a:p>
        </p:txBody>
      </p:sp>
      <p:sp>
        <p:nvSpPr>
          <p:cNvPr id="26668" name="Rectangle 43"/>
          <p:cNvSpPr/>
          <p:nvPr/>
        </p:nvSpPr>
        <p:spPr>
          <a:xfrm>
            <a:off x="2462213" y="5292725"/>
            <a:ext cx="958850" cy="709613"/>
          </a:xfrm>
          <a:prstGeom prst="rect">
            <a:avLst/>
          </a:prstGeom>
          <a:noFill/>
          <a:ln w="12700" cap="flat" cmpd="sng">
            <a:solidFill>
              <a:srgbClr val="FF0000"/>
            </a:solidFill>
            <a:prstDash val="solid"/>
            <a:miter/>
            <a:headEnd type="none" w="med" len="med"/>
            <a:tailEnd type="none" w="med" len="med"/>
          </a:ln>
        </p:spPr>
        <p:txBody>
          <a:bodyPr lIns="112947" tIns="56473" rIns="112947" bIns="56473"/>
          <a:p>
            <a:pPr>
              <a:spcBef>
                <a:spcPct val="20000"/>
              </a:spcBef>
              <a:buChar char="•"/>
            </a:pPr>
            <a:r>
              <a:rPr lang="zh-CN" altLang="en-US" sz="1000" dirty="0">
                <a:solidFill>
                  <a:srgbClr val="FF0000"/>
                </a:solidFill>
                <a:latin typeface="Times New Roman" panose="02020603050405020304" pitchFamily="18" charset="0"/>
                <a:ea typeface="宋体" panose="02010600030101010101" pitchFamily="2" charset="-122"/>
              </a:rPr>
              <a:t>方案比较</a:t>
            </a:r>
            <a:endParaRPr lang="zh-CN" altLang="en-US" sz="1000" dirty="0">
              <a:solidFill>
                <a:srgbClr val="FF0000"/>
              </a:solidFill>
              <a:latin typeface="Times New Roman" panose="02020603050405020304" pitchFamily="18" charset="0"/>
              <a:ea typeface="宋体" panose="02010600030101010101" pitchFamily="2" charset="-122"/>
            </a:endParaRPr>
          </a:p>
          <a:p>
            <a:pPr>
              <a:spcBef>
                <a:spcPct val="20000"/>
              </a:spcBef>
              <a:buChar char="•"/>
            </a:pPr>
            <a:r>
              <a:rPr lang="zh-CN" altLang="en-US" sz="1000" dirty="0">
                <a:solidFill>
                  <a:srgbClr val="FF0000"/>
                </a:solidFill>
                <a:latin typeface="Times New Roman" panose="02020603050405020304" pitchFamily="18" charset="0"/>
                <a:ea typeface="宋体" panose="02010600030101010101" pitchFamily="2" charset="-122"/>
              </a:rPr>
              <a:t>方案评定</a:t>
            </a:r>
            <a:endParaRPr lang="zh-CN" altLang="en-US" sz="1000" dirty="0">
              <a:solidFill>
                <a:srgbClr val="FF0000"/>
              </a:solidFill>
              <a:latin typeface="Times New Roman" panose="02020603050405020304" pitchFamily="18" charset="0"/>
              <a:ea typeface="宋体" panose="02010600030101010101" pitchFamily="2" charset="-122"/>
            </a:endParaRPr>
          </a:p>
          <a:p>
            <a:pPr>
              <a:spcBef>
                <a:spcPct val="20000"/>
              </a:spcBef>
              <a:buChar char="•"/>
            </a:pPr>
            <a:r>
              <a:rPr lang="zh-CN" altLang="en-US" sz="1000" dirty="0">
                <a:solidFill>
                  <a:srgbClr val="FF0000"/>
                </a:solidFill>
                <a:latin typeface="Times New Roman" panose="02020603050405020304" pitchFamily="18" charset="0"/>
                <a:ea typeface="宋体" panose="02010600030101010101" pitchFamily="2" charset="-122"/>
              </a:rPr>
              <a:t>风险分析</a:t>
            </a:r>
            <a:endParaRPr lang="zh-CN" altLang="en-US" sz="1000" dirty="0">
              <a:solidFill>
                <a:srgbClr val="FF0000"/>
              </a:solidFill>
              <a:latin typeface="Times New Roman" panose="02020603050405020304" pitchFamily="18" charset="0"/>
              <a:ea typeface="宋体" panose="02010600030101010101" pitchFamily="2" charset="-122"/>
            </a:endParaRPr>
          </a:p>
        </p:txBody>
      </p:sp>
      <p:sp>
        <p:nvSpPr>
          <p:cNvPr id="26669" name="Line 44"/>
          <p:cNvSpPr/>
          <p:nvPr/>
        </p:nvSpPr>
        <p:spPr>
          <a:xfrm flipH="1">
            <a:off x="912813" y="1812925"/>
            <a:ext cx="0" cy="3363913"/>
          </a:xfrm>
          <a:prstGeom prst="line">
            <a:avLst/>
          </a:prstGeom>
          <a:ln w="12700" cap="flat" cmpd="sng">
            <a:solidFill>
              <a:schemeClr val="tx1"/>
            </a:solidFill>
            <a:prstDash val="solid"/>
            <a:headEnd type="none" w="med" len="med"/>
            <a:tailEnd type="none" w="med" len="med"/>
          </a:ln>
        </p:spPr>
      </p:sp>
      <p:sp>
        <p:nvSpPr>
          <p:cNvPr id="26670" name="Line 45"/>
          <p:cNvSpPr/>
          <p:nvPr/>
        </p:nvSpPr>
        <p:spPr>
          <a:xfrm flipV="1">
            <a:off x="1960563" y="5176838"/>
            <a:ext cx="501650" cy="1587"/>
          </a:xfrm>
          <a:prstGeom prst="line">
            <a:avLst/>
          </a:prstGeom>
          <a:ln w="12700" cap="flat" cmpd="sng">
            <a:solidFill>
              <a:schemeClr val="tx1"/>
            </a:solidFill>
            <a:prstDash val="solid"/>
            <a:headEnd type="none" w="med" len="med"/>
            <a:tailEnd type="triangle" w="med" len="med"/>
          </a:ln>
        </p:spPr>
      </p:sp>
      <p:sp>
        <p:nvSpPr>
          <p:cNvPr id="26671" name="Rectangle 46"/>
          <p:cNvSpPr/>
          <p:nvPr/>
        </p:nvSpPr>
        <p:spPr>
          <a:xfrm>
            <a:off x="1169988" y="5803900"/>
            <a:ext cx="815975" cy="280988"/>
          </a:xfrm>
          <a:prstGeom prst="rect">
            <a:avLst/>
          </a:prstGeom>
          <a:noFill/>
          <a:ln w="12700" cap="flat" cmpd="sng">
            <a:solidFill>
              <a:srgbClr val="FF0000"/>
            </a:solidFill>
            <a:prstDash val="solid"/>
            <a:miter/>
            <a:headEnd type="none" w="med" len="med"/>
            <a:tailEnd type="none" w="med" len="med"/>
          </a:ln>
        </p:spPr>
        <p:txBody>
          <a:bodyPr lIns="112947" tIns="56473" rIns="112947" bIns="56473"/>
          <a:p>
            <a:pPr algn="ctr">
              <a:spcBef>
                <a:spcPct val="20000"/>
              </a:spcBef>
            </a:pPr>
            <a:r>
              <a:rPr lang="zh-CN" altLang="en-US" sz="1000" dirty="0">
                <a:solidFill>
                  <a:srgbClr val="FF0000"/>
                </a:solidFill>
                <a:latin typeface="Times New Roman" panose="02020603050405020304" pitchFamily="18" charset="0"/>
                <a:ea typeface="宋体" panose="02010600030101010101" pitchFamily="2" charset="-122"/>
              </a:rPr>
              <a:t>战略咨询</a:t>
            </a:r>
            <a:endParaRPr lang="zh-CN" altLang="en-US" sz="1000" dirty="0">
              <a:solidFill>
                <a:srgbClr val="FF0000"/>
              </a:solidFill>
              <a:latin typeface="Times New Roman" panose="02020603050405020304" pitchFamily="18" charset="0"/>
              <a:ea typeface="宋体" panose="02010600030101010101" pitchFamily="2" charset="-122"/>
            </a:endParaRPr>
          </a:p>
        </p:txBody>
      </p:sp>
      <p:sp>
        <p:nvSpPr>
          <p:cNvPr id="26672" name="Rectangle 47"/>
          <p:cNvSpPr/>
          <p:nvPr/>
        </p:nvSpPr>
        <p:spPr>
          <a:xfrm>
            <a:off x="1157288" y="5441950"/>
            <a:ext cx="815975" cy="279400"/>
          </a:xfrm>
          <a:prstGeom prst="rect">
            <a:avLst/>
          </a:prstGeom>
          <a:noFill/>
          <a:ln w="12700" cap="flat" cmpd="sng">
            <a:solidFill>
              <a:srgbClr val="FF0000"/>
            </a:solidFill>
            <a:prstDash val="solid"/>
            <a:miter/>
            <a:headEnd type="none" w="med" len="med"/>
            <a:tailEnd type="none" w="med" len="med"/>
          </a:ln>
        </p:spPr>
        <p:txBody>
          <a:bodyPr lIns="112947" tIns="56473" rIns="112947" bIns="56473"/>
          <a:p>
            <a:pPr algn="ctr">
              <a:spcBef>
                <a:spcPct val="20000"/>
              </a:spcBef>
            </a:pPr>
            <a:r>
              <a:rPr lang="zh-CN" altLang="en-US" sz="1000" dirty="0">
                <a:solidFill>
                  <a:srgbClr val="FF0000"/>
                </a:solidFill>
                <a:latin typeface="Times New Roman" panose="02020603050405020304" pitchFamily="18" charset="0"/>
                <a:ea typeface="宋体" panose="02010600030101010101" pitchFamily="2" charset="-122"/>
              </a:rPr>
              <a:t>体系咨询</a:t>
            </a:r>
            <a:endParaRPr lang="zh-CN" altLang="en-US" sz="1000" dirty="0">
              <a:solidFill>
                <a:srgbClr val="FF0000"/>
              </a:solidFill>
              <a:latin typeface="Times New Roman" panose="02020603050405020304" pitchFamily="18" charset="0"/>
              <a:ea typeface="宋体" panose="02010600030101010101" pitchFamily="2" charset="-122"/>
            </a:endParaRPr>
          </a:p>
        </p:txBody>
      </p:sp>
      <p:sp>
        <p:nvSpPr>
          <p:cNvPr id="26673" name="Line 48"/>
          <p:cNvSpPr/>
          <p:nvPr/>
        </p:nvSpPr>
        <p:spPr>
          <a:xfrm flipV="1">
            <a:off x="912813" y="5176838"/>
            <a:ext cx="250825" cy="0"/>
          </a:xfrm>
          <a:prstGeom prst="line">
            <a:avLst/>
          </a:prstGeom>
          <a:ln w="12700" cap="flat" cmpd="sng">
            <a:solidFill>
              <a:schemeClr val="tx1"/>
            </a:solidFill>
            <a:prstDash val="solid"/>
            <a:headEnd type="none" w="med" len="med"/>
            <a:tailEnd type="triangle" w="med" len="med"/>
          </a:ln>
        </p:spPr>
      </p:sp>
      <p:sp>
        <p:nvSpPr>
          <p:cNvPr id="26674" name="Rectangle 49"/>
          <p:cNvSpPr/>
          <p:nvPr/>
        </p:nvSpPr>
        <p:spPr>
          <a:xfrm>
            <a:off x="2462213" y="5011738"/>
            <a:ext cx="958850" cy="280987"/>
          </a:xfrm>
          <a:prstGeom prst="rect">
            <a:avLst/>
          </a:prstGeom>
          <a:noFill/>
          <a:ln w="12700" cap="flat" cmpd="sng">
            <a:solidFill>
              <a:srgbClr val="FF0000"/>
            </a:solidFill>
            <a:prstDash val="solid"/>
            <a:miter/>
            <a:headEnd type="none" w="med" len="med"/>
            <a:tailEnd type="none" w="med" len="med"/>
          </a:ln>
        </p:spPr>
        <p:txBody>
          <a:bodyPr lIns="112947" tIns="56473" rIns="112947" bIns="56473"/>
          <a:p>
            <a:pPr algn="ctr">
              <a:spcBef>
                <a:spcPct val="20000"/>
              </a:spcBef>
            </a:pPr>
            <a:r>
              <a:rPr lang="zh-CN" altLang="en-US" sz="1000" dirty="0">
                <a:solidFill>
                  <a:srgbClr val="FF0000"/>
                </a:solidFill>
                <a:latin typeface="Times New Roman" panose="02020603050405020304" pitchFamily="18" charset="0"/>
                <a:ea typeface="宋体" panose="02010600030101010101" pitchFamily="2" charset="-122"/>
              </a:rPr>
              <a:t>方案审核</a:t>
            </a:r>
            <a:endParaRPr lang="zh-CN" altLang="en-US" sz="1000" dirty="0">
              <a:solidFill>
                <a:srgbClr val="FF0000"/>
              </a:solidFill>
              <a:latin typeface="Times New Roman" panose="02020603050405020304" pitchFamily="18" charset="0"/>
              <a:ea typeface="宋体" panose="02010600030101010101" pitchFamily="2" charset="-122"/>
            </a:endParaRPr>
          </a:p>
        </p:txBody>
      </p:sp>
      <p:sp>
        <p:nvSpPr>
          <p:cNvPr id="26675" name="Text Box 50"/>
          <p:cNvSpPr txBox="1"/>
          <p:nvPr/>
        </p:nvSpPr>
        <p:spPr>
          <a:xfrm>
            <a:off x="2328863" y="2109788"/>
            <a:ext cx="825500" cy="146050"/>
          </a:xfrm>
          <a:prstGeom prst="rect">
            <a:avLst/>
          </a:prstGeom>
          <a:noFill/>
          <a:ln w="38100" cap="flat" cmpd="sng">
            <a:solidFill>
              <a:srgbClr val="99CCFF"/>
            </a:solidFill>
            <a:prstDash val="solid"/>
            <a:miter/>
            <a:headEnd type="none" w="med" len="med"/>
            <a:tailEnd type="none" w="med" len="med"/>
          </a:ln>
        </p:spPr>
        <p:txBody>
          <a:bodyPr lIns="17648" tIns="8824" rIns="17648" bIns="8824">
            <a:spAutoFit/>
          </a:bodyPr>
          <a:p>
            <a:pPr algn="ctr" defTabSz="176530">
              <a:spcBef>
                <a:spcPct val="50000"/>
              </a:spcBef>
            </a:pPr>
            <a:r>
              <a:rPr lang="zh-CN" altLang="en-US" sz="900" dirty="0">
                <a:solidFill>
                  <a:schemeClr val="accent2"/>
                </a:solidFill>
                <a:latin typeface="Times New Roman" panose="02020603050405020304" pitchFamily="18" charset="0"/>
              </a:rPr>
              <a:t>业主</a:t>
            </a:r>
            <a:endParaRPr lang="zh-CN" altLang="en-US" sz="900" dirty="0">
              <a:solidFill>
                <a:schemeClr val="accent2"/>
              </a:solidFill>
              <a:latin typeface="Times New Roman" panose="02020603050405020304" pitchFamily="18" charset="0"/>
            </a:endParaRPr>
          </a:p>
        </p:txBody>
      </p:sp>
      <p:sp>
        <p:nvSpPr>
          <p:cNvPr id="26676" name="Line 51"/>
          <p:cNvSpPr/>
          <p:nvPr/>
        </p:nvSpPr>
        <p:spPr>
          <a:xfrm>
            <a:off x="2805113" y="2290763"/>
            <a:ext cx="0" cy="141287"/>
          </a:xfrm>
          <a:prstGeom prst="line">
            <a:avLst/>
          </a:prstGeom>
          <a:ln w="38100" cap="flat" cmpd="sng">
            <a:solidFill>
              <a:srgbClr val="99CCFF"/>
            </a:solidFill>
            <a:prstDash val="solid"/>
            <a:headEnd type="none" w="med" len="med"/>
            <a:tailEnd type="triangle" w="med" len="med"/>
          </a:ln>
        </p:spPr>
      </p:sp>
      <p:sp>
        <p:nvSpPr>
          <p:cNvPr id="26677" name="Text Box 52"/>
          <p:cNvSpPr txBox="1"/>
          <p:nvPr/>
        </p:nvSpPr>
        <p:spPr>
          <a:xfrm>
            <a:off x="2027238" y="2422525"/>
            <a:ext cx="1552575" cy="193675"/>
          </a:xfrm>
          <a:prstGeom prst="rect">
            <a:avLst/>
          </a:prstGeom>
          <a:noFill/>
          <a:ln w="38100" cap="flat" cmpd="sng">
            <a:solidFill>
              <a:srgbClr val="99CCFF"/>
            </a:solidFill>
            <a:prstDash val="solid"/>
            <a:miter/>
            <a:headEnd type="none" w="med" len="med"/>
            <a:tailEnd type="none" w="med" len="med"/>
          </a:ln>
        </p:spPr>
        <p:txBody>
          <a:bodyPr lIns="17648" tIns="8824" rIns="17648" bIns="8824">
            <a:spAutoFit/>
          </a:bodyPr>
          <a:p>
            <a:pPr algn="ctr" defTabSz="176530">
              <a:spcBef>
                <a:spcPct val="50000"/>
              </a:spcBef>
            </a:pPr>
            <a:r>
              <a:rPr lang="zh-CN" altLang="en-US" sz="900" dirty="0">
                <a:solidFill>
                  <a:schemeClr val="accent2"/>
                </a:solidFill>
                <a:latin typeface="Times New Roman" panose="02020603050405020304" pitchFamily="18" charset="0"/>
              </a:rPr>
              <a:t>国际投资工程公司</a:t>
            </a:r>
            <a:endParaRPr lang="zh-CN" altLang="en-US" sz="900" dirty="0">
              <a:solidFill>
                <a:schemeClr val="accent2"/>
              </a:solidFill>
              <a:latin typeface="Times New Roman" panose="02020603050405020304" pitchFamily="18" charset="0"/>
            </a:endParaRPr>
          </a:p>
        </p:txBody>
      </p:sp>
      <p:sp>
        <p:nvSpPr>
          <p:cNvPr id="26678" name="Line 53"/>
          <p:cNvSpPr/>
          <p:nvPr/>
        </p:nvSpPr>
        <p:spPr>
          <a:xfrm>
            <a:off x="2312988" y="2605088"/>
            <a:ext cx="0" cy="114300"/>
          </a:xfrm>
          <a:prstGeom prst="line">
            <a:avLst/>
          </a:prstGeom>
          <a:ln w="38100" cap="flat" cmpd="sng">
            <a:solidFill>
              <a:srgbClr val="99CCFF"/>
            </a:solidFill>
            <a:prstDash val="solid"/>
            <a:headEnd type="none" w="med" len="med"/>
            <a:tailEnd type="triangle" w="med" len="med"/>
          </a:ln>
        </p:spPr>
      </p:sp>
      <p:sp>
        <p:nvSpPr>
          <p:cNvPr id="26679" name="Text Box 54"/>
          <p:cNvSpPr txBox="1"/>
          <p:nvPr/>
        </p:nvSpPr>
        <p:spPr>
          <a:xfrm>
            <a:off x="1741488" y="2719388"/>
            <a:ext cx="1071562" cy="247650"/>
          </a:xfrm>
          <a:prstGeom prst="rect">
            <a:avLst/>
          </a:prstGeom>
          <a:noFill/>
          <a:ln w="38100" cap="flat" cmpd="sng">
            <a:solidFill>
              <a:srgbClr val="99CCFF"/>
            </a:solidFill>
            <a:prstDash val="solid"/>
            <a:miter/>
            <a:headEnd type="none" w="med" len="med"/>
            <a:tailEnd type="none" w="med" len="med"/>
          </a:ln>
        </p:spPr>
        <p:txBody>
          <a:bodyPr lIns="17648" tIns="8824" rIns="17648" bIns="8824">
            <a:spAutoFit/>
          </a:bodyPr>
          <a:p>
            <a:pPr algn="ctr" defTabSz="176530">
              <a:spcBef>
                <a:spcPct val="50000"/>
              </a:spcBef>
            </a:pPr>
            <a:r>
              <a:rPr lang="zh-CN" altLang="en-US" sz="900" dirty="0">
                <a:solidFill>
                  <a:schemeClr val="accent2"/>
                </a:solidFill>
                <a:latin typeface="Times New Roman" panose="02020603050405020304" pitchFamily="18" charset="0"/>
              </a:rPr>
              <a:t>朱雄策划顾问公司</a:t>
            </a:r>
            <a:endParaRPr lang="zh-CN" altLang="en-US" sz="900" dirty="0">
              <a:solidFill>
                <a:schemeClr val="accent2"/>
              </a:solidFill>
              <a:latin typeface="Times New Roman" panose="02020603050405020304" pitchFamily="18" charset="0"/>
            </a:endParaRPr>
          </a:p>
        </p:txBody>
      </p:sp>
      <p:sp>
        <p:nvSpPr>
          <p:cNvPr id="26680" name="Text Box 55"/>
          <p:cNvSpPr txBox="1"/>
          <p:nvPr/>
        </p:nvSpPr>
        <p:spPr>
          <a:xfrm>
            <a:off x="1116013" y="3033713"/>
            <a:ext cx="935037" cy="1638300"/>
          </a:xfrm>
          <a:prstGeom prst="rect">
            <a:avLst/>
          </a:prstGeom>
          <a:noFill/>
          <a:ln w="38100" cap="flat" cmpd="sng">
            <a:solidFill>
              <a:srgbClr val="99CCFF"/>
            </a:solidFill>
            <a:prstDash val="solid"/>
            <a:miter/>
            <a:headEnd type="none" w="med" len="med"/>
            <a:tailEnd type="none" w="med" len="med"/>
          </a:ln>
        </p:spPr>
        <p:txBody>
          <a:bodyPr lIns="17648" tIns="8824" rIns="17648" bIns="8824">
            <a:spAutoFit/>
          </a:bodyPr>
          <a:p>
            <a:pPr algn="ctr" defTabSz="176530">
              <a:spcBef>
                <a:spcPct val="20000"/>
              </a:spcBef>
            </a:pPr>
            <a:r>
              <a:rPr lang="zh-CN" altLang="en-US" sz="900" dirty="0">
                <a:solidFill>
                  <a:schemeClr val="accent2"/>
                </a:solidFill>
                <a:latin typeface="Times New Roman" panose="02020603050405020304" pitchFamily="18" charset="0"/>
              </a:rPr>
              <a:t>蔡高建筑设计公司</a:t>
            </a:r>
            <a:endParaRPr lang="zh-CN" altLang="en-US" sz="900" dirty="0">
              <a:solidFill>
                <a:schemeClr val="accent2"/>
              </a:solidFill>
              <a:latin typeface="Times New Roman" panose="02020603050405020304" pitchFamily="18" charset="0"/>
            </a:endParaRPr>
          </a:p>
          <a:p>
            <a:pPr defTabSz="176530">
              <a:spcBef>
                <a:spcPct val="20000"/>
              </a:spcBef>
            </a:pPr>
            <a:r>
              <a:rPr lang="zh-CN" altLang="en-US" sz="900" dirty="0">
                <a:solidFill>
                  <a:schemeClr val="accent2"/>
                </a:solidFill>
                <a:latin typeface="Times New Roman" panose="02020603050405020304" pitchFamily="18" charset="0"/>
              </a:rPr>
              <a:t>天津建筑设计院</a:t>
            </a:r>
            <a:endParaRPr lang="zh-CN" altLang="en-US" sz="900" dirty="0">
              <a:solidFill>
                <a:schemeClr val="accent2"/>
              </a:solidFill>
              <a:latin typeface="Times New Roman" panose="02020603050405020304" pitchFamily="18" charset="0"/>
            </a:endParaRPr>
          </a:p>
          <a:p>
            <a:pPr defTabSz="176530">
              <a:spcBef>
                <a:spcPct val="20000"/>
              </a:spcBef>
            </a:pPr>
            <a:r>
              <a:rPr lang="zh-CN" altLang="en-US" sz="900" dirty="0">
                <a:solidFill>
                  <a:schemeClr val="accent2"/>
                </a:solidFill>
                <a:latin typeface="Times New Roman" panose="02020603050405020304" pitchFamily="18" charset="0"/>
              </a:rPr>
              <a:t>曾宏光机电设计</a:t>
            </a:r>
            <a:endParaRPr lang="zh-CN" altLang="en-US" sz="900" dirty="0">
              <a:solidFill>
                <a:schemeClr val="accent2"/>
              </a:solidFill>
              <a:latin typeface="Times New Roman" panose="02020603050405020304" pitchFamily="18" charset="0"/>
            </a:endParaRPr>
          </a:p>
          <a:p>
            <a:pPr defTabSz="176530">
              <a:spcBef>
                <a:spcPct val="20000"/>
              </a:spcBef>
            </a:pPr>
            <a:r>
              <a:rPr lang="zh-CN" altLang="en-US" sz="900" dirty="0">
                <a:solidFill>
                  <a:schemeClr val="accent2"/>
                </a:solidFill>
                <a:latin typeface="Times New Roman" panose="02020603050405020304" pitchFamily="18" charset="0"/>
              </a:rPr>
              <a:t>协建装修设计</a:t>
            </a:r>
            <a:endParaRPr lang="zh-CN" altLang="en-US" sz="900" dirty="0">
              <a:solidFill>
                <a:schemeClr val="accent2"/>
              </a:solidFill>
              <a:latin typeface="Times New Roman" panose="02020603050405020304" pitchFamily="18" charset="0"/>
            </a:endParaRPr>
          </a:p>
          <a:p>
            <a:pPr defTabSz="176530">
              <a:spcBef>
                <a:spcPct val="20000"/>
              </a:spcBef>
            </a:pPr>
            <a:r>
              <a:rPr lang="zh-CN" altLang="en-US" sz="900" dirty="0">
                <a:solidFill>
                  <a:schemeClr val="accent2"/>
                </a:solidFill>
                <a:latin typeface="Times New Roman" panose="02020603050405020304" pitchFamily="18" charset="0"/>
              </a:rPr>
              <a:t>利比测量师</a:t>
            </a:r>
            <a:endParaRPr lang="zh-CN" altLang="en-US" sz="900" dirty="0">
              <a:solidFill>
                <a:schemeClr val="accent2"/>
              </a:solidFill>
              <a:latin typeface="Times New Roman" panose="02020603050405020304" pitchFamily="18" charset="0"/>
            </a:endParaRPr>
          </a:p>
          <a:p>
            <a:pPr defTabSz="176530">
              <a:spcBef>
                <a:spcPct val="20000"/>
              </a:spcBef>
            </a:pPr>
            <a:r>
              <a:rPr lang="zh-CN" altLang="en-US" sz="900" dirty="0">
                <a:solidFill>
                  <a:schemeClr val="accent2"/>
                </a:solidFill>
                <a:latin typeface="Times New Roman" panose="02020603050405020304" pitchFamily="18" charset="0"/>
              </a:rPr>
              <a:t>保险顾问</a:t>
            </a:r>
            <a:endParaRPr lang="zh-CN" altLang="en-US" sz="900" dirty="0">
              <a:solidFill>
                <a:schemeClr val="accent2"/>
              </a:solidFill>
              <a:latin typeface="Times New Roman" panose="02020603050405020304" pitchFamily="18" charset="0"/>
            </a:endParaRPr>
          </a:p>
          <a:p>
            <a:pPr defTabSz="176530">
              <a:spcBef>
                <a:spcPct val="20000"/>
              </a:spcBef>
            </a:pPr>
            <a:r>
              <a:rPr lang="zh-CN" altLang="en-US" sz="900" dirty="0">
                <a:solidFill>
                  <a:schemeClr val="accent2"/>
                </a:solidFill>
                <a:latin typeface="Times New Roman" panose="02020603050405020304" pitchFamily="18" charset="0"/>
              </a:rPr>
              <a:t>毕马威审计师</a:t>
            </a:r>
            <a:endParaRPr lang="zh-CN" altLang="en-US" sz="900" dirty="0">
              <a:solidFill>
                <a:schemeClr val="accent2"/>
              </a:solidFill>
              <a:latin typeface="Times New Roman" panose="02020603050405020304" pitchFamily="18" charset="0"/>
            </a:endParaRPr>
          </a:p>
          <a:p>
            <a:pPr defTabSz="176530">
              <a:spcBef>
                <a:spcPct val="20000"/>
              </a:spcBef>
            </a:pPr>
            <a:r>
              <a:rPr lang="zh-CN" altLang="en-US" sz="900" dirty="0">
                <a:solidFill>
                  <a:schemeClr val="accent2"/>
                </a:solidFill>
                <a:latin typeface="Times New Roman" panose="02020603050405020304" pitchFamily="18" charset="0"/>
              </a:rPr>
              <a:t>怡高顾问</a:t>
            </a:r>
            <a:endParaRPr lang="zh-CN" altLang="en-US" sz="900" dirty="0">
              <a:solidFill>
                <a:schemeClr val="accent2"/>
              </a:solidFill>
              <a:latin typeface="Times New Roman" panose="02020603050405020304" pitchFamily="18" charset="0"/>
            </a:endParaRPr>
          </a:p>
          <a:p>
            <a:pPr defTabSz="176530">
              <a:spcBef>
                <a:spcPct val="20000"/>
              </a:spcBef>
            </a:pPr>
            <a:r>
              <a:rPr lang="zh-CN" altLang="en-US" sz="900" dirty="0">
                <a:solidFill>
                  <a:schemeClr val="accent2"/>
                </a:solidFill>
                <a:latin typeface="Times New Roman" panose="02020603050405020304" pitchFamily="18" charset="0"/>
              </a:rPr>
              <a:t>税务顾问</a:t>
            </a:r>
            <a:endParaRPr lang="zh-CN" altLang="en-US" sz="900" dirty="0">
              <a:solidFill>
                <a:schemeClr val="accent2"/>
              </a:solidFill>
              <a:latin typeface="Times New Roman" panose="02020603050405020304" pitchFamily="18" charset="0"/>
            </a:endParaRPr>
          </a:p>
        </p:txBody>
      </p:sp>
      <p:sp>
        <p:nvSpPr>
          <p:cNvPr id="26681" name="Line 56"/>
          <p:cNvSpPr/>
          <p:nvPr/>
        </p:nvSpPr>
        <p:spPr>
          <a:xfrm>
            <a:off x="1497013" y="2801938"/>
            <a:ext cx="0" cy="239712"/>
          </a:xfrm>
          <a:prstGeom prst="line">
            <a:avLst/>
          </a:prstGeom>
          <a:ln w="38100" cap="flat" cmpd="sng">
            <a:solidFill>
              <a:srgbClr val="99CCFF"/>
            </a:solidFill>
            <a:prstDash val="solid"/>
            <a:headEnd type="none" w="med" len="med"/>
            <a:tailEnd type="triangle" w="med" len="med"/>
          </a:ln>
        </p:spPr>
      </p:sp>
      <p:sp>
        <p:nvSpPr>
          <p:cNvPr id="26682" name="Line 57"/>
          <p:cNvSpPr/>
          <p:nvPr/>
        </p:nvSpPr>
        <p:spPr>
          <a:xfrm flipH="1">
            <a:off x="1497013" y="2801938"/>
            <a:ext cx="244475" cy="0"/>
          </a:xfrm>
          <a:prstGeom prst="line">
            <a:avLst/>
          </a:prstGeom>
          <a:ln w="38100" cap="flat" cmpd="sng">
            <a:solidFill>
              <a:srgbClr val="99CCFF"/>
            </a:solidFill>
            <a:prstDash val="solid"/>
            <a:headEnd type="none" w="med" len="med"/>
            <a:tailEnd type="none" w="med" len="med"/>
          </a:ln>
        </p:spPr>
      </p:sp>
      <p:sp>
        <p:nvSpPr>
          <p:cNvPr id="26683" name="Line 58"/>
          <p:cNvSpPr/>
          <p:nvPr/>
        </p:nvSpPr>
        <p:spPr>
          <a:xfrm>
            <a:off x="2138363" y="3098800"/>
            <a:ext cx="0" cy="330200"/>
          </a:xfrm>
          <a:prstGeom prst="line">
            <a:avLst/>
          </a:prstGeom>
          <a:ln w="38100" cap="flat" cmpd="sng">
            <a:solidFill>
              <a:srgbClr val="99CCFF"/>
            </a:solidFill>
            <a:prstDash val="solid"/>
            <a:headEnd type="none" w="med" len="med"/>
            <a:tailEnd type="triangle" w="med" len="med"/>
          </a:ln>
        </p:spPr>
      </p:sp>
      <p:sp>
        <p:nvSpPr>
          <p:cNvPr id="26684" name="Line 59"/>
          <p:cNvSpPr/>
          <p:nvPr/>
        </p:nvSpPr>
        <p:spPr>
          <a:xfrm>
            <a:off x="2913063" y="2587625"/>
            <a:ext cx="0" cy="511175"/>
          </a:xfrm>
          <a:prstGeom prst="line">
            <a:avLst/>
          </a:prstGeom>
          <a:ln w="38100" cap="flat" cmpd="sng">
            <a:solidFill>
              <a:srgbClr val="99CCFF"/>
            </a:solidFill>
            <a:prstDash val="solid"/>
            <a:headEnd type="none" w="med" len="med"/>
            <a:tailEnd type="none" w="med" len="med"/>
          </a:ln>
        </p:spPr>
      </p:sp>
      <p:sp>
        <p:nvSpPr>
          <p:cNvPr id="26685" name="Line 60"/>
          <p:cNvSpPr/>
          <p:nvPr/>
        </p:nvSpPr>
        <p:spPr>
          <a:xfrm>
            <a:off x="2138363" y="3098800"/>
            <a:ext cx="1181100" cy="0"/>
          </a:xfrm>
          <a:prstGeom prst="line">
            <a:avLst/>
          </a:prstGeom>
          <a:ln w="38100" cap="flat" cmpd="sng">
            <a:solidFill>
              <a:srgbClr val="99CCFF"/>
            </a:solidFill>
            <a:prstDash val="solid"/>
            <a:headEnd type="none" w="med" len="med"/>
            <a:tailEnd type="none" w="med" len="med"/>
          </a:ln>
        </p:spPr>
      </p:sp>
      <p:sp>
        <p:nvSpPr>
          <p:cNvPr id="26686" name="Text Box 61"/>
          <p:cNvSpPr txBox="1"/>
          <p:nvPr/>
        </p:nvSpPr>
        <p:spPr>
          <a:xfrm>
            <a:off x="2109788" y="3429000"/>
            <a:ext cx="161925" cy="555625"/>
          </a:xfrm>
          <a:prstGeom prst="rect">
            <a:avLst/>
          </a:prstGeom>
          <a:noFill/>
          <a:ln w="38100" cap="flat" cmpd="sng">
            <a:solidFill>
              <a:srgbClr val="99CCFF"/>
            </a:solidFill>
            <a:prstDash val="solid"/>
            <a:miter/>
            <a:headEnd type="none" w="med" len="med"/>
            <a:tailEnd type="none" w="med" len="med"/>
          </a:ln>
        </p:spPr>
        <p:txBody>
          <a:bodyPr lIns="17648" tIns="8824" rIns="17648" bIns="8824">
            <a:spAutoFit/>
          </a:bodyPr>
          <a:p>
            <a:pPr defTabSz="1129030">
              <a:spcBef>
                <a:spcPct val="50000"/>
              </a:spcBef>
            </a:pPr>
            <a:r>
              <a:rPr lang="zh-CN" altLang="en-US" sz="900" dirty="0">
                <a:solidFill>
                  <a:schemeClr val="accent2"/>
                </a:solidFill>
                <a:latin typeface="Arial" panose="020B0604020202020204" pitchFamily="34" charset="0"/>
              </a:rPr>
              <a:t>粗装修公司</a:t>
            </a:r>
            <a:endParaRPr lang="zh-CN" altLang="en-US" sz="900" dirty="0">
              <a:solidFill>
                <a:schemeClr val="accent2"/>
              </a:solidFill>
              <a:latin typeface="Arial" panose="020B0604020202020204" pitchFamily="34" charset="0"/>
            </a:endParaRPr>
          </a:p>
        </p:txBody>
      </p:sp>
      <p:sp>
        <p:nvSpPr>
          <p:cNvPr id="26687" name="Line 62"/>
          <p:cNvSpPr/>
          <p:nvPr/>
        </p:nvSpPr>
        <p:spPr>
          <a:xfrm>
            <a:off x="2328863" y="3098800"/>
            <a:ext cx="0" cy="330200"/>
          </a:xfrm>
          <a:prstGeom prst="line">
            <a:avLst/>
          </a:prstGeom>
          <a:ln w="38100" cap="flat" cmpd="sng">
            <a:solidFill>
              <a:srgbClr val="99CCFF"/>
            </a:solidFill>
            <a:prstDash val="solid"/>
            <a:headEnd type="none" w="med" len="med"/>
            <a:tailEnd type="triangle" w="med" len="med"/>
          </a:ln>
        </p:spPr>
      </p:sp>
      <p:sp>
        <p:nvSpPr>
          <p:cNvPr id="26688" name="Text Box 63"/>
          <p:cNvSpPr txBox="1"/>
          <p:nvPr/>
        </p:nvSpPr>
        <p:spPr>
          <a:xfrm>
            <a:off x="2300288" y="3429000"/>
            <a:ext cx="161925" cy="657225"/>
          </a:xfrm>
          <a:prstGeom prst="rect">
            <a:avLst/>
          </a:prstGeom>
          <a:noFill/>
          <a:ln w="38100" cap="flat" cmpd="sng">
            <a:solidFill>
              <a:srgbClr val="99CCFF"/>
            </a:solidFill>
            <a:prstDash val="solid"/>
            <a:miter/>
            <a:headEnd type="none" w="med" len="med"/>
            <a:tailEnd type="none" w="med" len="med"/>
          </a:ln>
        </p:spPr>
        <p:txBody>
          <a:bodyPr lIns="17648" tIns="8824" rIns="17648" bIns="8824">
            <a:spAutoFit/>
          </a:bodyPr>
          <a:p>
            <a:pPr defTabSz="1129030">
              <a:spcBef>
                <a:spcPct val="50000"/>
              </a:spcBef>
            </a:pPr>
            <a:r>
              <a:rPr lang="zh-CN" altLang="en-US" sz="900" dirty="0">
                <a:solidFill>
                  <a:schemeClr val="accent2"/>
                </a:solidFill>
                <a:latin typeface="Arial" panose="020B0604020202020204" pitchFamily="34" charset="0"/>
              </a:rPr>
              <a:t>美际机电公司</a:t>
            </a:r>
            <a:endParaRPr lang="zh-CN" altLang="en-US" sz="900" dirty="0">
              <a:solidFill>
                <a:schemeClr val="accent2"/>
              </a:solidFill>
              <a:latin typeface="Arial" panose="020B0604020202020204" pitchFamily="34" charset="0"/>
            </a:endParaRPr>
          </a:p>
        </p:txBody>
      </p:sp>
      <p:sp>
        <p:nvSpPr>
          <p:cNvPr id="26689" name="Line 64"/>
          <p:cNvSpPr/>
          <p:nvPr/>
        </p:nvSpPr>
        <p:spPr>
          <a:xfrm>
            <a:off x="2519363" y="3098800"/>
            <a:ext cx="0" cy="314325"/>
          </a:xfrm>
          <a:prstGeom prst="line">
            <a:avLst/>
          </a:prstGeom>
          <a:ln w="38100" cap="flat" cmpd="sng">
            <a:solidFill>
              <a:srgbClr val="99CCFF"/>
            </a:solidFill>
            <a:prstDash val="solid"/>
            <a:headEnd type="none" w="med" len="med"/>
            <a:tailEnd type="triangle" w="med" len="med"/>
          </a:ln>
        </p:spPr>
      </p:sp>
      <p:sp>
        <p:nvSpPr>
          <p:cNvPr id="26690" name="Text Box 65"/>
          <p:cNvSpPr txBox="1"/>
          <p:nvPr/>
        </p:nvSpPr>
        <p:spPr>
          <a:xfrm>
            <a:off x="2490788" y="3429000"/>
            <a:ext cx="161925" cy="760413"/>
          </a:xfrm>
          <a:prstGeom prst="rect">
            <a:avLst/>
          </a:prstGeom>
          <a:noFill/>
          <a:ln w="38100" cap="flat" cmpd="sng">
            <a:solidFill>
              <a:srgbClr val="99CCFF"/>
            </a:solidFill>
            <a:prstDash val="solid"/>
            <a:miter/>
            <a:headEnd type="none" w="med" len="med"/>
            <a:tailEnd type="none" w="med" len="med"/>
          </a:ln>
        </p:spPr>
        <p:txBody>
          <a:bodyPr lIns="17648" tIns="8824" rIns="17648" bIns="8824">
            <a:spAutoFit/>
          </a:bodyPr>
          <a:p>
            <a:pPr defTabSz="1129030">
              <a:spcBef>
                <a:spcPct val="50000"/>
              </a:spcBef>
            </a:pPr>
            <a:r>
              <a:rPr lang="zh-CN" altLang="en-US" sz="900" dirty="0">
                <a:solidFill>
                  <a:schemeClr val="accent2"/>
                </a:solidFill>
                <a:latin typeface="Arial" panose="020B0604020202020204" pitchFamily="34" charset="0"/>
              </a:rPr>
              <a:t>桓昌装修分公司</a:t>
            </a:r>
            <a:endParaRPr lang="zh-CN" altLang="en-US" sz="900" dirty="0">
              <a:solidFill>
                <a:schemeClr val="accent2"/>
              </a:solidFill>
              <a:latin typeface="Arial" panose="020B0604020202020204" pitchFamily="34" charset="0"/>
            </a:endParaRPr>
          </a:p>
        </p:txBody>
      </p:sp>
      <p:sp>
        <p:nvSpPr>
          <p:cNvPr id="26691" name="Line 66"/>
          <p:cNvSpPr/>
          <p:nvPr/>
        </p:nvSpPr>
        <p:spPr>
          <a:xfrm>
            <a:off x="2722563" y="3098800"/>
            <a:ext cx="0" cy="314325"/>
          </a:xfrm>
          <a:prstGeom prst="line">
            <a:avLst/>
          </a:prstGeom>
          <a:ln w="38100" cap="flat" cmpd="sng">
            <a:solidFill>
              <a:srgbClr val="99CCFF"/>
            </a:solidFill>
            <a:prstDash val="solid"/>
            <a:headEnd type="none" w="med" len="med"/>
            <a:tailEnd type="triangle" w="med" len="med"/>
          </a:ln>
        </p:spPr>
      </p:sp>
      <p:sp>
        <p:nvSpPr>
          <p:cNvPr id="26692" name="Text Box 67"/>
          <p:cNvSpPr txBox="1"/>
          <p:nvPr/>
        </p:nvSpPr>
        <p:spPr>
          <a:xfrm>
            <a:off x="2693988" y="3429000"/>
            <a:ext cx="163512" cy="862013"/>
          </a:xfrm>
          <a:prstGeom prst="rect">
            <a:avLst/>
          </a:prstGeom>
          <a:noFill/>
          <a:ln w="38100" cap="flat" cmpd="sng">
            <a:solidFill>
              <a:srgbClr val="99CCFF"/>
            </a:solidFill>
            <a:prstDash val="solid"/>
            <a:miter/>
            <a:headEnd type="none" w="med" len="med"/>
            <a:tailEnd type="none" w="med" len="med"/>
          </a:ln>
        </p:spPr>
        <p:txBody>
          <a:bodyPr lIns="17648" tIns="8824" rIns="17648" bIns="8824">
            <a:spAutoFit/>
          </a:bodyPr>
          <a:p>
            <a:pPr defTabSz="1129030">
              <a:spcBef>
                <a:spcPct val="50000"/>
              </a:spcBef>
            </a:pPr>
            <a:r>
              <a:rPr lang="en-US" altLang="zh-CN" sz="900" dirty="0">
                <a:solidFill>
                  <a:schemeClr val="accent2"/>
                </a:solidFill>
                <a:latin typeface="Arial" panose="020B0604020202020204" pitchFamily="34" charset="0"/>
              </a:rPr>
              <a:t>OTTS</a:t>
            </a:r>
            <a:r>
              <a:rPr lang="zh-CN" altLang="en-US" sz="900" dirty="0">
                <a:solidFill>
                  <a:schemeClr val="accent2"/>
                </a:solidFill>
                <a:latin typeface="Arial" panose="020B0604020202020204" pitchFamily="34" charset="0"/>
              </a:rPr>
              <a:t>电梯公司</a:t>
            </a:r>
            <a:endParaRPr lang="zh-CN" altLang="en-US" sz="900" dirty="0">
              <a:solidFill>
                <a:schemeClr val="accent2"/>
              </a:solidFill>
              <a:latin typeface="Arial" panose="020B0604020202020204" pitchFamily="34" charset="0"/>
            </a:endParaRPr>
          </a:p>
        </p:txBody>
      </p:sp>
      <p:sp>
        <p:nvSpPr>
          <p:cNvPr id="26693" name="Line 68"/>
          <p:cNvSpPr/>
          <p:nvPr/>
        </p:nvSpPr>
        <p:spPr>
          <a:xfrm>
            <a:off x="2925763" y="3098800"/>
            <a:ext cx="0" cy="330200"/>
          </a:xfrm>
          <a:prstGeom prst="line">
            <a:avLst/>
          </a:prstGeom>
          <a:ln w="38100" cap="flat" cmpd="sng">
            <a:solidFill>
              <a:srgbClr val="99CCFF"/>
            </a:solidFill>
            <a:prstDash val="solid"/>
            <a:headEnd type="none" w="med" len="med"/>
            <a:tailEnd type="triangle" w="med" len="med"/>
          </a:ln>
        </p:spPr>
      </p:sp>
      <p:sp>
        <p:nvSpPr>
          <p:cNvPr id="26694" name="Text Box 69"/>
          <p:cNvSpPr txBox="1"/>
          <p:nvPr/>
        </p:nvSpPr>
        <p:spPr>
          <a:xfrm>
            <a:off x="2884488" y="3429000"/>
            <a:ext cx="163512" cy="760413"/>
          </a:xfrm>
          <a:prstGeom prst="rect">
            <a:avLst/>
          </a:prstGeom>
          <a:noFill/>
          <a:ln w="38100" cap="flat" cmpd="sng">
            <a:solidFill>
              <a:srgbClr val="99CCFF"/>
            </a:solidFill>
            <a:prstDash val="solid"/>
            <a:miter/>
            <a:headEnd type="none" w="med" len="med"/>
            <a:tailEnd type="none" w="med" len="med"/>
          </a:ln>
        </p:spPr>
        <p:txBody>
          <a:bodyPr lIns="17648" tIns="8824" rIns="17648" bIns="8824">
            <a:spAutoFit/>
          </a:bodyPr>
          <a:p>
            <a:pPr defTabSz="1129030">
              <a:spcBef>
                <a:spcPct val="50000"/>
              </a:spcBef>
            </a:pPr>
            <a:r>
              <a:rPr lang="zh-CN" altLang="en-US" sz="900" dirty="0">
                <a:solidFill>
                  <a:schemeClr val="accent2"/>
                </a:solidFill>
                <a:latin typeface="Arial" panose="020B0604020202020204" pitchFamily="34" charset="0"/>
              </a:rPr>
              <a:t>楼宇自动化公司</a:t>
            </a:r>
            <a:endParaRPr lang="zh-CN" altLang="en-US" sz="900" dirty="0">
              <a:solidFill>
                <a:schemeClr val="accent2"/>
              </a:solidFill>
              <a:latin typeface="Arial" panose="020B0604020202020204" pitchFamily="34" charset="0"/>
            </a:endParaRPr>
          </a:p>
        </p:txBody>
      </p:sp>
      <p:sp>
        <p:nvSpPr>
          <p:cNvPr id="26695" name="Line 70"/>
          <p:cNvSpPr/>
          <p:nvPr/>
        </p:nvSpPr>
        <p:spPr>
          <a:xfrm>
            <a:off x="3116263" y="3098800"/>
            <a:ext cx="0" cy="330200"/>
          </a:xfrm>
          <a:prstGeom prst="line">
            <a:avLst/>
          </a:prstGeom>
          <a:ln w="38100" cap="flat" cmpd="sng">
            <a:solidFill>
              <a:srgbClr val="99CCFF"/>
            </a:solidFill>
            <a:prstDash val="solid"/>
            <a:headEnd type="none" w="med" len="med"/>
            <a:tailEnd type="triangle" w="med" len="med"/>
          </a:ln>
        </p:spPr>
      </p:sp>
      <p:sp>
        <p:nvSpPr>
          <p:cNvPr id="26696" name="Text Box 71"/>
          <p:cNvSpPr txBox="1"/>
          <p:nvPr/>
        </p:nvSpPr>
        <p:spPr>
          <a:xfrm>
            <a:off x="3090863" y="3429000"/>
            <a:ext cx="161925" cy="760413"/>
          </a:xfrm>
          <a:prstGeom prst="rect">
            <a:avLst/>
          </a:prstGeom>
          <a:noFill/>
          <a:ln w="38100" cap="flat" cmpd="sng">
            <a:solidFill>
              <a:srgbClr val="99CCFF"/>
            </a:solidFill>
            <a:prstDash val="solid"/>
            <a:miter/>
            <a:headEnd type="none" w="med" len="med"/>
            <a:tailEnd type="none" w="med" len="med"/>
          </a:ln>
        </p:spPr>
        <p:txBody>
          <a:bodyPr lIns="17648" tIns="8824" rIns="17648" bIns="8824">
            <a:spAutoFit/>
          </a:bodyPr>
          <a:p>
            <a:pPr defTabSz="1129030">
              <a:spcBef>
                <a:spcPct val="50000"/>
              </a:spcBef>
            </a:pPr>
            <a:r>
              <a:rPr lang="zh-CN" altLang="en-US" sz="900" dirty="0">
                <a:solidFill>
                  <a:schemeClr val="accent2"/>
                </a:solidFill>
                <a:latin typeface="Arial" panose="020B0604020202020204" pitchFamily="34" charset="0"/>
              </a:rPr>
              <a:t>钢材水泥供应商</a:t>
            </a:r>
            <a:endParaRPr lang="zh-CN" altLang="en-US" sz="900" dirty="0">
              <a:solidFill>
                <a:schemeClr val="accent2"/>
              </a:solidFill>
              <a:latin typeface="Arial" panose="020B0604020202020204" pitchFamily="34" charset="0"/>
            </a:endParaRPr>
          </a:p>
        </p:txBody>
      </p:sp>
      <p:sp>
        <p:nvSpPr>
          <p:cNvPr id="26697" name="Line 72"/>
          <p:cNvSpPr/>
          <p:nvPr/>
        </p:nvSpPr>
        <p:spPr>
          <a:xfrm flipH="1">
            <a:off x="3319463" y="3098800"/>
            <a:ext cx="0" cy="330200"/>
          </a:xfrm>
          <a:prstGeom prst="line">
            <a:avLst/>
          </a:prstGeom>
          <a:ln w="38100" cap="flat" cmpd="sng">
            <a:solidFill>
              <a:srgbClr val="99CCFF"/>
            </a:solidFill>
            <a:prstDash val="solid"/>
            <a:headEnd type="none" w="med" len="med"/>
            <a:tailEnd type="triangle" w="med" len="med"/>
          </a:ln>
        </p:spPr>
      </p:sp>
      <p:sp>
        <p:nvSpPr>
          <p:cNvPr id="26698" name="Text Box 73"/>
          <p:cNvSpPr txBox="1"/>
          <p:nvPr/>
        </p:nvSpPr>
        <p:spPr>
          <a:xfrm>
            <a:off x="3294063" y="3429000"/>
            <a:ext cx="161925" cy="760413"/>
          </a:xfrm>
          <a:prstGeom prst="rect">
            <a:avLst/>
          </a:prstGeom>
          <a:noFill/>
          <a:ln w="38100" cap="flat" cmpd="sng">
            <a:solidFill>
              <a:srgbClr val="99CCFF"/>
            </a:solidFill>
            <a:prstDash val="solid"/>
            <a:miter/>
            <a:headEnd type="none" w="med" len="med"/>
            <a:tailEnd type="none" w="med" len="med"/>
          </a:ln>
        </p:spPr>
        <p:txBody>
          <a:bodyPr lIns="17648" tIns="8824" rIns="17648" bIns="8824">
            <a:spAutoFit/>
          </a:bodyPr>
          <a:p>
            <a:pPr defTabSz="1129030">
              <a:spcBef>
                <a:spcPct val="50000"/>
              </a:spcBef>
            </a:pPr>
            <a:r>
              <a:rPr lang="zh-CN" altLang="en-US" sz="900" dirty="0">
                <a:solidFill>
                  <a:schemeClr val="accent2"/>
                </a:solidFill>
                <a:latin typeface="Arial" panose="020B0604020202020204" pitchFamily="34" charset="0"/>
              </a:rPr>
              <a:t>其他工作承包商</a:t>
            </a:r>
            <a:endParaRPr lang="zh-CN" altLang="en-US" sz="900" dirty="0">
              <a:solidFill>
                <a:schemeClr val="accent2"/>
              </a:solidFill>
              <a:latin typeface="Arial" panose="020B0604020202020204" pitchFamily="34" charset="0"/>
            </a:endParaRPr>
          </a:p>
        </p:txBody>
      </p:sp>
      <p:sp>
        <p:nvSpPr>
          <p:cNvPr id="26699" name="Line 74"/>
          <p:cNvSpPr/>
          <p:nvPr/>
        </p:nvSpPr>
        <p:spPr>
          <a:xfrm>
            <a:off x="3551238" y="3000375"/>
            <a:ext cx="0" cy="198438"/>
          </a:xfrm>
          <a:prstGeom prst="line">
            <a:avLst/>
          </a:prstGeom>
          <a:ln w="38100" cap="flat" cmpd="sng">
            <a:solidFill>
              <a:srgbClr val="99CCFF"/>
            </a:solidFill>
            <a:prstDash val="solid"/>
            <a:headEnd type="none" w="med" len="med"/>
            <a:tailEnd type="triangle" w="med" len="med"/>
          </a:ln>
        </p:spPr>
      </p:sp>
      <p:sp>
        <p:nvSpPr>
          <p:cNvPr id="26700" name="Text Box 75"/>
          <p:cNvSpPr txBox="1"/>
          <p:nvPr/>
        </p:nvSpPr>
        <p:spPr>
          <a:xfrm>
            <a:off x="3497263" y="3198813"/>
            <a:ext cx="165100" cy="965200"/>
          </a:xfrm>
          <a:prstGeom prst="rect">
            <a:avLst/>
          </a:prstGeom>
          <a:noFill/>
          <a:ln w="38100" cap="flat" cmpd="sng">
            <a:solidFill>
              <a:srgbClr val="99CCFF"/>
            </a:solidFill>
            <a:prstDash val="solid"/>
            <a:miter/>
            <a:headEnd type="none" w="med" len="med"/>
            <a:tailEnd type="none" w="med" len="med"/>
          </a:ln>
        </p:spPr>
        <p:txBody>
          <a:bodyPr lIns="17648" tIns="8824" rIns="17648" bIns="8824">
            <a:spAutoFit/>
          </a:bodyPr>
          <a:p>
            <a:pPr defTabSz="1129030">
              <a:spcBef>
                <a:spcPct val="50000"/>
              </a:spcBef>
            </a:pPr>
            <a:r>
              <a:rPr lang="zh-CN" altLang="en-US" sz="900" dirty="0">
                <a:solidFill>
                  <a:schemeClr val="accent2"/>
                </a:solidFill>
                <a:latin typeface="Arial" panose="020B0604020202020204" pitchFamily="34" charset="0"/>
              </a:rPr>
              <a:t>天津市第一建筑公司</a:t>
            </a:r>
            <a:endParaRPr lang="zh-CN" altLang="en-US" sz="900" dirty="0">
              <a:solidFill>
                <a:schemeClr val="accent2"/>
              </a:solidFill>
              <a:latin typeface="Arial" panose="020B0604020202020204" pitchFamily="34" charset="0"/>
            </a:endParaRPr>
          </a:p>
        </p:txBody>
      </p:sp>
      <p:sp>
        <p:nvSpPr>
          <p:cNvPr id="26701" name="Text Box 76"/>
          <p:cNvSpPr txBox="1"/>
          <p:nvPr/>
        </p:nvSpPr>
        <p:spPr>
          <a:xfrm>
            <a:off x="3008313" y="2736850"/>
            <a:ext cx="801687" cy="247650"/>
          </a:xfrm>
          <a:prstGeom prst="rect">
            <a:avLst/>
          </a:prstGeom>
          <a:noFill/>
          <a:ln w="38100" cap="flat" cmpd="sng">
            <a:solidFill>
              <a:srgbClr val="99CCFF"/>
            </a:solidFill>
            <a:prstDash val="solid"/>
            <a:miter/>
            <a:headEnd type="none" w="med" len="med"/>
            <a:tailEnd type="none" w="med" len="med"/>
          </a:ln>
        </p:spPr>
        <p:txBody>
          <a:bodyPr lIns="17648" tIns="8824" rIns="17648" bIns="8824">
            <a:spAutoFit/>
          </a:bodyPr>
          <a:p>
            <a:pPr algn="ctr" defTabSz="176530">
              <a:spcBef>
                <a:spcPct val="50000"/>
              </a:spcBef>
            </a:pPr>
            <a:r>
              <a:rPr lang="zh-CN" altLang="en-US" sz="900" dirty="0">
                <a:solidFill>
                  <a:schemeClr val="accent2"/>
                </a:solidFill>
                <a:latin typeface="Times New Roman" panose="02020603050405020304" pitchFamily="18" charset="0"/>
              </a:rPr>
              <a:t>新科咨询公司</a:t>
            </a:r>
            <a:endParaRPr lang="zh-CN" altLang="en-US" sz="900" dirty="0">
              <a:solidFill>
                <a:schemeClr val="accent2"/>
              </a:solidFill>
              <a:latin typeface="Times New Roman" panose="02020603050405020304" pitchFamily="18" charset="0"/>
            </a:endParaRPr>
          </a:p>
        </p:txBody>
      </p:sp>
      <p:sp>
        <p:nvSpPr>
          <p:cNvPr id="26702" name="Line 77"/>
          <p:cNvSpPr/>
          <p:nvPr/>
        </p:nvSpPr>
        <p:spPr>
          <a:xfrm>
            <a:off x="3402013" y="2605088"/>
            <a:ext cx="0" cy="139700"/>
          </a:xfrm>
          <a:prstGeom prst="line">
            <a:avLst/>
          </a:prstGeom>
          <a:ln w="38100" cap="flat" cmpd="sng">
            <a:solidFill>
              <a:srgbClr val="99CCFF"/>
            </a:solidFill>
            <a:prstDash val="solid"/>
            <a:headEnd type="none" w="med" len="med"/>
            <a:tailEnd type="triangle" w="med" len="med"/>
          </a:ln>
        </p:spPr>
      </p:sp>
      <p:sp>
        <p:nvSpPr>
          <p:cNvPr id="26703" name="Line 78"/>
          <p:cNvSpPr/>
          <p:nvPr/>
        </p:nvSpPr>
        <p:spPr>
          <a:xfrm>
            <a:off x="3619500" y="2917825"/>
            <a:ext cx="0" cy="280988"/>
          </a:xfrm>
          <a:prstGeom prst="line">
            <a:avLst/>
          </a:prstGeom>
          <a:ln w="38100" cap="flat" cmpd="sng">
            <a:solidFill>
              <a:srgbClr val="FF0000"/>
            </a:solidFill>
            <a:prstDash val="sysDot"/>
            <a:headEnd type="none" w="med" len="med"/>
            <a:tailEnd type="triangle" w="med" len="med"/>
          </a:ln>
        </p:spPr>
      </p:sp>
      <p:sp>
        <p:nvSpPr>
          <p:cNvPr id="26704" name="Line 79"/>
          <p:cNvSpPr/>
          <p:nvPr/>
        </p:nvSpPr>
        <p:spPr>
          <a:xfrm>
            <a:off x="2913063" y="3000375"/>
            <a:ext cx="638175" cy="0"/>
          </a:xfrm>
          <a:prstGeom prst="line">
            <a:avLst/>
          </a:prstGeom>
          <a:ln w="38100" cap="flat" cmpd="sng">
            <a:solidFill>
              <a:srgbClr val="99CCFF"/>
            </a:solidFill>
            <a:prstDash val="solid"/>
            <a:headEnd type="none" w="med" len="med"/>
            <a:tailEnd type="none" w="med" len="med"/>
          </a:ln>
        </p:spPr>
      </p:sp>
      <p:sp>
        <p:nvSpPr>
          <p:cNvPr id="26705" name="Line 80"/>
          <p:cNvSpPr/>
          <p:nvPr/>
        </p:nvSpPr>
        <p:spPr>
          <a:xfrm>
            <a:off x="3402013" y="3263900"/>
            <a:ext cx="0" cy="165100"/>
          </a:xfrm>
          <a:prstGeom prst="line">
            <a:avLst/>
          </a:prstGeom>
          <a:ln w="38100" cap="flat" cmpd="sng">
            <a:solidFill>
              <a:srgbClr val="FF0000"/>
            </a:solidFill>
            <a:prstDash val="sysDot"/>
            <a:headEnd type="none" w="med" len="med"/>
            <a:tailEnd type="triangle" w="med" len="med"/>
          </a:ln>
        </p:spPr>
      </p:sp>
      <p:sp>
        <p:nvSpPr>
          <p:cNvPr id="26706" name="Line 81"/>
          <p:cNvSpPr/>
          <p:nvPr/>
        </p:nvSpPr>
        <p:spPr>
          <a:xfrm flipH="1">
            <a:off x="2233613" y="3263900"/>
            <a:ext cx="1263650" cy="0"/>
          </a:xfrm>
          <a:prstGeom prst="line">
            <a:avLst/>
          </a:prstGeom>
          <a:ln w="38100" cap="flat" cmpd="sng">
            <a:solidFill>
              <a:srgbClr val="FF0000"/>
            </a:solidFill>
            <a:prstDash val="sysDot"/>
            <a:headEnd type="none" w="med" len="med"/>
            <a:tailEnd type="none" w="med" len="med"/>
          </a:ln>
        </p:spPr>
      </p:sp>
      <p:sp>
        <p:nvSpPr>
          <p:cNvPr id="26707" name="Line 82"/>
          <p:cNvSpPr/>
          <p:nvPr/>
        </p:nvSpPr>
        <p:spPr>
          <a:xfrm>
            <a:off x="3198813" y="3279775"/>
            <a:ext cx="0" cy="165100"/>
          </a:xfrm>
          <a:prstGeom prst="line">
            <a:avLst/>
          </a:prstGeom>
          <a:ln w="38100" cap="flat" cmpd="sng">
            <a:solidFill>
              <a:srgbClr val="FF0000"/>
            </a:solidFill>
            <a:prstDash val="sysDot"/>
            <a:headEnd type="none" w="med" len="med"/>
            <a:tailEnd type="triangle" w="med" len="med"/>
          </a:ln>
        </p:spPr>
      </p:sp>
      <p:sp>
        <p:nvSpPr>
          <p:cNvPr id="26708" name="Line 83"/>
          <p:cNvSpPr/>
          <p:nvPr/>
        </p:nvSpPr>
        <p:spPr>
          <a:xfrm>
            <a:off x="3008313" y="3263900"/>
            <a:ext cx="0" cy="165100"/>
          </a:xfrm>
          <a:prstGeom prst="line">
            <a:avLst/>
          </a:prstGeom>
          <a:ln w="38100" cap="flat" cmpd="sng">
            <a:solidFill>
              <a:srgbClr val="FF0000"/>
            </a:solidFill>
            <a:prstDash val="sysDot"/>
            <a:headEnd type="none" w="med" len="med"/>
            <a:tailEnd type="triangle" w="med" len="med"/>
          </a:ln>
        </p:spPr>
      </p:sp>
      <p:sp>
        <p:nvSpPr>
          <p:cNvPr id="26709" name="Line 84"/>
          <p:cNvSpPr/>
          <p:nvPr/>
        </p:nvSpPr>
        <p:spPr>
          <a:xfrm>
            <a:off x="2805113" y="3263900"/>
            <a:ext cx="0" cy="165100"/>
          </a:xfrm>
          <a:prstGeom prst="line">
            <a:avLst/>
          </a:prstGeom>
          <a:ln w="38100" cap="flat" cmpd="sng">
            <a:solidFill>
              <a:srgbClr val="FF0000"/>
            </a:solidFill>
            <a:prstDash val="sysDot"/>
            <a:headEnd type="none" w="med" len="med"/>
            <a:tailEnd type="triangle" w="med" len="med"/>
          </a:ln>
        </p:spPr>
      </p:sp>
      <p:sp>
        <p:nvSpPr>
          <p:cNvPr id="26710" name="Line 85"/>
          <p:cNvSpPr/>
          <p:nvPr/>
        </p:nvSpPr>
        <p:spPr>
          <a:xfrm>
            <a:off x="2598738" y="3263900"/>
            <a:ext cx="0" cy="165100"/>
          </a:xfrm>
          <a:prstGeom prst="line">
            <a:avLst/>
          </a:prstGeom>
          <a:ln w="38100" cap="flat" cmpd="sng">
            <a:solidFill>
              <a:srgbClr val="FF0000"/>
            </a:solidFill>
            <a:prstDash val="sysDot"/>
            <a:headEnd type="none" w="med" len="med"/>
            <a:tailEnd type="triangle" w="med" len="med"/>
          </a:ln>
        </p:spPr>
      </p:sp>
      <p:sp>
        <p:nvSpPr>
          <p:cNvPr id="26711" name="Line 86"/>
          <p:cNvSpPr/>
          <p:nvPr/>
        </p:nvSpPr>
        <p:spPr>
          <a:xfrm>
            <a:off x="2424113" y="3263900"/>
            <a:ext cx="0" cy="165100"/>
          </a:xfrm>
          <a:prstGeom prst="line">
            <a:avLst/>
          </a:prstGeom>
          <a:ln w="38100" cap="flat" cmpd="sng">
            <a:solidFill>
              <a:srgbClr val="FF0000"/>
            </a:solidFill>
            <a:prstDash val="sysDot"/>
            <a:headEnd type="none" w="med" len="med"/>
            <a:tailEnd type="triangle" w="med" len="med"/>
          </a:ln>
        </p:spPr>
      </p:sp>
      <p:sp>
        <p:nvSpPr>
          <p:cNvPr id="26712" name="Line 87"/>
          <p:cNvSpPr/>
          <p:nvPr/>
        </p:nvSpPr>
        <p:spPr>
          <a:xfrm>
            <a:off x="2233613" y="3263900"/>
            <a:ext cx="0" cy="165100"/>
          </a:xfrm>
          <a:prstGeom prst="line">
            <a:avLst/>
          </a:prstGeom>
          <a:ln w="38100" cap="flat" cmpd="sng">
            <a:solidFill>
              <a:srgbClr val="FF0000"/>
            </a:solidFill>
            <a:prstDash val="sysDot"/>
            <a:headEnd type="none" w="med" len="med"/>
            <a:tailEnd type="triangle" w="med" len="med"/>
          </a:ln>
        </p:spPr>
      </p:sp>
      <p:sp>
        <p:nvSpPr>
          <p:cNvPr id="26713" name="Rectangle 88"/>
          <p:cNvSpPr/>
          <p:nvPr/>
        </p:nvSpPr>
        <p:spPr>
          <a:xfrm>
            <a:off x="1047750" y="2060575"/>
            <a:ext cx="2830513" cy="2754313"/>
          </a:xfrm>
          <a:prstGeom prst="rect">
            <a:avLst/>
          </a:prstGeom>
          <a:noFill/>
          <a:ln w="76200" cap="flat" cmpd="sng">
            <a:solidFill>
              <a:srgbClr val="99CCFF"/>
            </a:solidFill>
            <a:prstDash val="sysDot"/>
            <a:miter/>
            <a:headEnd type="none" w="med" len="med"/>
            <a:tailEnd type="none" w="med" len="med"/>
          </a:ln>
        </p:spPr>
        <p:txBody>
          <a:bodyPr wrap="none" anchor="ctr" anchorCtr="0"/>
          <a:p>
            <a:endParaRPr lang="zh-CN" altLang="en-US" dirty="0">
              <a:latin typeface="Times New Roman" panose="02020603050405020304" pitchFamily="18" charset="0"/>
            </a:endParaRPr>
          </a:p>
        </p:txBody>
      </p:sp>
      <p:sp>
        <p:nvSpPr>
          <p:cNvPr id="26714" name="Text Box 89"/>
          <p:cNvSpPr txBox="1"/>
          <p:nvPr/>
        </p:nvSpPr>
        <p:spPr>
          <a:xfrm>
            <a:off x="1103313" y="2208213"/>
            <a:ext cx="825500" cy="312737"/>
          </a:xfrm>
          <a:prstGeom prst="rect">
            <a:avLst/>
          </a:prstGeom>
          <a:noFill/>
          <a:ln w="38100">
            <a:noFill/>
          </a:ln>
        </p:spPr>
        <p:txBody>
          <a:bodyPr lIns="17648" tIns="8824" rIns="17648" bIns="8824">
            <a:spAutoFit/>
          </a:bodyPr>
          <a:p>
            <a:pPr algn="ctr" defTabSz="176530">
              <a:spcBef>
                <a:spcPct val="50000"/>
              </a:spcBef>
            </a:pPr>
            <a:r>
              <a:rPr lang="zh-CN" altLang="en-US" sz="1300" b="1" dirty="0">
                <a:solidFill>
                  <a:schemeClr val="accent2"/>
                </a:solidFill>
                <a:latin typeface="Times New Roman" panose="02020603050405020304" pitchFamily="18" charset="0"/>
              </a:rPr>
              <a:t>管理案例</a:t>
            </a:r>
            <a:endParaRPr lang="zh-CN" altLang="en-US" sz="1300" b="1" dirty="0">
              <a:solidFill>
                <a:schemeClr val="accent2"/>
              </a:solidFill>
              <a:latin typeface="Times New Roman" panose="02020603050405020304" pitchFamily="18" charset="0"/>
            </a:endParaRPr>
          </a:p>
        </p:txBody>
      </p:sp>
      <p:sp>
        <p:nvSpPr>
          <p:cNvPr id="26715" name="Line 90"/>
          <p:cNvSpPr/>
          <p:nvPr/>
        </p:nvSpPr>
        <p:spPr>
          <a:xfrm flipV="1">
            <a:off x="8604250" y="2205038"/>
            <a:ext cx="290513" cy="0"/>
          </a:xfrm>
          <a:prstGeom prst="line">
            <a:avLst/>
          </a:prstGeom>
          <a:ln w="12700" cap="flat" cmpd="sng">
            <a:solidFill>
              <a:schemeClr val="tx1"/>
            </a:solidFill>
            <a:prstDash val="solid"/>
            <a:headEnd type="none" w="med" len="med"/>
            <a:tailEnd type="triangle" w="med" len="med"/>
          </a:ln>
        </p:spPr>
      </p:sp>
      <p:sp>
        <p:nvSpPr>
          <p:cNvPr id="26716" name="Line 91"/>
          <p:cNvSpPr/>
          <p:nvPr/>
        </p:nvSpPr>
        <p:spPr>
          <a:xfrm flipV="1">
            <a:off x="3421063" y="5157788"/>
            <a:ext cx="1079500" cy="1587"/>
          </a:xfrm>
          <a:prstGeom prst="line">
            <a:avLst/>
          </a:prstGeom>
          <a:ln w="12700" cap="flat" cmpd="sng">
            <a:solidFill>
              <a:schemeClr val="tx1"/>
            </a:solidFill>
            <a:prstDash val="solid"/>
            <a:headEnd type="none" w="med" len="med"/>
            <a:tailEnd type="triangle" w="med" len="med"/>
          </a:ln>
        </p:spPr>
      </p:sp>
      <p:sp>
        <p:nvSpPr>
          <p:cNvPr id="26717" name="Line 92"/>
          <p:cNvSpPr/>
          <p:nvPr/>
        </p:nvSpPr>
        <p:spPr>
          <a:xfrm>
            <a:off x="5580063" y="5157788"/>
            <a:ext cx="503237" cy="0"/>
          </a:xfrm>
          <a:prstGeom prst="line">
            <a:avLst/>
          </a:prstGeom>
          <a:ln w="9525" cap="flat" cmpd="sng">
            <a:solidFill>
              <a:schemeClr val="tx1"/>
            </a:solidFill>
            <a:prstDash val="solid"/>
            <a:headEnd type="none" w="med" len="med"/>
            <a:tailEnd type="triangle" w="med" len="med"/>
          </a:ln>
        </p:spPr>
      </p:sp>
      <p:sp>
        <p:nvSpPr>
          <p:cNvPr id="26718" name="Line 93"/>
          <p:cNvSpPr/>
          <p:nvPr/>
        </p:nvSpPr>
        <p:spPr>
          <a:xfrm>
            <a:off x="5942013" y="1125538"/>
            <a:ext cx="2878137" cy="0"/>
          </a:xfrm>
          <a:prstGeom prst="line">
            <a:avLst/>
          </a:prstGeom>
          <a:ln w="9525" cap="flat" cmpd="sng">
            <a:solidFill>
              <a:schemeClr val="tx1"/>
            </a:solidFill>
            <a:prstDash val="solid"/>
            <a:headEnd type="none" w="med" len="med"/>
            <a:tailEnd type="triangle" w="med" len="med"/>
          </a:ln>
        </p:spPr>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5"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27651" name="Rectangle 2"/>
          <p:cNvSpPr>
            <a:spLocks noGrp="1"/>
          </p:cNvSpPr>
          <p:nvPr>
            <p:ph type="subTitle" idx="1"/>
          </p:nvPr>
        </p:nvSpPr>
        <p:spPr>
          <a:xfrm>
            <a:off x="217488" y="360363"/>
            <a:ext cx="2162175" cy="298450"/>
          </a:xfrm>
        </p:spPr>
        <p:txBody>
          <a:bodyPr vert="horz" wrap="square" lIns="91440" tIns="45720" rIns="91440" bIns="45720" anchor="t" anchorCtr="0"/>
          <a:p>
            <a:pPr algn="l" eaLnBrk="1" hangingPunct="1">
              <a:lnSpc>
                <a:spcPct val="80000"/>
              </a:lnSpc>
              <a:buClrTx/>
              <a:buSzTx/>
              <a:buFontTx/>
            </a:pPr>
            <a:r>
              <a:rPr kumimoji="1" lang="zh-CN" altLang="en-US" sz="1200" dirty="0">
                <a:latin typeface="宋体" panose="02010600030101010101" pitchFamily="2" charset="-122"/>
                <a:ea typeface="+mn-ea"/>
                <a:cs typeface="+mn-cs"/>
              </a:rPr>
              <a:t>工程项目管理</a:t>
            </a:r>
            <a:r>
              <a:rPr kumimoji="1" lang="en-US" altLang="zh-CN" sz="1200" dirty="0">
                <a:latin typeface="+mn-lt"/>
                <a:ea typeface="+mn-ea"/>
                <a:cs typeface="+mn-cs"/>
              </a:rPr>
              <a:t>(</a:t>
            </a:r>
            <a:r>
              <a:rPr kumimoji="1" lang="zh-CN" altLang="en-US" sz="1200" dirty="0">
                <a:latin typeface="+mn-lt"/>
                <a:ea typeface="+mn-ea"/>
                <a:cs typeface="+mn-cs"/>
              </a:rPr>
              <a:t>续前</a:t>
            </a:r>
            <a:r>
              <a:rPr kumimoji="1" lang="en-US" altLang="zh-CN" sz="1200" dirty="0">
                <a:latin typeface="+mn-lt"/>
                <a:ea typeface="+mn-ea"/>
                <a:cs typeface="+mn-cs"/>
              </a:rPr>
              <a:t>)</a:t>
            </a:r>
            <a:endParaRPr kumimoji="1" lang="en-US" altLang="zh-CN" sz="1200" dirty="0">
              <a:latin typeface="+mn-lt"/>
              <a:ea typeface="+mn-ea"/>
              <a:cs typeface="+mn-cs"/>
            </a:endParaRPr>
          </a:p>
        </p:txBody>
      </p:sp>
      <p:sp>
        <p:nvSpPr>
          <p:cNvPr id="27652" name="Rectangle 3"/>
          <p:cNvSpPr/>
          <p:nvPr/>
        </p:nvSpPr>
        <p:spPr>
          <a:xfrm>
            <a:off x="176213" y="327025"/>
            <a:ext cx="8763000" cy="6302375"/>
          </a:xfrm>
          <a:prstGeom prst="rect">
            <a:avLst/>
          </a:prstGeom>
          <a:noFill/>
          <a:ln w="9525" cap="flat" cmpd="sng">
            <a:solidFill>
              <a:schemeClr val="tx1"/>
            </a:solidFill>
            <a:prstDash val="solid"/>
            <a:miter/>
            <a:headEnd type="none" w="med" len="med"/>
            <a:tailEnd type="none" w="med" len="med"/>
          </a:ln>
        </p:spPr>
        <p:txBody>
          <a:bodyPr wrap="none" anchor="ctr" anchorCtr="0"/>
          <a:p>
            <a:endParaRPr lang="zh-CN" altLang="en-US" dirty="0">
              <a:latin typeface="Times New Roman" panose="02020603050405020304" pitchFamily="18" charset="0"/>
            </a:endParaRPr>
          </a:p>
        </p:txBody>
      </p:sp>
      <p:sp>
        <p:nvSpPr>
          <p:cNvPr id="27653" name="Line 4"/>
          <p:cNvSpPr/>
          <p:nvPr/>
        </p:nvSpPr>
        <p:spPr>
          <a:xfrm flipV="1">
            <a:off x="190500" y="1169988"/>
            <a:ext cx="6272213" cy="0"/>
          </a:xfrm>
          <a:prstGeom prst="line">
            <a:avLst/>
          </a:prstGeom>
          <a:ln w="12700" cap="flat" cmpd="sng">
            <a:solidFill>
              <a:schemeClr val="tx1"/>
            </a:solidFill>
            <a:prstDash val="solid"/>
            <a:headEnd type="none" w="med" len="med"/>
            <a:tailEnd type="triangle" w="med" len="med"/>
          </a:ln>
        </p:spPr>
      </p:sp>
      <p:sp>
        <p:nvSpPr>
          <p:cNvPr id="27654" name="Line 5"/>
          <p:cNvSpPr/>
          <p:nvPr/>
        </p:nvSpPr>
        <p:spPr>
          <a:xfrm flipV="1">
            <a:off x="2722563" y="1978025"/>
            <a:ext cx="339725" cy="0"/>
          </a:xfrm>
          <a:prstGeom prst="line">
            <a:avLst/>
          </a:prstGeom>
          <a:ln w="12700" cap="flat" cmpd="sng">
            <a:solidFill>
              <a:schemeClr val="tx1"/>
            </a:solidFill>
            <a:prstDash val="solid"/>
            <a:headEnd type="none" w="med" len="med"/>
            <a:tailEnd type="triangle" w="med" len="med"/>
          </a:ln>
        </p:spPr>
      </p:sp>
      <p:sp>
        <p:nvSpPr>
          <p:cNvPr id="27655" name="Rectangle 6"/>
          <p:cNvSpPr/>
          <p:nvPr/>
        </p:nvSpPr>
        <p:spPr>
          <a:xfrm>
            <a:off x="884238" y="690563"/>
            <a:ext cx="1308100" cy="280987"/>
          </a:xfrm>
          <a:prstGeom prst="rect">
            <a:avLst/>
          </a:prstGeom>
          <a:noFill/>
          <a:ln w="9525">
            <a:noFill/>
          </a:ln>
        </p:spPr>
        <p:txBody>
          <a:bodyPr lIns="112947" tIns="56473" rIns="112947" bIns="56473"/>
          <a:p>
            <a:pPr algn="ctr">
              <a:spcBef>
                <a:spcPct val="20000"/>
              </a:spcBef>
            </a:pPr>
            <a:r>
              <a:rPr lang="zh-CN" altLang="en-US" sz="1200" b="1" dirty="0">
                <a:latin typeface="宋体" panose="02010600030101010101" pitchFamily="2" charset="-122"/>
                <a:ea typeface="宋体" panose="02010600030101010101" pitchFamily="2" charset="-122"/>
              </a:rPr>
              <a:t>设计阶段</a:t>
            </a:r>
            <a:endParaRPr lang="zh-CN" altLang="en-US" sz="1200" b="1" dirty="0">
              <a:latin typeface="宋体" panose="02010600030101010101" pitchFamily="2" charset="-122"/>
              <a:ea typeface="宋体" panose="02010600030101010101" pitchFamily="2" charset="-122"/>
            </a:endParaRPr>
          </a:p>
        </p:txBody>
      </p:sp>
      <p:sp>
        <p:nvSpPr>
          <p:cNvPr id="27656" name="Line 7"/>
          <p:cNvSpPr/>
          <p:nvPr/>
        </p:nvSpPr>
        <p:spPr>
          <a:xfrm flipH="1">
            <a:off x="2830513" y="773113"/>
            <a:ext cx="0" cy="5805487"/>
          </a:xfrm>
          <a:prstGeom prst="line">
            <a:avLst/>
          </a:prstGeom>
          <a:ln w="12700" cap="flat" cmpd="sng">
            <a:solidFill>
              <a:srgbClr val="333399"/>
            </a:solidFill>
            <a:prstDash val="dash"/>
            <a:headEnd type="none" w="med" len="med"/>
            <a:tailEnd type="none" w="med" len="med"/>
          </a:ln>
        </p:spPr>
      </p:sp>
      <p:sp>
        <p:nvSpPr>
          <p:cNvPr id="27657" name="Rectangle 8"/>
          <p:cNvSpPr/>
          <p:nvPr/>
        </p:nvSpPr>
        <p:spPr>
          <a:xfrm>
            <a:off x="3770313" y="690563"/>
            <a:ext cx="1308100" cy="280987"/>
          </a:xfrm>
          <a:prstGeom prst="rect">
            <a:avLst/>
          </a:prstGeom>
          <a:noFill/>
          <a:ln w="9525">
            <a:noFill/>
          </a:ln>
        </p:spPr>
        <p:txBody>
          <a:bodyPr lIns="112947" tIns="56473" rIns="112947" bIns="56473"/>
          <a:p>
            <a:pPr algn="ctr">
              <a:spcBef>
                <a:spcPct val="20000"/>
              </a:spcBef>
            </a:pPr>
            <a:r>
              <a:rPr lang="zh-CN" altLang="en-US" sz="1200" b="1" dirty="0">
                <a:latin typeface="宋体" panose="02010600030101010101" pitchFamily="2" charset="-122"/>
                <a:ea typeface="宋体" panose="02010600030101010101" pitchFamily="2" charset="-122"/>
              </a:rPr>
              <a:t>施工准备阶段</a:t>
            </a:r>
            <a:endParaRPr lang="zh-CN" altLang="en-US" sz="1200" b="1" dirty="0">
              <a:latin typeface="宋体" panose="02010600030101010101" pitchFamily="2" charset="-122"/>
              <a:ea typeface="宋体" panose="02010600030101010101" pitchFamily="2" charset="-122"/>
            </a:endParaRPr>
          </a:p>
        </p:txBody>
      </p:sp>
      <p:sp>
        <p:nvSpPr>
          <p:cNvPr id="27658" name="Rectangle 9"/>
          <p:cNvSpPr/>
          <p:nvPr/>
        </p:nvSpPr>
        <p:spPr>
          <a:xfrm>
            <a:off x="6300788" y="1036638"/>
            <a:ext cx="1060450" cy="280987"/>
          </a:xfrm>
          <a:prstGeom prst="rect">
            <a:avLst/>
          </a:prstGeom>
          <a:solidFill>
            <a:schemeClr val="bg1"/>
          </a:solidFill>
          <a:ln w="9525" cap="flat" cmpd="sng">
            <a:solidFill>
              <a:schemeClr val="tx1"/>
            </a:solidFill>
            <a:prstDash val="solid"/>
            <a:miter/>
            <a:headEnd type="none" w="med" len="med"/>
            <a:tailEnd type="none" w="med" len="med"/>
          </a:ln>
        </p:spPr>
        <p:txBody>
          <a:bodyPr lIns="112947" tIns="56473" rIns="112947" bIns="56473"/>
          <a:p>
            <a:pPr algn="ctr">
              <a:spcBef>
                <a:spcPct val="20000"/>
              </a:spcBef>
            </a:pPr>
            <a:r>
              <a:rPr lang="zh-CN" altLang="en-US" sz="1000" dirty="0">
                <a:latin typeface="宋体" panose="02010600030101010101" pitchFamily="2" charset="-122"/>
                <a:ea typeface="宋体" panose="02010600030101010101" pitchFamily="2" charset="-122"/>
              </a:rPr>
              <a:t>其他配套手续</a:t>
            </a:r>
            <a:endParaRPr lang="zh-CN" altLang="en-US" sz="1000" dirty="0">
              <a:latin typeface="宋体" panose="02010600030101010101" pitchFamily="2" charset="-122"/>
              <a:ea typeface="宋体" panose="02010600030101010101" pitchFamily="2" charset="-122"/>
            </a:endParaRPr>
          </a:p>
        </p:txBody>
      </p:sp>
      <p:sp>
        <p:nvSpPr>
          <p:cNvPr id="27659" name="Rectangle 10"/>
          <p:cNvSpPr/>
          <p:nvPr/>
        </p:nvSpPr>
        <p:spPr>
          <a:xfrm>
            <a:off x="6300788" y="1317625"/>
            <a:ext cx="1060450" cy="455613"/>
          </a:xfrm>
          <a:prstGeom prst="rect">
            <a:avLst/>
          </a:prstGeom>
          <a:noFill/>
          <a:ln w="9525" cap="flat" cmpd="sng">
            <a:solidFill>
              <a:schemeClr val="tx1"/>
            </a:solidFill>
            <a:prstDash val="solid"/>
            <a:miter/>
            <a:headEnd type="none" w="med" len="med"/>
            <a:tailEnd type="none" w="med" len="med"/>
          </a:ln>
        </p:spPr>
        <p:txBody>
          <a:bodyPr lIns="112947" tIns="56473" rIns="112947" bIns="56473"/>
          <a:p>
            <a:pPr algn="ctr">
              <a:spcBef>
                <a:spcPct val="20000"/>
              </a:spcBef>
            </a:pPr>
            <a:r>
              <a:rPr lang="zh-CN" altLang="en-US" sz="1000" dirty="0">
                <a:latin typeface="宋体" panose="02010600030101010101" pitchFamily="2" charset="-122"/>
                <a:ea typeface="宋体" panose="02010600030101010101" pitchFamily="2" charset="-122"/>
              </a:rPr>
              <a:t>专业审查</a:t>
            </a:r>
            <a:endParaRPr lang="zh-CN" altLang="en-US" sz="1000" dirty="0">
              <a:latin typeface="宋体" panose="02010600030101010101" pitchFamily="2" charset="-122"/>
              <a:ea typeface="宋体" panose="02010600030101010101" pitchFamily="2" charset="-122"/>
            </a:endParaRPr>
          </a:p>
          <a:p>
            <a:pPr algn="ctr">
              <a:spcBef>
                <a:spcPct val="20000"/>
              </a:spcBef>
            </a:pPr>
            <a:r>
              <a:rPr lang="zh-CN" altLang="en-US" sz="1000" dirty="0">
                <a:latin typeface="宋体" panose="02010600030101010101" pitchFamily="2" charset="-122"/>
                <a:ea typeface="宋体" panose="02010600030101010101" pitchFamily="2" charset="-122"/>
              </a:rPr>
              <a:t>地名</a:t>
            </a:r>
            <a:endParaRPr lang="zh-CN" altLang="en-US" sz="1000" dirty="0">
              <a:latin typeface="宋体" panose="02010600030101010101" pitchFamily="2" charset="-122"/>
              <a:ea typeface="宋体" panose="02010600030101010101" pitchFamily="2" charset="-122"/>
            </a:endParaRPr>
          </a:p>
        </p:txBody>
      </p:sp>
      <p:sp>
        <p:nvSpPr>
          <p:cNvPr id="27660" name="Line 11"/>
          <p:cNvSpPr/>
          <p:nvPr/>
        </p:nvSpPr>
        <p:spPr>
          <a:xfrm flipH="1">
            <a:off x="5905500" y="839788"/>
            <a:ext cx="0" cy="5805487"/>
          </a:xfrm>
          <a:prstGeom prst="line">
            <a:avLst/>
          </a:prstGeom>
          <a:ln w="12700" cap="flat" cmpd="sng">
            <a:solidFill>
              <a:srgbClr val="333399"/>
            </a:solidFill>
            <a:prstDash val="dash"/>
            <a:headEnd type="none" w="med" len="med"/>
            <a:tailEnd type="none" w="med" len="med"/>
          </a:ln>
        </p:spPr>
      </p:sp>
      <p:sp>
        <p:nvSpPr>
          <p:cNvPr id="27661" name="Rectangle 12"/>
          <p:cNvSpPr/>
          <p:nvPr/>
        </p:nvSpPr>
        <p:spPr>
          <a:xfrm>
            <a:off x="6694488" y="674688"/>
            <a:ext cx="1308100" cy="280987"/>
          </a:xfrm>
          <a:prstGeom prst="rect">
            <a:avLst/>
          </a:prstGeom>
          <a:noFill/>
          <a:ln w="9525">
            <a:noFill/>
          </a:ln>
        </p:spPr>
        <p:txBody>
          <a:bodyPr lIns="112947" tIns="56473" rIns="112947" bIns="56473"/>
          <a:p>
            <a:pPr algn="ctr">
              <a:spcBef>
                <a:spcPct val="20000"/>
              </a:spcBef>
            </a:pPr>
            <a:r>
              <a:rPr lang="zh-CN" altLang="en-US" sz="1200" b="1" dirty="0">
                <a:latin typeface="宋体" panose="02010600030101010101" pitchFamily="2" charset="-122"/>
                <a:ea typeface="宋体" panose="02010600030101010101" pitchFamily="2" charset="-122"/>
              </a:rPr>
              <a:t>施工阶段</a:t>
            </a:r>
            <a:endParaRPr lang="zh-CN" altLang="en-US" sz="1200" b="1" dirty="0">
              <a:latin typeface="宋体" panose="02010600030101010101" pitchFamily="2" charset="-122"/>
              <a:ea typeface="宋体" panose="02010600030101010101" pitchFamily="2" charset="-122"/>
            </a:endParaRPr>
          </a:p>
        </p:txBody>
      </p:sp>
      <p:sp>
        <p:nvSpPr>
          <p:cNvPr id="27662" name="Rectangle 13"/>
          <p:cNvSpPr/>
          <p:nvPr/>
        </p:nvSpPr>
        <p:spPr>
          <a:xfrm>
            <a:off x="3048000" y="1846263"/>
            <a:ext cx="900113" cy="279400"/>
          </a:xfrm>
          <a:prstGeom prst="rect">
            <a:avLst/>
          </a:prstGeom>
          <a:solidFill>
            <a:schemeClr val="bg1"/>
          </a:solidFill>
          <a:ln w="9525" cap="flat" cmpd="sng">
            <a:solidFill>
              <a:schemeClr val="tx1"/>
            </a:solidFill>
            <a:prstDash val="solid"/>
            <a:miter/>
            <a:headEnd type="none" w="med" len="med"/>
            <a:tailEnd type="none" w="med" len="med"/>
          </a:ln>
        </p:spPr>
        <p:txBody>
          <a:bodyPr lIns="112947" tIns="56473" rIns="112947" bIns="56473"/>
          <a:p>
            <a:pPr algn="ctr">
              <a:spcBef>
                <a:spcPct val="20000"/>
              </a:spcBef>
            </a:pPr>
            <a:r>
              <a:rPr lang="zh-CN" altLang="en-US" sz="1000" dirty="0">
                <a:latin typeface="宋体" panose="02010600030101010101" pitchFamily="2" charset="-122"/>
                <a:ea typeface="宋体" panose="02010600030101010101" pitchFamily="2" charset="-122"/>
              </a:rPr>
              <a:t>监理招标</a:t>
            </a:r>
            <a:endParaRPr lang="zh-CN" altLang="en-US" sz="1000" dirty="0">
              <a:latin typeface="宋体" panose="02010600030101010101" pitchFamily="2" charset="-122"/>
              <a:ea typeface="宋体" panose="02010600030101010101" pitchFamily="2" charset="-122"/>
            </a:endParaRPr>
          </a:p>
        </p:txBody>
      </p:sp>
      <p:sp>
        <p:nvSpPr>
          <p:cNvPr id="27663" name="Rectangle 14"/>
          <p:cNvSpPr/>
          <p:nvPr/>
        </p:nvSpPr>
        <p:spPr>
          <a:xfrm>
            <a:off x="3048000" y="2125663"/>
            <a:ext cx="900113" cy="1254125"/>
          </a:xfrm>
          <a:prstGeom prst="rect">
            <a:avLst/>
          </a:prstGeom>
          <a:noFill/>
          <a:ln w="9525" cap="flat" cmpd="sng">
            <a:solidFill>
              <a:schemeClr val="tx1"/>
            </a:solidFill>
            <a:prstDash val="solid"/>
            <a:miter/>
            <a:headEnd type="none" w="med" len="med"/>
            <a:tailEnd type="none" w="med" len="med"/>
          </a:ln>
        </p:spPr>
        <p:txBody>
          <a:bodyPr lIns="112947" tIns="56473" rIns="112947" bIns="56473"/>
          <a:p>
            <a:pPr algn="ctr">
              <a:spcBef>
                <a:spcPct val="20000"/>
              </a:spcBef>
            </a:pPr>
            <a:r>
              <a:rPr lang="zh-CN" altLang="en-US" sz="1000" dirty="0">
                <a:latin typeface="宋体" panose="02010600030101010101" pitchFamily="2" charset="-122"/>
                <a:ea typeface="宋体" panose="02010600030101010101" pitchFamily="2" charset="-122"/>
              </a:rPr>
              <a:t>招标文件</a:t>
            </a:r>
            <a:endParaRPr lang="zh-CN" altLang="en-US" sz="1000" dirty="0">
              <a:latin typeface="宋体" panose="02010600030101010101" pitchFamily="2" charset="-122"/>
              <a:ea typeface="宋体" panose="02010600030101010101" pitchFamily="2" charset="-122"/>
            </a:endParaRPr>
          </a:p>
          <a:p>
            <a:pPr algn="ctr">
              <a:spcBef>
                <a:spcPct val="20000"/>
              </a:spcBef>
            </a:pPr>
            <a:r>
              <a:rPr lang="zh-CN" altLang="en-US" sz="1000" dirty="0">
                <a:latin typeface="宋体" panose="02010600030101010101" pitchFamily="2" charset="-122"/>
                <a:ea typeface="宋体" panose="02010600030101010101" pitchFamily="2" charset="-122"/>
              </a:rPr>
              <a:t>发标</a:t>
            </a:r>
            <a:endParaRPr lang="zh-CN" altLang="en-US" sz="1000" dirty="0">
              <a:latin typeface="宋体" panose="02010600030101010101" pitchFamily="2" charset="-122"/>
              <a:ea typeface="宋体" panose="02010600030101010101" pitchFamily="2" charset="-122"/>
            </a:endParaRPr>
          </a:p>
          <a:p>
            <a:pPr algn="ctr">
              <a:spcBef>
                <a:spcPct val="20000"/>
              </a:spcBef>
            </a:pPr>
            <a:r>
              <a:rPr lang="zh-CN" altLang="en-US" sz="1000" dirty="0">
                <a:latin typeface="宋体" panose="02010600030101010101" pitchFamily="2" charset="-122"/>
                <a:ea typeface="宋体" panose="02010600030101010101" pitchFamily="2" charset="-122"/>
              </a:rPr>
              <a:t>答疑和询标</a:t>
            </a:r>
            <a:endParaRPr lang="zh-CN" altLang="en-US" sz="1000" dirty="0">
              <a:latin typeface="宋体" panose="02010600030101010101" pitchFamily="2" charset="-122"/>
              <a:ea typeface="宋体" panose="02010600030101010101" pitchFamily="2" charset="-122"/>
            </a:endParaRPr>
          </a:p>
          <a:p>
            <a:pPr algn="ctr">
              <a:spcBef>
                <a:spcPct val="20000"/>
              </a:spcBef>
            </a:pPr>
            <a:r>
              <a:rPr lang="zh-CN" altLang="en-US" sz="1000" dirty="0">
                <a:latin typeface="宋体" panose="02010600030101010101" pitchFamily="2" charset="-122"/>
                <a:ea typeface="宋体" panose="02010600030101010101" pitchFamily="2" charset="-122"/>
              </a:rPr>
              <a:t>评标</a:t>
            </a:r>
            <a:endParaRPr lang="zh-CN" altLang="en-US" sz="1000" dirty="0">
              <a:latin typeface="宋体" panose="02010600030101010101" pitchFamily="2" charset="-122"/>
              <a:ea typeface="宋体" panose="02010600030101010101" pitchFamily="2" charset="-122"/>
            </a:endParaRPr>
          </a:p>
          <a:p>
            <a:pPr algn="ctr">
              <a:spcBef>
                <a:spcPct val="20000"/>
              </a:spcBef>
            </a:pPr>
            <a:r>
              <a:rPr lang="zh-CN" altLang="en-US" sz="1000" dirty="0">
                <a:latin typeface="宋体" panose="02010600030101010101" pitchFamily="2" charset="-122"/>
                <a:ea typeface="宋体" panose="02010600030101010101" pitchFamily="2" charset="-122"/>
              </a:rPr>
              <a:t>中标</a:t>
            </a:r>
            <a:endParaRPr lang="zh-CN" altLang="en-US" sz="1000" dirty="0">
              <a:latin typeface="宋体" panose="02010600030101010101" pitchFamily="2" charset="-122"/>
              <a:ea typeface="宋体" panose="02010600030101010101" pitchFamily="2" charset="-122"/>
            </a:endParaRPr>
          </a:p>
          <a:p>
            <a:pPr algn="ctr">
              <a:spcBef>
                <a:spcPct val="20000"/>
              </a:spcBef>
            </a:pPr>
            <a:r>
              <a:rPr lang="zh-CN" altLang="en-US" sz="1000" dirty="0">
                <a:latin typeface="宋体" panose="02010600030101010101" pitchFamily="2" charset="-122"/>
                <a:ea typeface="宋体" panose="02010600030101010101" pitchFamily="2" charset="-122"/>
              </a:rPr>
              <a:t>招标收尾</a:t>
            </a:r>
            <a:endParaRPr lang="zh-CN" altLang="en-US" sz="1000" dirty="0">
              <a:latin typeface="宋体" panose="02010600030101010101" pitchFamily="2" charset="-122"/>
              <a:ea typeface="宋体" panose="02010600030101010101" pitchFamily="2" charset="-122"/>
            </a:endParaRPr>
          </a:p>
        </p:txBody>
      </p:sp>
      <p:sp>
        <p:nvSpPr>
          <p:cNvPr id="27664" name="Line 15"/>
          <p:cNvSpPr/>
          <p:nvPr/>
        </p:nvSpPr>
        <p:spPr>
          <a:xfrm flipV="1">
            <a:off x="5211763" y="2027238"/>
            <a:ext cx="190500" cy="0"/>
          </a:xfrm>
          <a:prstGeom prst="line">
            <a:avLst/>
          </a:prstGeom>
          <a:ln w="12700" cap="flat" cmpd="sng">
            <a:solidFill>
              <a:schemeClr val="tx1"/>
            </a:solidFill>
            <a:prstDash val="solid"/>
            <a:headEnd type="none" w="med" len="med"/>
            <a:tailEnd type="triangle" w="med" len="med"/>
          </a:ln>
        </p:spPr>
      </p:sp>
      <p:sp>
        <p:nvSpPr>
          <p:cNvPr id="27665" name="Rectangle 16"/>
          <p:cNvSpPr/>
          <p:nvPr/>
        </p:nvSpPr>
        <p:spPr>
          <a:xfrm>
            <a:off x="395288" y="1828800"/>
            <a:ext cx="1006475" cy="280988"/>
          </a:xfrm>
          <a:prstGeom prst="rect">
            <a:avLst/>
          </a:prstGeom>
          <a:solidFill>
            <a:schemeClr val="bg1"/>
          </a:solidFill>
          <a:ln w="9525" cap="flat" cmpd="sng">
            <a:solidFill>
              <a:schemeClr val="tx1"/>
            </a:solidFill>
            <a:prstDash val="solid"/>
            <a:miter/>
            <a:headEnd type="none" w="med" len="med"/>
            <a:tailEnd type="none" w="med" len="med"/>
          </a:ln>
        </p:spPr>
        <p:txBody>
          <a:bodyPr lIns="112947" tIns="56473" rIns="112947" bIns="56473"/>
          <a:p>
            <a:pPr algn="ctr">
              <a:spcBef>
                <a:spcPct val="20000"/>
              </a:spcBef>
            </a:pPr>
            <a:r>
              <a:rPr lang="zh-CN" altLang="en-US" sz="1000" dirty="0">
                <a:latin typeface="宋体" panose="02010600030101010101" pitchFamily="2" charset="-122"/>
                <a:ea typeface="宋体" panose="02010600030101010101" pitchFamily="2" charset="-122"/>
              </a:rPr>
              <a:t>初步设计</a:t>
            </a:r>
            <a:endParaRPr lang="zh-CN" altLang="en-US" sz="1000" dirty="0">
              <a:latin typeface="宋体" panose="02010600030101010101" pitchFamily="2" charset="-122"/>
              <a:ea typeface="宋体" panose="02010600030101010101" pitchFamily="2" charset="-122"/>
            </a:endParaRPr>
          </a:p>
        </p:txBody>
      </p:sp>
      <p:sp>
        <p:nvSpPr>
          <p:cNvPr id="27666" name="Rectangle 17"/>
          <p:cNvSpPr/>
          <p:nvPr/>
        </p:nvSpPr>
        <p:spPr>
          <a:xfrm>
            <a:off x="395288" y="2109788"/>
            <a:ext cx="1006475" cy="609600"/>
          </a:xfrm>
          <a:prstGeom prst="rect">
            <a:avLst/>
          </a:prstGeom>
          <a:noFill/>
          <a:ln w="9525" cap="flat" cmpd="sng">
            <a:solidFill>
              <a:schemeClr val="tx1"/>
            </a:solidFill>
            <a:prstDash val="solid"/>
            <a:miter/>
            <a:headEnd type="none" w="med" len="med"/>
            <a:tailEnd type="none" w="med" len="med"/>
          </a:ln>
        </p:spPr>
        <p:txBody>
          <a:bodyPr lIns="112947" tIns="56473" rIns="112947" bIns="56473"/>
          <a:p>
            <a:pPr algn="ctr">
              <a:spcBef>
                <a:spcPct val="20000"/>
              </a:spcBef>
            </a:pPr>
            <a:r>
              <a:rPr lang="zh-CN" altLang="en-US" sz="1000" dirty="0">
                <a:latin typeface="宋体" panose="02010600030101010101" pitchFamily="2" charset="-122"/>
                <a:ea typeface="宋体" panose="02010600030101010101" pitchFamily="2" charset="-122"/>
              </a:rPr>
              <a:t>业主批准</a:t>
            </a:r>
            <a:endParaRPr lang="zh-CN" altLang="en-US" sz="1000" dirty="0">
              <a:latin typeface="宋体" panose="02010600030101010101" pitchFamily="2" charset="-122"/>
              <a:ea typeface="宋体" panose="02010600030101010101" pitchFamily="2" charset="-122"/>
            </a:endParaRPr>
          </a:p>
          <a:p>
            <a:pPr algn="ctr">
              <a:spcBef>
                <a:spcPct val="20000"/>
              </a:spcBef>
            </a:pPr>
            <a:r>
              <a:rPr lang="zh-CN" altLang="en-US" sz="1000" dirty="0">
                <a:latin typeface="宋体" panose="02010600030101010101" pitchFamily="2" charset="-122"/>
                <a:ea typeface="宋体" panose="02010600030101010101" pitchFamily="2" charset="-122"/>
              </a:rPr>
              <a:t>有关部门批准</a:t>
            </a:r>
            <a:endParaRPr lang="zh-CN" altLang="en-US" sz="1000" dirty="0">
              <a:latin typeface="宋体" panose="02010600030101010101" pitchFamily="2" charset="-122"/>
              <a:ea typeface="宋体" panose="02010600030101010101" pitchFamily="2" charset="-122"/>
            </a:endParaRPr>
          </a:p>
          <a:p>
            <a:pPr algn="ctr">
              <a:spcBef>
                <a:spcPct val="20000"/>
              </a:spcBef>
            </a:pPr>
            <a:r>
              <a:rPr lang="zh-CN" altLang="en-US" sz="1000" dirty="0">
                <a:latin typeface="宋体" panose="02010600030101010101" pitchFamily="2" charset="-122"/>
                <a:ea typeface="宋体" panose="02010600030101010101" pitchFamily="2" charset="-122"/>
              </a:rPr>
              <a:t>设计优化</a:t>
            </a:r>
            <a:endParaRPr lang="zh-CN" altLang="en-US" sz="1000" dirty="0">
              <a:latin typeface="宋体" panose="02010600030101010101" pitchFamily="2" charset="-122"/>
              <a:ea typeface="宋体" panose="02010600030101010101" pitchFamily="2" charset="-122"/>
            </a:endParaRPr>
          </a:p>
        </p:txBody>
      </p:sp>
      <p:sp>
        <p:nvSpPr>
          <p:cNvPr id="27667" name="Line 18"/>
          <p:cNvSpPr/>
          <p:nvPr/>
        </p:nvSpPr>
        <p:spPr>
          <a:xfrm flipV="1">
            <a:off x="7361238" y="1152525"/>
            <a:ext cx="1565275" cy="0"/>
          </a:xfrm>
          <a:prstGeom prst="line">
            <a:avLst/>
          </a:prstGeom>
          <a:ln w="12700" cap="flat" cmpd="sng">
            <a:solidFill>
              <a:schemeClr val="tx1"/>
            </a:solidFill>
            <a:prstDash val="solid"/>
            <a:headEnd type="none" w="med" len="med"/>
            <a:tailEnd type="triangle" w="med" len="med"/>
          </a:ln>
        </p:spPr>
      </p:sp>
      <p:sp>
        <p:nvSpPr>
          <p:cNvPr id="27668" name="Line 19"/>
          <p:cNvSpPr/>
          <p:nvPr/>
        </p:nvSpPr>
        <p:spPr>
          <a:xfrm>
            <a:off x="5307013" y="1169988"/>
            <a:ext cx="0" cy="857250"/>
          </a:xfrm>
          <a:prstGeom prst="line">
            <a:avLst/>
          </a:prstGeom>
          <a:ln w="12700" cap="flat" cmpd="sng">
            <a:solidFill>
              <a:schemeClr val="tx1"/>
            </a:solidFill>
            <a:prstDash val="solid"/>
            <a:headEnd type="none" w="med" len="med"/>
            <a:tailEnd type="triangle" w="med" len="med"/>
          </a:ln>
        </p:spPr>
      </p:sp>
      <p:sp>
        <p:nvSpPr>
          <p:cNvPr id="27669" name="Rectangle 20"/>
          <p:cNvSpPr/>
          <p:nvPr/>
        </p:nvSpPr>
        <p:spPr>
          <a:xfrm>
            <a:off x="1693863" y="1846263"/>
            <a:ext cx="1028700" cy="279400"/>
          </a:xfrm>
          <a:prstGeom prst="rect">
            <a:avLst/>
          </a:prstGeom>
          <a:solidFill>
            <a:schemeClr val="bg1"/>
          </a:solidFill>
          <a:ln w="9525" cap="flat" cmpd="sng">
            <a:solidFill>
              <a:schemeClr val="tx1"/>
            </a:solidFill>
            <a:prstDash val="solid"/>
            <a:miter/>
            <a:headEnd type="none" w="med" len="med"/>
            <a:tailEnd type="none" w="med" len="med"/>
          </a:ln>
        </p:spPr>
        <p:txBody>
          <a:bodyPr lIns="112947" tIns="56473" rIns="112947" bIns="56473"/>
          <a:p>
            <a:pPr algn="ctr">
              <a:spcBef>
                <a:spcPct val="20000"/>
              </a:spcBef>
            </a:pPr>
            <a:r>
              <a:rPr lang="zh-CN" altLang="en-US" sz="1000" dirty="0">
                <a:latin typeface="宋体" panose="02010600030101010101" pitchFamily="2" charset="-122"/>
                <a:ea typeface="宋体" panose="02010600030101010101" pitchFamily="2" charset="-122"/>
              </a:rPr>
              <a:t>施工图设计</a:t>
            </a:r>
            <a:endParaRPr lang="zh-CN" altLang="en-US" sz="1000" dirty="0">
              <a:latin typeface="宋体" panose="02010600030101010101" pitchFamily="2" charset="-122"/>
              <a:ea typeface="宋体" panose="02010600030101010101" pitchFamily="2" charset="-122"/>
            </a:endParaRPr>
          </a:p>
        </p:txBody>
      </p:sp>
      <p:sp>
        <p:nvSpPr>
          <p:cNvPr id="27670" name="Rectangle 21"/>
          <p:cNvSpPr/>
          <p:nvPr/>
        </p:nvSpPr>
        <p:spPr>
          <a:xfrm>
            <a:off x="1693863" y="2125663"/>
            <a:ext cx="1028700" cy="611187"/>
          </a:xfrm>
          <a:prstGeom prst="rect">
            <a:avLst/>
          </a:prstGeom>
          <a:noFill/>
          <a:ln w="9525" cap="flat" cmpd="sng">
            <a:solidFill>
              <a:schemeClr val="tx1"/>
            </a:solidFill>
            <a:prstDash val="solid"/>
            <a:miter/>
            <a:headEnd type="none" w="med" len="med"/>
            <a:tailEnd type="none" w="med" len="med"/>
          </a:ln>
        </p:spPr>
        <p:txBody>
          <a:bodyPr lIns="112947" tIns="56473" rIns="112947" bIns="56473"/>
          <a:p>
            <a:pPr algn="ctr">
              <a:spcBef>
                <a:spcPct val="20000"/>
              </a:spcBef>
            </a:pPr>
            <a:r>
              <a:rPr lang="zh-CN" altLang="en-US" sz="1000" dirty="0">
                <a:latin typeface="宋体" panose="02010600030101010101" pitchFamily="2" charset="-122"/>
                <a:ea typeface="宋体" panose="02010600030101010101" pitchFamily="2" charset="-122"/>
              </a:rPr>
              <a:t>业主批准</a:t>
            </a:r>
            <a:endParaRPr lang="zh-CN" altLang="en-US" sz="1000" dirty="0">
              <a:latin typeface="宋体" panose="02010600030101010101" pitchFamily="2" charset="-122"/>
              <a:ea typeface="宋体" panose="02010600030101010101" pitchFamily="2" charset="-122"/>
            </a:endParaRPr>
          </a:p>
          <a:p>
            <a:pPr algn="ctr">
              <a:spcBef>
                <a:spcPct val="20000"/>
              </a:spcBef>
            </a:pPr>
            <a:r>
              <a:rPr lang="zh-CN" altLang="en-US" sz="1000" dirty="0">
                <a:latin typeface="宋体" panose="02010600030101010101" pitchFamily="2" charset="-122"/>
                <a:ea typeface="宋体" panose="02010600030101010101" pitchFamily="2" charset="-122"/>
              </a:rPr>
              <a:t>有关部门批准</a:t>
            </a:r>
            <a:endParaRPr lang="zh-CN" altLang="en-US" sz="1000" dirty="0">
              <a:latin typeface="宋体" panose="02010600030101010101" pitchFamily="2" charset="-122"/>
              <a:ea typeface="宋体" panose="02010600030101010101" pitchFamily="2" charset="-122"/>
            </a:endParaRPr>
          </a:p>
          <a:p>
            <a:pPr algn="ctr">
              <a:spcBef>
                <a:spcPct val="20000"/>
              </a:spcBef>
            </a:pPr>
            <a:r>
              <a:rPr lang="zh-CN" altLang="en-US" sz="1000" dirty="0">
                <a:latin typeface="宋体" panose="02010600030101010101" pitchFamily="2" charset="-122"/>
                <a:ea typeface="宋体" panose="02010600030101010101" pitchFamily="2" charset="-122"/>
              </a:rPr>
              <a:t>设计优化</a:t>
            </a:r>
            <a:endParaRPr lang="zh-CN" altLang="en-US" sz="1000" dirty="0">
              <a:latin typeface="宋体" panose="02010600030101010101" pitchFamily="2" charset="-122"/>
              <a:ea typeface="宋体" panose="02010600030101010101" pitchFamily="2" charset="-122"/>
            </a:endParaRPr>
          </a:p>
        </p:txBody>
      </p:sp>
      <p:sp>
        <p:nvSpPr>
          <p:cNvPr id="27671" name="Rectangle 22"/>
          <p:cNvSpPr/>
          <p:nvPr/>
        </p:nvSpPr>
        <p:spPr>
          <a:xfrm>
            <a:off x="3059113" y="5062538"/>
            <a:ext cx="1006475" cy="279400"/>
          </a:xfrm>
          <a:prstGeom prst="rect">
            <a:avLst/>
          </a:prstGeom>
          <a:noFill/>
          <a:ln w="12700" cap="flat" cmpd="sng">
            <a:solidFill>
              <a:schemeClr val="tx1"/>
            </a:solidFill>
            <a:prstDash val="solid"/>
            <a:miter/>
            <a:headEnd type="none" w="med" len="med"/>
            <a:tailEnd type="none" w="med" len="med"/>
          </a:ln>
        </p:spPr>
        <p:txBody>
          <a:bodyPr lIns="112947" tIns="56473" rIns="112947" bIns="56473"/>
          <a:p>
            <a:pPr algn="ctr">
              <a:spcBef>
                <a:spcPct val="20000"/>
              </a:spcBef>
            </a:pPr>
            <a:r>
              <a:rPr lang="zh-CN" altLang="en-US" sz="1000" dirty="0">
                <a:latin typeface="宋体" panose="02010600030101010101" pitchFamily="2" charset="-122"/>
                <a:ea typeface="宋体" panose="02010600030101010101" pitchFamily="2" charset="-122"/>
              </a:rPr>
              <a:t>造价管理招标</a:t>
            </a:r>
            <a:endParaRPr lang="zh-CN" altLang="en-US" sz="1000" dirty="0">
              <a:latin typeface="宋体" panose="02010600030101010101" pitchFamily="2" charset="-122"/>
              <a:ea typeface="宋体" panose="02010600030101010101" pitchFamily="2" charset="-122"/>
            </a:endParaRPr>
          </a:p>
        </p:txBody>
      </p:sp>
      <p:sp>
        <p:nvSpPr>
          <p:cNvPr id="27672" name="Rectangle 23"/>
          <p:cNvSpPr/>
          <p:nvPr/>
        </p:nvSpPr>
        <p:spPr>
          <a:xfrm>
            <a:off x="3062288" y="5341938"/>
            <a:ext cx="1006475" cy="1187450"/>
          </a:xfrm>
          <a:prstGeom prst="rect">
            <a:avLst/>
          </a:prstGeom>
          <a:noFill/>
          <a:ln w="9525" cap="flat" cmpd="sng">
            <a:solidFill>
              <a:schemeClr val="tx1"/>
            </a:solidFill>
            <a:prstDash val="solid"/>
            <a:miter/>
            <a:headEnd type="none" w="med" len="med"/>
            <a:tailEnd type="none" w="med" len="med"/>
          </a:ln>
        </p:spPr>
        <p:txBody>
          <a:bodyPr lIns="112947" tIns="56473" rIns="112947" bIns="56473"/>
          <a:p>
            <a:pPr algn="ctr">
              <a:spcBef>
                <a:spcPct val="20000"/>
              </a:spcBef>
            </a:pPr>
            <a:r>
              <a:rPr lang="zh-CN" altLang="en-US" sz="1000" dirty="0">
                <a:latin typeface="宋体" panose="02010600030101010101" pitchFamily="2" charset="-122"/>
                <a:ea typeface="宋体" panose="02010600030101010101" pitchFamily="2" charset="-122"/>
              </a:rPr>
              <a:t>招标文件</a:t>
            </a:r>
            <a:endParaRPr lang="zh-CN" altLang="en-US" sz="1000" dirty="0">
              <a:latin typeface="宋体" panose="02010600030101010101" pitchFamily="2" charset="-122"/>
              <a:ea typeface="宋体" panose="02010600030101010101" pitchFamily="2" charset="-122"/>
            </a:endParaRPr>
          </a:p>
          <a:p>
            <a:pPr algn="ctr">
              <a:spcBef>
                <a:spcPct val="20000"/>
              </a:spcBef>
            </a:pPr>
            <a:r>
              <a:rPr lang="zh-CN" altLang="en-US" sz="1000" dirty="0">
                <a:latin typeface="宋体" panose="02010600030101010101" pitchFamily="2" charset="-122"/>
                <a:ea typeface="宋体" panose="02010600030101010101" pitchFamily="2" charset="-122"/>
              </a:rPr>
              <a:t>发标</a:t>
            </a:r>
            <a:endParaRPr lang="zh-CN" altLang="en-US" sz="1000" dirty="0">
              <a:latin typeface="宋体" panose="02010600030101010101" pitchFamily="2" charset="-122"/>
              <a:ea typeface="宋体" panose="02010600030101010101" pitchFamily="2" charset="-122"/>
            </a:endParaRPr>
          </a:p>
          <a:p>
            <a:pPr algn="ctr">
              <a:spcBef>
                <a:spcPct val="20000"/>
              </a:spcBef>
            </a:pPr>
            <a:r>
              <a:rPr lang="zh-CN" altLang="en-US" sz="1000" dirty="0">
                <a:latin typeface="宋体" panose="02010600030101010101" pitchFamily="2" charset="-122"/>
                <a:ea typeface="宋体" panose="02010600030101010101" pitchFamily="2" charset="-122"/>
              </a:rPr>
              <a:t>答疑和询标</a:t>
            </a:r>
            <a:endParaRPr lang="zh-CN" altLang="en-US" sz="1000" dirty="0">
              <a:latin typeface="宋体" panose="02010600030101010101" pitchFamily="2" charset="-122"/>
              <a:ea typeface="宋体" panose="02010600030101010101" pitchFamily="2" charset="-122"/>
            </a:endParaRPr>
          </a:p>
          <a:p>
            <a:pPr algn="ctr">
              <a:spcBef>
                <a:spcPct val="20000"/>
              </a:spcBef>
            </a:pPr>
            <a:r>
              <a:rPr lang="zh-CN" altLang="en-US" sz="1000" dirty="0">
                <a:latin typeface="宋体" panose="02010600030101010101" pitchFamily="2" charset="-122"/>
                <a:ea typeface="宋体" panose="02010600030101010101" pitchFamily="2" charset="-122"/>
              </a:rPr>
              <a:t>评标</a:t>
            </a:r>
            <a:endParaRPr lang="zh-CN" altLang="en-US" sz="1000" dirty="0">
              <a:latin typeface="宋体" panose="02010600030101010101" pitchFamily="2" charset="-122"/>
              <a:ea typeface="宋体" panose="02010600030101010101" pitchFamily="2" charset="-122"/>
            </a:endParaRPr>
          </a:p>
          <a:p>
            <a:pPr algn="ctr">
              <a:spcBef>
                <a:spcPct val="20000"/>
              </a:spcBef>
            </a:pPr>
            <a:r>
              <a:rPr lang="zh-CN" altLang="en-US" sz="1000" dirty="0">
                <a:latin typeface="宋体" panose="02010600030101010101" pitchFamily="2" charset="-122"/>
                <a:ea typeface="宋体" panose="02010600030101010101" pitchFamily="2" charset="-122"/>
              </a:rPr>
              <a:t>中标</a:t>
            </a:r>
            <a:endParaRPr lang="zh-CN" altLang="en-US" sz="1000" dirty="0">
              <a:latin typeface="宋体" panose="02010600030101010101" pitchFamily="2" charset="-122"/>
              <a:ea typeface="宋体" panose="02010600030101010101" pitchFamily="2" charset="-122"/>
            </a:endParaRPr>
          </a:p>
          <a:p>
            <a:pPr algn="ctr">
              <a:spcBef>
                <a:spcPct val="20000"/>
              </a:spcBef>
            </a:pPr>
            <a:r>
              <a:rPr lang="zh-CN" altLang="en-US" sz="1000" dirty="0">
                <a:latin typeface="宋体" panose="02010600030101010101" pitchFamily="2" charset="-122"/>
                <a:ea typeface="宋体" panose="02010600030101010101" pitchFamily="2" charset="-122"/>
              </a:rPr>
              <a:t>招标收尾</a:t>
            </a:r>
            <a:endParaRPr lang="zh-CN" altLang="en-US" sz="1000" dirty="0">
              <a:latin typeface="宋体" panose="02010600030101010101" pitchFamily="2" charset="-122"/>
              <a:ea typeface="宋体" panose="02010600030101010101" pitchFamily="2" charset="-122"/>
            </a:endParaRPr>
          </a:p>
        </p:txBody>
      </p:sp>
      <p:sp>
        <p:nvSpPr>
          <p:cNvPr id="27673" name="Line 24"/>
          <p:cNvSpPr/>
          <p:nvPr/>
        </p:nvSpPr>
        <p:spPr>
          <a:xfrm flipV="1">
            <a:off x="3948113" y="1993900"/>
            <a:ext cx="257175" cy="0"/>
          </a:xfrm>
          <a:prstGeom prst="line">
            <a:avLst/>
          </a:prstGeom>
          <a:ln w="12700" cap="flat" cmpd="sng">
            <a:solidFill>
              <a:schemeClr val="tx1"/>
            </a:solidFill>
            <a:prstDash val="solid"/>
            <a:headEnd type="none" w="med" len="med"/>
            <a:tailEnd type="triangle" w="med" len="med"/>
          </a:ln>
        </p:spPr>
      </p:sp>
      <p:sp>
        <p:nvSpPr>
          <p:cNvPr id="27674" name="Rectangle 25"/>
          <p:cNvSpPr/>
          <p:nvPr/>
        </p:nvSpPr>
        <p:spPr>
          <a:xfrm>
            <a:off x="4205288" y="1862138"/>
            <a:ext cx="1014412" cy="280987"/>
          </a:xfrm>
          <a:prstGeom prst="rect">
            <a:avLst/>
          </a:prstGeom>
          <a:solidFill>
            <a:schemeClr val="bg1"/>
          </a:solidFill>
          <a:ln w="9525" cap="flat" cmpd="sng">
            <a:solidFill>
              <a:schemeClr val="tx1"/>
            </a:solidFill>
            <a:prstDash val="solid"/>
            <a:miter/>
            <a:headEnd type="none" w="med" len="med"/>
            <a:tailEnd type="none" w="med" len="med"/>
          </a:ln>
        </p:spPr>
        <p:txBody>
          <a:bodyPr lIns="112947" tIns="56473" rIns="112947" bIns="56473"/>
          <a:p>
            <a:pPr algn="ctr">
              <a:spcBef>
                <a:spcPct val="20000"/>
              </a:spcBef>
            </a:pPr>
            <a:r>
              <a:rPr lang="zh-CN" altLang="en-US" sz="1000" dirty="0">
                <a:latin typeface="宋体" panose="02010600030101010101" pitchFamily="2" charset="-122"/>
                <a:ea typeface="宋体" panose="02010600030101010101" pitchFamily="2" charset="-122"/>
              </a:rPr>
              <a:t>总包招标</a:t>
            </a:r>
            <a:endParaRPr lang="zh-CN" altLang="en-US" sz="1000" dirty="0">
              <a:latin typeface="宋体" panose="02010600030101010101" pitchFamily="2" charset="-122"/>
              <a:ea typeface="宋体" panose="02010600030101010101" pitchFamily="2" charset="-122"/>
            </a:endParaRPr>
          </a:p>
        </p:txBody>
      </p:sp>
      <p:sp>
        <p:nvSpPr>
          <p:cNvPr id="27675" name="Rectangle 26"/>
          <p:cNvSpPr/>
          <p:nvPr/>
        </p:nvSpPr>
        <p:spPr>
          <a:xfrm>
            <a:off x="4205288" y="2143125"/>
            <a:ext cx="1014412" cy="1203325"/>
          </a:xfrm>
          <a:prstGeom prst="rect">
            <a:avLst/>
          </a:prstGeom>
          <a:noFill/>
          <a:ln w="9525" cap="flat" cmpd="sng">
            <a:solidFill>
              <a:schemeClr val="tx1"/>
            </a:solidFill>
            <a:prstDash val="solid"/>
            <a:miter/>
            <a:headEnd type="none" w="med" len="med"/>
            <a:tailEnd type="none" w="med" len="med"/>
          </a:ln>
        </p:spPr>
        <p:txBody>
          <a:bodyPr lIns="112947" tIns="56473" rIns="112947" bIns="56473"/>
          <a:p>
            <a:pPr algn="ctr">
              <a:spcBef>
                <a:spcPct val="20000"/>
              </a:spcBef>
            </a:pPr>
            <a:r>
              <a:rPr lang="zh-CN" altLang="en-US" sz="1000" dirty="0">
                <a:latin typeface="宋体" panose="02010600030101010101" pitchFamily="2" charset="-122"/>
                <a:ea typeface="宋体" panose="02010600030101010101" pitchFamily="2" charset="-122"/>
              </a:rPr>
              <a:t>招标文件</a:t>
            </a:r>
            <a:endParaRPr lang="zh-CN" altLang="en-US" sz="1000" dirty="0">
              <a:latin typeface="宋体" panose="02010600030101010101" pitchFamily="2" charset="-122"/>
              <a:ea typeface="宋体" panose="02010600030101010101" pitchFamily="2" charset="-122"/>
            </a:endParaRPr>
          </a:p>
          <a:p>
            <a:pPr algn="ctr">
              <a:spcBef>
                <a:spcPct val="20000"/>
              </a:spcBef>
            </a:pPr>
            <a:r>
              <a:rPr lang="zh-CN" altLang="en-US" sz="1000" dirty="0">
                <a:latin typeface="宋体" panose="02010600030101010101" pitchFamily="2" charset="-122"/>
                <a:ea typeface="宋体" panose="02010600030101010101" pitchFamily="2" charset="-122"/>
              </a:rPr>
              <a:t>发标</a:t>
            </a:r>
            <a:endParaRPr lang="zh-CN" altLang="en-US" sz="1000" dirty="0">
              <a:latin typeface="宋体" panose="02010600030101010101" pitchFamily="2" charset="-122"/>
              <a:ea typeface="宋体" panose="02010600030101010101" pitchFamily="2" charset="-122"/>
            </a:endParaRPr>
          </a:p>
          <a:p>
            <a:pPr algn="ctr">
              <a:spcBef>
                <a:spcPct val="20000"/>
              </a:spcBef>
            </a:pPr>
            <a:r>
              <a:rPr lang="zh-CN" altLang="en-US" sz="1000" dirty="0">
                <a:latin typeface="宋体" panose="02010600030101010101" pitchFamily="2" charset="-122"/>
                <a:ea typeface="宋体" panose="02010600030101010101" pitchFamily="2" charset="-122"/>
              </a:rPr>
              <a:t>答疑和询标</a:t>
            </a:r>
            <a:endParaRPr lang="zh-CN" altLang="en-US" sz="1000" dirty="0">
              <a:latin typeface="宋体" panose="02010600030101010101" pitchFamily="2" charset="-122"/>
              <a:ea typeface="宋体" panose="02010600030101010101" pitchFamily="2" charset="-122"/>
            </a:endParaRPr>
          </a:p>
          <a:p>
            <a:pPr algn="ctr">
              <a:spcBef>
                <a:spcPct val="20000"/>
              </a:spcBef>
            </a:pPr>
            <a:r>
              <a:rPr lang="zh-CN" altLang="en-US" sz="1000" dirty="0">
                <a:latin typeface="宋体" panose="02010600030101010101" pitchFamily="2" charset="-122"/>
                <a:ea typeface="宋体" panose="02010600030101010101" pitchFamily="2" charset="-122"/>
              </a:rPr>
              <a:t>评标</a:t>
            </a:r>
            <a:endParaRPr lang="zh-CN" altLang="en-US" sz="1000" dirty="0">
              <a:latin typeface="宋体" panose="02010600030101010101" pitchFamily="2" charset="-122"/>
              <a:ea typeface="宋体" panose="02010600030101010101" pitchFamily="2" charset="-122"/>
            </a:endParaRPr>
          </a:p>
          <a:p>
            <a:pPr algn="ctr">
              <a:spcBef>
                <a:spcPct val="20000"/>
              </a:spcBef>
            </a:pPr>
            <a:r>
              <a:rPr lang="zh-CN" altLang="en-US" sz="1000" dirty="0">
                <a:latin typeface="宋体" panose="02010600030101010101" pitchFamily="2" charset="-122"/>
                <a:ea typeface="宋体" panose="02010600030101010101" pitchFamily="2" charset="-122"/>
              </a:rPr>
              <a:t>中标</a:t>
            </a:r>
            <a:endParaRPr lang="zh-CN" altLang="en-US" sz="1000" dirty="0">
              <a:latin typeface="宋体" panose="02010600030101010101" pitchFamily="2" charset="-122"/>
              <a:ea typeface="宋体" panose="02010600030101010101" pitchFamily="2" charset="-122"/>
            </a:endParaRPr>
          </a:p>
          <a:p>
            <a:pPr algn="ctr">
              <a:spcBef>
                <a:spcPct val="20000"/>
              </a:spcBef>
            </a:pPr>
            <a:r>
              <a:rPr lang="zh-CN" altLang="en-US" sz="1000" dirty="0">
                <a:latin typeface="宋体" panose="02010600030101010101" pitchFamily="2" charset="-122"/>
                <a:ea typeface="宋体" panose="02010600030101010101" pitchFamily="2" charset="-122"/>
              </a:rPr>
              <a:t>招标收尾</a:t>
            </a:r>
            <a:endParaRPr lang="zh-CN" altLang="en-US" sz="1000" dirty="0">
              <a:latin typeface="宋体" panose="02010600030101010101" pitchFamily="2" charset="-122"/>
              <a:ea typeface="宋体" panose="02010600030101010101" pitchFamily="2" charset="-122"/>
            </a:endParaRPr>
          </a:p>
        </p:txBody>
      </p:sp>
      <p:sp>
        <p:nvSpPr>
          <p:cNvPr id="27676" name="Line 27"/>
          <p:cNvSpPr/>
          <p:nvPr/>
        </p:nvSpPr>
        <p:spPr>
          <a:xfrm>
            <a:off x="2913063" y="1978025"/>
            <a:ext cx="0" cy="3182938"/>
          </a:xfrm>
          <a:prstGeom prst="line">
            <a:avLst/>
          </a:prstGeom>
          <a:ln w="12700" cap="flat" cmpd="sng">
            <a:solidFill>
              <a:schemeClr val="tx1"/>
            </a:solidFill>
            <a:prstDash val="solid"/>
            <a:headEnd type="none" w="med" len="med"/>
            <a:tailEnd type="none" w="med" len="med"/>
          </a:ln>
        </p:spPr>
      </p:sp>
      <p:sp>
        <p:nvSpPr>
          <p:cNvPr id="27677" name="Rectangle 28"/>
          <p:cNvSpPr/>
          <p:nvPr/>
        </p:nvSpPr>
        <p:spPr>
          <a:xfrm>
            <a:off x="5402263" y="1862138"/>
            <a:ext cx="1022350" cy="1863725"/>
          </a:xfrm>
          <a:prstGeom prst="rect">
            <a:avLst/>
          </a:prstGeom>
          <a:solidFill>
            <a:schemeClr val="bg1"/>
          </a:solidFill>
          <a:ln w="9525" cap="flat" cmpd="sng">
            <a:solidFill>
              <a:schemeClr val="tx1"/>
            </a:solidFill>
            <a:prstDash val="solid"/>
            <a:miter/>
            <a:headEnd type="none" w="med" len="med"/>
            <a:tailEnd type="none" w="med" len="med"/>
          </a:ln>
        </p:spPr>
        <p:txBody>
          <a:bodyPr lIns="112947" tIns="56473" rIns="112947" bIns="56473"/>
          <a:p>
            <a:pPr algn="ctr">
              <a:spcBef>
                <a:spcPct val="20000"/>
              </a:spcBef>
            </a:pPr>
            <a:endParaRPr lang="en-US" altLang="zh-CN" sz="1000" dirty="0">
              <a:latin typeface="宋体" panose="02010600030101010101" pitchFamily="2" charset="-122"/>
              <a:ea typeface="宋体" panose="02010600030101010101" pitchFamily="2" charset="-122"/>
            </a:endParaRPr>
          </a:p>
          <a:p>
            <a:pPr algn="ctr">
              <a:spcBef>
                <a:spcPct val="20000"/>
              </a:spcBef>
            </a:pPr>
            <a:endParaRPr lang="en-US" altLang="zh-CN" sz="1000" dirty="0">
              <a:latin typeface="宋体" panose="02010600030101010101" pitchFamily="2" charset="-122"/>
              <a:ea typeface="宋体" panose="02010600030101010101" pitchFamily="2" charset="-122"/>
            </a:endParaRPr>
          </a:p>
          <a:p>
            <a:pPr algn="ctr">
              <a:spcBef>
                <a:spcPct val="20000"/>
              </a:spcBef>
            </a:pPr>
            <a:endParaRPr lang="en-US" altLang="zh-CN" sz="1000" dirty="0">
              <a:latin typeface="宋体" panose="02010600030101010101" pitchFamily="2" charset="-122"/>
              <a:ea typeface="宋体" panose="02010600030101010101" pitchFamily="2" charset="-122"/>
            </a:endParaRPr>
          </a:p>
          <a:p>
            <a:pPr algn="ctr">
              <a:spcBef>
                <a:spcPct val="20000"/>
              </a:spcBef>
            </a:pPr>
            <a:r>
              <a:rPr lang="zh-CN" altLang="en-US" sz="1000" dirty="0">
                <a:latin typeface="宋体" panose="02010600030101010101" pitchFamily="2" charset="-122"/>
                <a:ea typeface="宋体" panose="02010600030101010101" pitchFamily="2" charset="-122"/>
              </a:rPr>
              <a:t>开工</a:t>
            </a:r>
            <a:endParaRPr lang="zh-CN" altLang="en-US" sz="1000" dirty="0">
              <a:latin typeface="宋体" panose="02010600030101010101" pitchFamily="2" charset="-122"/>
              <a:ea typeface="宋体" panose="02010600030101010101" pitchFamily="2" charset="-122"/>
            </a:endParaRPr>
          </a:p>
        </p:txBody>
      </p:sp>
      <p:sp>
        <p:nvSpPr>
          <p:cNvPr id="27678" name="Rectangle 29"/>
          <p:cNvSpPr/>
          <p:nvPr/>
        </p:nvSpPr>
        <p:spPr>
          <a:xfrm>
            <a:off x="5402263" y="3741738"/>
            <a:ext cx="1022350" cy="1039812"/>
          </a:xfrm>
          <a:prstGeom prst="rect">
            <a:avLst/>
          </a:prstGeom>
          <a:solidFill>
            <a:schemeClr val="bg1"/>
          </a:solidFill>
          <a:ln w="9525" cap="flat" cmpd="sng">
            <a:solidFill>
              <a:schemeClr val="tx1"/>
            </a:solidFill>
            <a:prstDash val="solid"/>
            <a:miter/>
            <a:headEnd type="none" w="med" len="med"/>
            <a:tailEnd type="none" w="med" len="med"/>
          </a:ln>
        </p:spPr>
        <p:txBody>
          <a:bodyPr lIns="112947" tIns="56473" rIns="112947" bIns="56473"/>
          <a:p>
            <a:pPr algn="ctr">
              <a:spcBef>
                <a:spcPct val="20000"/>
              </a:spcBef>
            </a:pPr>
            <a:r>
              <a:rPr lang="zh-CN" altLang="en-US" sz="1000" dirty="0">
                <a:latin typeface="宋体" panose="02010600030101010101" pitchFamily="2" charset="-122"/>
                <a:ea typeface="宋体" panose="02010600030101010101" pitchFamily="2" charset="-122"/>
              </a:rPr>
              <a:t>第一次工地会议</a:t>
            </a:r>
            <a:endParaRPr lang="zh-CN" altLang="en-US" sz="1000" dirty="0">
              <a:latin typeface="宋体" panose="02010600030101010101" pitchFamily="2" charset="-122"/>
              <a:ea typeface="宋体" panose="02010600030101010101" pitchFamily="2" charset="-122"/>
            </a:endParaRPr>
          </a:p>
          <a:p>
            <a:pPr algn="ctr">
              <a:spcBef>
                <a:spcPct val="20000"/>
              </a:spcBef>
            </a:pPr>
            <a:r>
              <a:rPr lang="zh-CN" altLang="en-US" sz="1000" dirty="0">
                <a:latin typeface="宋体" panose="02010600030101010101" pitchFamily="2" charset="-122"/>
                <a:ea typeface="宋体" panose="02010600030101010101" pitchFamily="2" charset="-122"/>
              </a:rPr>
              <a:t>图纸交底</a:t>
            </a:r>
            <a:endParaRPr lang="zh-CN" altLang="en-US" sz="1000" dirty="0">
              <a:latin typeface="宋体" panose="02010600030101010101" pitchFamily="2" charset="-122"/>
              <a:ea typeface="宋体" panose="02010600030101010101" pitchFamily="2" charset="-122"/>
            </a:endParaRPr>
          </a:p>
          <a:p>
            <a:pPr algn="ctr">
              <a:spcBef>
                <a:spcPct val="20000"/>
              </a:spcBef>
            </a:pPr>
            <a:r>
              <a:rPr lang="zh-CN" altLang="en-US" sz="1000" dirty="0">
                <a:latin typeface="宋体" panose="02010600030101010101" pitchFamily="2" charset="-122"/>
                <a:ea typeface="宋体" panose="02010600030101010101" pitchFamily="2" charset="-122"/>
              </a:rPr>
              <a:t>合同交底</a:t>
            </a:r>
            <a:endParaRPr lang="zh-CN" altLang="en-US" sz="1000" dirty="0">
              <a:latin typeface="宋体" panose="02010600030101010101" pitchFamily="2" charset="-122"/>
              <a:ea typeface="宋体" panose="02010600030101010101" pitchFamily="2" charset="-122"/>
            </a:endParaRPr>
          </a:p>
          <a:p>
            <a:pPr algn="ctr">
              <a:spcBef>
                <a:spcPct val="20000"/>
              </a:spcBef>
            </a:pPr>
            <a:r>
              <a:rPr lang="zh-CN" altLang="en-US" sz="1000" dirty="0">
                <a:latin typeface="宋体" panose="02010600030101010101" pitchFamily="2" charset="-122"/>
                <a:ea typeface="宋体" panose="02010600030101010101" pitchFamily="2" charset="-122"/>
              </a:rPr>
              <a:t>管理培训</a:t>
            </a:r>
            <a:endParaRPr lang="zh-CN" altLang="en-US" sz="1000" dirty="0">
              <a:latin typeface="宋体" panose="02010600030101010101" pitchFamily="2" charset="-122"/>
              <a:ea typeface="宋体" panose="02010600030101010101" pitchFamily="2" charset="-122"/>
            </a:endParaRPr>
          </a:p>
          <a:p>
            <a:pPr algn="ctr">
              <a:spcBef>
                <a:spcPct val="20000"/>
              </a:spcBef>
            </a:pPr>
            <a:endParaRPr lang="en-US" altLang="zh-CN" sz="1000" dirty="0">
              <a:latin typeface="宋体" panose="02010600030101010101" pitchFamily="2" charset="-122"/>
              <a:ea typeface="宋体" panose="02010600030101010101" pitchFamily="2" charset="-122"/>
            </a:endParaRPr>
          </a:p>
        </p:txBody>
      </p:sp>
      <p:sp>
        <p:nvSpPr>
          <p:cNvPr id="27679" name="Line 30"/>
          <p:cNvSpPr/>
          <p:nvPr/>
        </p:nvSpPr>
        <p:spPr>
          <a:xfrm flipV="1">
            <a:off x="5226050" y="3659188"/>
            <a:ext cx="176213" cy="0"/>
          </a:xfrm>
          <a:prstGeom prst="line">
            <a:avLst/>
          </a:prstGeom>
          <a:ln w="12700" cap="flat" cmpd="sng">
            <a:solidFill>
              <a:schemeClr val="tx1"/>
            </a:solidFill>
            <a:prstDash val="solid"/>
            <a:headEnd type="none" w="med" len="med"/>
            <a:tailEnd type="triangle" w="med" len="med"/>
          </a:ln>
        </p:spPr>
      </p:sp>
      <p:sp>
        <p:nvSpPr>
          <p:cNvPr id="27680" name="Rectangle 31"/>
          <p:cNvSpPr/>
          <p:nvPr/>
        </p:nvSpPr>
        <p:spPr>
          <a:xfrm>
            <a:off x="4217988" y="3429000"/>
            <a:ext cx="1001712" cy="280988"/>
          </a:xfrm>
          <a:prstGeom prst="rect">
            <a:avLst/>
          </a:prstGeom>
          <a:solidFill>
            <a:schemeClr val="bg1"/>
          </a:solidFill>
          <a:ln w="9525" cap="flat" cmpd="sng">
            <a:solidFill>
              <a:schemeClr val="tx1"/>
            </a:solidFill>
            <a:prstDash val="solid"/>
            <a:miter/>
            <a:headEnd type="none" w="med" len="med"/>
            <a:tailEnd type="none" w="med" len="med"/>
          </a:ln>
        </p:spPr>
        <p:txBody>
          <a:bodyPr lIns="112947" tIns="56473" rIns="112947" bIns="56473"/>
          <a:p>
            <a:pPr algn="ctr">
              <a:spcBef>
                <a:spcPct val="20000"/>
              </a:spcBef>
            </a:pPr>
            <a:r>
              <a:rPr lang="zh-CN" altLang="en-US" sz="1000" dirty="0">
                <a:latin typeface="宋体" panose="02010600030101010101" pitchFamily="2" charset="-122"/>
                <a:ea typeface="宋体" panose="02010600030101010101" pitchFamily="2" charset="-122"/>
              </a:rPr>
              <a:t>其他专业招标</a:t>
            </a:r>
            <a:endParaRPr lang="zh-CN" altLang="en-US" sz="1000" dirty="0">
              <a:latin typeface="宋体" panose="02010600030101010101" pitchFamily="2" charset="-122"/>
              <a:ea typeface="宋体" panose="02010600030101010101" pitchFamily="2" charset="-122"/>
            </a:endParaRPr>
          </a:p>
        </p:txBody>
      </p:sp>
      <p:sp>
        <p:nvSpPr>
          <p:cNvPr id="27681" name="Rectangle 32"/>
          <p:cNvSpPr/>
          <p:nvPr/>
        </p:nvSpPr>
        <p:spPr>
          <a:xfrm>
            <a:off x="4217988" y="3709988"/>
            <a:ext cx="1001712" cy="1203325"/>
          </a:xfrm>
          <a:prstGeom prst="rect">
            <a:avLst/>
          </a:prstGeom>
          <a:noFill/>
          <a:ln w="9525" cap="flat" cmpd="sng">
            <a:solidFill>
              <a:schemeClr val="tx1"/>
            </a:solidFill>
            <a:prstDash val="solid"/>
            <a:miter/>
            <a:headEnd type="none" w="med" len="med"/>
            <a:tailEnd type="none" w="med" len="med"/>
          </a:ln>
        </p:spPr>
        <p:txBody>
          <a:bodyPr lIns="112947" tIns="56473" rIns="112947" bIns="56473"/>
          <a:p>
            <a:pPr algn="ctr">
              <a:spcBef>
                <a:spcPct val="20000"/>
              </a:spcBef>
            </a:pPr>
            <a:r>
              <a:rPr lang="zh-CN" altLang="en-US" sz="1000" dirty="0">
                <a:latin typeface="宋体" panose="02010600030101010101" pitchFamily="2" charset="-122"/>
                <a:ea typeface="宋体" panose="02010600030101010101" pitchFamily="2" charset="-122"/>
              </a:rPr>
              <a:t>招标文件</a:t>
            </a:r>
            <a:endParaRPr lang="zh-CN" altLang="en-US" sz="1000" dirty="0">
              <a:latin typeface="宋体" panose="02010600030101010101" pitchFamily="2" charset="-122"/>
              <a:ea typeface="宋体" panose="02010600030101010101" pitchFamily="2" charset="-122"/>
            </a:endParaRPr>
          </a:p>
          <a:p>
            <a:pPr algn="ctr">
              <a:spcBef>
                <a:spcPct val="20000"/>
              </a:spcBef>
            </a:pPr>
            <a:r>
              <a:rPr lang="zh-CN" altLang="en-US" sz="1000" dirty="0">
                <a:latin typeface="宋体" panose="02010600030101010101" pitchFamily="2" charset="-122"/>
                <a:ea typeface="宋体" panose="02010600030101010101" pitchFamily="2" charset="-122"/>
              </a:rPr>
              <a:t>发标</a:t>
            </a:r>
            <a:endParaRPr lang="zh-CN" altLang="en-US" sz="1000" dirty="0">
              <a:latin typeface="宋体" panose="02010600030101010101" pitchFamily="2" charset="-122"/>
              <a:ea typeface="宋体" panose="02010600030101010101" pitchFamily="2" charset="-122"/>
            </a:endParaRPr>
          </a:p>
          <a:p>
            <a:pPr algn="ctr">
              <a:spcBef>
                <a:spcPct val="20000"/>
              </a:spcBef>
            </a:pPr>
            <a:r>
              <a:rPr lang="zh-CN" altLang="en-US" sz="1000" dirty="0">
                <a:latin typeface="宋体" panose="02010600030101010101" pitchFamily="2" charset="-122"/>
                <a:ea typeface="宋体" panose="02010600030101010101" pitchFamily="2" charset="-122"/>
              </a:rPr>
              <a:t>答疑和询标</a:t>
            </a:r>
            <a:endParaRPr lang="zh-CN" altLang="en-US" sz="1000" dirty="0">
              <a:latin typeface="宋体" panose="02010600030101010101" pitchFamily="2" charset="-122"/>
              <a:ea typeface="宋体" panose="02010600030101010101" pitchFamily="2" charset="-122"/>
            </a:endParaRPr>
          </a:p>
          <a:p>
            <a:pPr algn="ctr">
              <a:spcBef>
                <a:spcPct val="20000"/>
              </a:spcBef>
            </a:pPr>
            <a:r>
              <a:rPr lang="zh-CN" altLang="en-US" sz="1000" dirty="0">
                <a:latin typeface="宋体" panose="02010600030101010101" pitchFamily="2" charset="-122"/>
                <a:ea typeface="宋体" panose="02010600030101010101" pitchFamily="2" charset="-122"/>
              </a:rPr>
              <a:t>评标</a:t>
            </a:r>
            <a:endParaRPr lang="zh-CN" altLang="en-US" sz="1000" dirty="0">
              <a:latin typeface="宋体" panose="02010600030101010101" pitchFamily="2" charset="-122"/>
              <a:ea typeface="宋体" panose="02010600030101010101" pitchFamily="2" charset="-122"/>
            </a:endParaRPr>
          </a:p>
          <a:p>
            <a:pPr algn="ctr">
              <a:spcBef>
                <a:spcPct val="20000"/>
              </a:spcBef>
            </a:pPr>
            <a:r>
              <a:rPr lang="zh-CN" altLang="en-US" sz="1000" dirty="0">
                <a:latin typeface="宋体" panose="02010600030101010101" pitchFamily="2" charset="-122"/>
                <a:ea typeface="宋体" panose="02010600030101010101" pitchFamily="2" charset="-122"/>
              </a:rPr>
              <a:t>中标</a:t>
            </a:r>
            <a:endParaRPr lang="zh-CN" altLang="en-US" sz="1000" dirty="0">
              <a:latin typeface="宋体" panose="02010600030101010101" pitchFamily="2" charset="-122"/>
              <a:ea typeface="宋体" panose="02010600030101010101" pitchFamily="2" charset="-122"/>
            </a:endParaRPr>
          </a:p>
          <a:p>
            <a:pPr algn="ctr">
              <a:spcBef>
                <a:spcPct val="20000"/>
              </a:spcBef>
            </a:pPr>
            <a:r>
              <a:rPr lang="zh-CN" altLang="en-US" sz="1000" dirty="0">
                <a:latin typeface="宋体" panose="02010600030101010101" pitchFamily="2" charset="-122"/>
                <a:ea typeface="宋体" panose="02010600030101010101" pitchFamily="2" charset="-122"/>
              </a:rPr>
              <a:t>招标收尾</a:t>
            </a:r>
            <a:endParaRPr lang="zh-CN" altLang="en-US" sz="1000" dirty="0">
              <a:latin typeface="宋体" panose="02010600030101010101" pitchFamily="2" charset="-122"/>
              <a:ea typeface="宋体" panose="02010600030101010101" pitchFamily="2" charset="-122"/>
            </a:endParaRPr>
          </a:p>
        </p:txBody>
      </p:sp>
      <p:sp>
        <p:nvSpPr>
          <p:cNvPr id="27682" name="Line 33"/>
          <p:cNvSpPr/>
          <p:nvPr/>
        </p:nvSpPr>
        <p:spPr>
          <a:xfrm flipV="1">
            <a:off x="190500" y="5160963"/>
            <a:ext cx="735013" cy="0"/>
          </a:xfrm>
          <a:prstGeom prst="line">
            <a:avLst/>
          </a:prstGeom>
          <a:ln w="12700" cap="flat" cmpd="sng">
            <a:solidFill>
              <a:schemeClr val="tx1"/>
            </a:solidFill>
            <a:prstDash val="solid"/>
            <a:headEnd type="none" w="med" len="med"/>
            <a:tailEnd type="triangle" w="med" len="med"/>
          </a:ln>
        </p:spPr>
      </p:sp>
      <p:sp>
        <p:nvSpPr>
          <p:cNvPr id="27683" name="Line 34"/>
          <p:cNvSpPr/>
          <p:nvPr/>
        </p:nvSpPr>
        <p:spPr>
          <a:xfrm flipV="1">
            <a:off x="5605463" y="5176838"/>
            <a:ext cx="736600" cy="0"/>
          </a:xfrm>
          <a:prstGeom prst="line">
            <a:avLst/>
          </a:prstGeom>
          <a:ln w="12700" cap="flat" cmpd="sng">
            <a:solidFill>
              <a:schemeClr val="tx1"/>
            </a:solidFill>
            <a:prstDash val="solid"/>
            <a:headEnd type="none" w="med" len="med"/>
            <a:tailEnd type="triangle" w="med" len="med"/>
          </a:ln>
        </p:spPr>
      </p:sp>
      <p:sp>
        <p:nvSpPr>
          <p:cNvPr id="27684" name="Rectangle 35"/>
          <p:cNvSpPr/>
          <p:nvPr/>
        </p:nvSpPr>
        <p:spPr>
          <a:xfrm>
            <a:off x="6667500" y="2125663"/>
            <a:ext cx="1433513" cy="1287462"/>
          </a:xfrm>
          <a:prstGeom prst="rect">
            <a:avLst/>
          </a:prstGeom>
          <a:solidFill>
            <a:schemeClr val="bg1"/>
          </a:solidFill>
          <a:ln w="9525" cap="flat" cmpd="sng">
            <a:solidFill>
              <a:schemeClr val="tx1"/>
            </a:solidFill>
            <a:prstDash val="solid"/>
            <a:miter/>
            <a:headEnd type="none" w="med" len="med"/>
            <a:tailEnd type="none" w="med" len="med"/>
          </a:ln>
        </p:spPr>
        <p:txBody>
          <a:bodyPr lIns="112947" tIns="56473" rIns="112947" bIns="56473"/>
          <a:p>
            <a:pPr algn="ctr">
              <a:spcBef>
                <a:spcPct val="20000"/>
              </a:spcBef>
            </a:pPr>
            <a:endParaRPr lang="en-US" altLang="zh-CN" sz="1000" dirty="0">
              <a:latin typeface="宋体" panose="02010600030101010101" pitchFamily="2" charset="-122"/>
              <a:ea typeface="宋体" panose="02010600030101010101" pitchFamily="2" charset="-122"/>
            </a:endParaRPr>
          </a:p>
          <a:p>
            <a:pPr algn="ctr">
              <a:spcBef>
                <a:spcPct val="20000"/>
              </a:spcBef>
            </a:pPr>
            <a:endParaRPr lang="en-US" altLang="zh-CN" sz="1000" dirty="0">
              <a:latin typeface="宋体" panose="02010600030101010101" pitchFamily="2" charset="-122"/>
              <a:ea typeface="宋体" panose="02010600030101010101" pitchFamily="2" charset="-122"/>
            </a:endParaRPr>
          </a:p>
          <a:p>
            <a:pPr algn="ctr">
              <a:spcBef>
                <a:spcPct val="20000"/>
              </a:spcBef>
            </a:pPr>
            <a:r>
              <a:rPr lang="zh-CN" altLang="en-US" sz="1000" dirty="0">
                <a:latin typeface="宋体" panose="02010600030101010101" pitchFamily="2" charset="-122"/>
                <a:ea typeface="宋体" panose="02010600030101010101" pitchFamily="2" charset="-122"/>
              </a:rPr>
              <a:t>实施</a:t>
            </a:r>
            <a:endParaRPr lang="zh-CN" altLang="en-US" sz="1000" dirty="0">
              <a:latin typeface="宋体" panose="02010600030101010101" pitchFamily="2" charset="-122"/>
              <a:ea typeface="宋体" panose="02010600030101010101" pitchFamily="2" charset="-122"/>
            </a:endParaRPr>
          </a:p>
        </p:txBody>
      </p:sp>
      <p:sp>
        <p:nvSpPr>
          <p:cNvPr id="27685" name="Rectangle 36"/>
          <p:cNvSpPr/>
          <p:nvPr/>
        </p:nvSpPr>
        <p:spPr>
          <a:xfrm>
            <a:off x="6667500" y="3413125"/>
            <a:ext cx="1433513" cy="1219200"/>
          </a:xfrm>
          <a:prstGeom prst="rect">
            <a:avLst/>
          </a:prstGeom>
          <a:noFill/>
          <a:ln w="9525" cap="flat" cmpd="sng">
            <a:solidFill>
              <a:schemeClr val="tx1"/>
            </a:solidFill>
            <a:prstDash val="solid"/>
            <a:miter/>
            <a:headEnd type="none" w="med" len="med"/>
            <a:tailEnd type="none" w="med" len="med"/>
          </a:ln>
        </p:spPr>
        <p:txBody>
          <a:bodyPr lIns="112947" tIns="56473" rIns="112947" bIns="56473"/>
          <a:p>
            <a:pPr>
              <a:spcBef>
                <a:spcPct val="20000"/>
              </a:spcBef>
            </a:pPr>
            <a:r>
              <a:rPr lang="zh-CN" altLang="en-US" sz="1000" dirty="0">
                <a:latin typeface="宋体" panose="02010600030101010101" pitchFamily="2" charset="-122"/>
                <a:ea typeface="宋体" panose="02010600030101010101" pitchFamily="2" charset="-122"/>
              </a:rPr>
              <a:t>质量管理</a:t>
            </a:r>
            <a:endParaRPr lang="zh-CN" altLang="en-US" sz="1000" dirty="0">
              <a:latin typeface="宋体" panose="02010600030101010101" pitchFamily="2" charset="-122"/>
              <a:ea typeface="宋体" panose="02010600030101010101" pitchFamily="2" charset="-122"/>
            </a:endParaRPr>
          </a:p>
          <a:p>
            <a:pPr>
              <a:spcBef>
                <a:spcPct val="20000"/>
              </a:spcBef>
            </a:pPr>
            <a:r>
              <a:rPr lang="zh-CN" altLang="en-US" sz="1000" dirty="0">
                <a:latin typeface="宋体" panose="02010600030101010101" pitchFamily="2" charset="-122"/>
                <a:ea typeface="宋体" panose="02010600030101010101" pitchFamily="2" charset="-122"/>
              </a:rPr>
              <a:t>费用管理</a:t>
            </a:r>
            <a:endParaRPr lang="zh-CN" altLang="en-US" sz="1000" dirty="0">
              <a:latin typeface="宋体" panose="02010600030101010101" pitchFamily="2" charset="-122"/>
              <a:ea typeface="宋体" panose="02010600030101010101" pitchFamily="2" charset="-122"/>
            </a:endParaRPr>
          </a:p>
          <a:p>
            <a:pPr>
              <a:spcBef>
                <a:spcPct val="20000"/>
              </a:spcBef>
            </a:pPr>
            <a:r>
              <a:rPr lang="zh-CN" altLang="en-US" sz="1000" dirty="0">
                <a:latin typeface="宋体" panose="02010600030101010101" pitchFamily="2" charset="-122"/>
                <a:ea typeface="宋体" panose="02010600030101010101" pitchFamily="2" charset="-122"/>
              </a:rPr>
              <a:t>工期管理</a:t>
            </a:r>
            <a:endParaRPr lang="zh-CN" altLang="en-US" sz="1000" dirty="0">
              <a:latin typeface="宋体" panose="02010600030101010101" pitchFamily="2" charset="-122"/>
              <a:ea typeface="宋体" panose="02010600030101010101" pitchFamily="2" charset="-122"/>
            </a:endParaRPr>
          </a:p>
          <a:p>
            <a:pPr>
              <a:spcBef>
                <a:spcPct val="20000"/>
              </a:spcBef>
            </a:pPr>
            <a:r>
              <a:rPr lang="zh-CN" altLang="en-US" sz="1000" dirty="0">
                <a:latin typeface="宋体" panose="02010600030101010101" pitchFamily="2" charset="-122"/>
                <a:ea typeface="宋体" panose="02010600030101010101" pitchFamily="2" charset="-122"/>
              </a:rPr>
              <a:t>职业健康和安全管理</a:t>
            </a:r>
            <a:endParaRPr lang="zh-CN" altLang="en-US" sz="1000" dirty="0">
              <a:latin typeface="宋体" panose="02010600030101010101" pitchFamily="2" charset="-122"/>
              <a:ea typeface="宋体" panose="02010600030101010101" pitchFamily="2" charset="-122"/>
            </a:endParaRPr>
          </a:p>
          <a:p>
            <a:pPr>
              <a:spcBef>
                <a:spcPct val="20000"/>
              </a:spcBef>
            </a:pPr>
            <a:r>
              <a:rPr lang="zh-CN" altLang="en-US" sz="1000" dirty="0">
                <a:latin typeface="宋体" panose="02010600030101010101" pitchFamily="2" charset="-122"/>
                <a:ea typeface="宋体" panose="02010600030101010101" pitchFamily="2" charset="-122"/>
              </a:rPr>
              <a:t>环境管理</a:t>
            </a:r>
            <a:endParaRPr lang="zh-CN" altLang="en-US" sz="1000" dirty="0">
              <a:latin typeface="宋体" panose="02010600030101010101" pitchFamily="2" charset="-122"/>
              <a:ea typeface="宋体" panose="02010600030101010101" pitchFamily="2" charset="-122"/>
            </a:endParaRPr>
          </a:p>
          <a:p>
            <a:pPr>
              <a:spcBef>
                <a:spcPct val="20000"/>
              </a:spcBef>
            </a:pPr>
            <a:r>
              <a:rPr lang="zh-CN" altLang="en-US" sz="1000" dirty="0">
                <a:latin typeface="宋体" panose="02010600030101010101" pitchFamily="2" charset="-122"/>
                <a:ea typeface="宋体" panose="02010600030101010101" pitchFamily="2" charset="-122"/>
              </a:rPr>
              <a:t>社会责任管理</a:t>
            </a:r>
            <a:endParaRPr lang="zh-CN" altLang="en-US" sz="1000" dirty="0">
              <a:latin typeface="宋体" panose="02010600030101010101" pitchFamily="2" charset="-122"/>
              <a:ea typeface="宋体" panose="02010600030101010101" pitchFamily="2" charset="-122"/>
            </a:endParaRPr>
          </a:p>
        </p:txBody>
      </p:sp>
      <p:sp>
        <p:nvSpPr>
          <p:cNvPr id="27686" name="Line 37"/>
          <p:cNvSpPr/>
          <p:nvPr/>
        </p:nvSpPr>
        <p:spPr>
          <a:xfrm flipH="1" flipV="1">
            <a:off x="4068763" y="1993900"/>
            <a:ext cx="0" cy="1616075"/>
          </a:xfrm>
          <a:prstGeom prst="line">
            <a:avLst/>
          </a:prstGeom>
          <a:ln w="12700" cap="flat" cmpd="sng">
            <a:solidFill>
              <a:schemeClr val="tx1"/>
            </a:solidFill>
            <a:prstDash val="solid"/>
            <a:headEnd type="none" w="med" len="med"/>
            <a:tailEnd type="none" w="med" len="med"/>
          </a:ln>
        </p:spPr>
      </p:sp>
      <p:sp>
        <p:nvSpPr>
          <p:cNvPr id="27687" name="Line 38"/>
          <p:cNvSpPr/>
          <p:nvPr/>
        </p:nvSpPr>
        <p:spPr>
          <a:xfrm>
            <a:off x="6430963" y="2819400"/>
            <a:ext cx="228600" cy="0"/>
          </a:xfrm>
          <a:prstGeom prst="line">
            <a:avLst/>
          </a:prstGeom>
          <a:ln w="12700" cap="flat" cmpd="sng">
            <a:solidFill>
              <a:schemeClr val="tx1"/>
            </a:solidFill>
            <a:prstDash val="solid"/>
            <a:headEnd type="none" w="med" len="med"/>
            <a:tailEnd type="triangle" w="med" len="med"/>
          </a:ln>
        </p:spPr>
      </p:sp>
      <p:sp>
        <p:nvSpPr>
          <p:cNvPr id="27688" name="Rectangle 39"/>
          <p:cNvSpPr/>
          <p:nvPr/>
        </p:nvSpPr>
        <p:spPr>
          <a:xfrm>
            <a:off x="4284663" y="5013325"/>
            <a:ext cx="1320800" cy="280988"/>
          </a:xfrm>
          <a:prstGeom prst="rect">
            <a:avLst/>
          </a:prstGeom>
          <a:noFill/>
          <a:ln w="12700" cap="flat" cmpd="sng">
            <a:solidFill>
              <a:schemeClr val="tx1"/>
            </a:solidFill>
            <a:prstDash val="solid"/>
            <a:miter/>
            <a:headEnd type="none" w="med" len="med"/>
            <a:tailEnd type="none" w="med" len="med"/>
          </a:ln>
        </p:spPr>
        <p:txBody>
          <a:bodyPr lIns="112947" tIns="56473" rIns="112947" bIns="56473"/>
          <a:p>
            <a:pPr algn="ctr">
              <a:spcBef>
                <a:spcPct val="20000"/>
              </a:spcBef>
            </a:pPr>
            <a:r>
              <a:rPr lang="zh-CN" altLang="en-US" sz="1000" dirty="0">
                <a:latin typeface="宋体" panose="02010600030101010101" pitchFamily="2" charset="-122"/>
                <a:ea typeface="宋体" panose="02010600030101010101" pitchFamily="2" charset="-122"/>
              </a:rPr>
              <a:t>施工合同阶段</a:t>
            </a:r>
            <a:endParaRPr lang="zh-CN" altLang="en-US" sz="1000" dirty="0">
              <a:latin typeface="宋体" panose="02010600030101010101" pitchFamily="2" charset="-122"/>
              <a:ea typeface="宋体" panose="02010600030101010101" pitchFamily="2" charset="-122"/>
            </a:endParaRPr>
          </a:p>
        </p:txBody>
      </p:sp>
      <p:sp>
        <p:nvSpPr>
          <p:cNvPr id="27689" name="Rectangle 40"/>
          <p:cNvSpPr/>
          <p:nvPr/>
        </p:nvSpPr>
        <p:spPr>
          <a:xfrm>
            <a:off x="4284663" y="5300663"/>
            <a:ext cx="1320800" cy="1198562"/>
          </a:xfrm>
          <a:prstGeom prst="rect">
            <a:avLst/>
          </a:prstGeom>
          <a:noFill/>
          <a:ln w="12700" cap="flat" cmpd="sng">
            <a:solidFill>
              <a:schemeClr val="tx1"/>
            </a:solidFill>
            <a:prstDash val="solid"/>
            <a:miter/>
            <a:headEnd type="none" w="med" len="med"/>
            <a:tailEnd type="none" w="med" len="med"/>
          </a:ln>
        </p:spPr>
        <p:txBody>
          <a:bodyPr lIns="112947" tIns="56473" rIns="112947" bIns="56473"/>
          <a:p>
            <a:pPr>
              <a:spcBef>
                <a:spcPct val="20000"/>
              </a:spcBef>
              <a:buChar char="•"/>
            </a:pPr>
            <a:r>
              <a:rPr lang="zh-CN" altLang="en-US" sz="1000" dirty="0">
                <a:latin typeface="宋体" panose="02010600030101010101" pitchFamily="2" charset="-122"/>
                <a:ea typeface="宋体" panose="02010600030101010101" pitchFamily="2" charset="-122"/>
              </a:rPr>
              <a:t>招标文件建议</a:t>
            </a:r>
            <a:endParaRPr lang="zh-CN" altLang="en-US" sz="1000" dirty="0">
              <a:latin typeface="宋体" panose="02010600030101010101" pitchFamily="2" charset="-122"/>
              <a:ea typeface="宋体" panose="02010600030101010101" pitchFamily="2" charset="-122"/>
            </a:endParaRPr>
          </a:p>
          <a:p>
            <a:pPr>
              <a:spcBef>
                <a:spcPct val="20000"/>
              </a:spcBef>
              <a:buChar char="•"/>
            </a:pPr>
            <a:r>
              <a:rPr lang="zh-CN" altLang="en-US" sz="1000" dirty="0">
                <a:latin typeface="宋体" panose="02010600030101010101" pitchFamily="2" charset="-122"/>
                <a:ea typeface="宋体" panose="02010600030101010101" pitchFamily="2" charset="-122"/>
              </a:rPr>
              <a:t>评标过程的建议</a:t>
            </a:r>
            <a:endParaRPr lang="zh-CN" altLang="en-US" sz="1000" dirty="0">
              <a:latin typeface="宋体" panose="02010600030101010101" pitchFamily="2" charset="-122"/>
              <a:ea typeface="宋体" panose="02010600030101010101" pitchFamily="2" charset="-122"/>
            </a:endParaRPr>
          </a:p>
          <a:p>
            <a:pPr>
              <a:spcBef>
                <a:spcPct val="20000"/>
              </a:spcBef>
              <a:buChar char="•"/>
            </a:pPr>
            <a:r>
              <a:rPr lang="zh-CN" altLang="en-US" sz="1000" dirty="0">
                <a:latin typeface="宋体" panose="02010600030101010101" pitchFamily="2" charset="-122"/>
                <a:ea typeface="宋体" panose="02010600030101010101" pitchFamily="2" charset="-122"/>
              </a:rPr>
              <a:t>编制工程量清单及招标控制价</a:t>
            </a:r>
            <a:endParaRPr lang="zh-CN" altLang="en-US" sz="1000" dirty="0">
              <a:latin typeface="宋体" panose="02010600030101010101" pitchFamily="2" charset="-122"/>
              <a:ea typeface="宋体" panose="02010600030101010101" pitchFamily="2" charset="-122"/>
            </a:endParaRPr>
          </a:p>
          <a:p>
            <a:pPr>
              <a:spcBef>
                <a:spcPct val="20000"/>
              </a:spcBef>
              <a:buChar char="•"/>
            </a:pPr>
            <a:r>
              <a:rPr lang="zh-CN" altLang="en-US" sz="1000" dirty="0">
                <a:latin typeface="宋体" panose="02010600030101010101" pitchFamily="2" charset="-122"/>
                <a:ea typeface="宋体" panose="02010600030101010101" pitchFamily="2" charset="-122"/>
              </a:rPr>
              <a:t>参加合同交底</a:t>
            </a:r>
            <a:endParaRPr lang="zh-CN" altLang="en-US" sz="1000" dirty="0">
              <a:latin typeface="宋体" panose="02010600030101010101" pitchFamily="2" charset="-122"/>
              <a:ea typeface="宋体" panose="02010600030101010101" pitchFamily="2" charset="-122"/>
            </a:endParaRPr>
          </a:p>
          <a:p>
            <a:pPr>
              <a:spcBef>
                <a:spcPct val="20000"/>
              </a:spcBef>
              <a:buChar char="•"/>
            </a:pPr>
            <a:r>
              <a:rPr lang="zh-CN" altLang="en-US" sz="1000" dirty="0">
                <a:latin typeface="宋体" panose="02010600030101010101" pitchFamily="2" charset="-122"/>
                <a:ea typeface="宋体" panose="02010600030101010101" pitchFamily="2" charset="-122"/>
              </a:rPr>
              <a:t>价值工程</a:t>
            </a:r>
            <a:endParaRPr lang="zh-CN" altLang="en-US" sz="1000" dirty="0">
              <a:latin typeface="宋体" panose="02010600030101010101" pitchFamily="2" charset="-122"/>
              <a:ea typeface="宋体" panose="02010600030101010101" pitchFamily="2" charset="-122"/>
            </a:endParaRPr>
          </a:p>
        </p:txBody>
      </p:sp>
      <p:sp>
        <p:nvSpPr>
          <p:cNvPr id="27690" name="Rectangle 41"/>
          <p:cNvSpPr/>
          <p:nvPr/>
        </p:nvSpPr>
        <p:spPr>
          <a:xfrm>
            <a:off x="6300788" y="4995863"/>
            <a:ext cx="2178050" cy="280987"/>
          </a:xfrm>
          <a:prstGeom prst="rect">
            <a:avLst/>
          </a:prstGeom>
          <a:noFill/>
          <a:ln w="12700" cap="flat" cmpd="sng">
            <a:solidFill>
              <a:schemeClr val="tx1"/>
            </a:solidFill>
            <a:prstDash val="solid"/>
            <a:miter/>
            <a:headEnd type="none" w="med" len="med"/>
            <a:tailEnd type="none" w="med" len="med"/>
          </a:ln>
        </p:spPr>
        <p:txBody>
          <a:bodyPr lIns="112947" tIns="56473" rIns="112947" bIns="56473"/>
          <a:p>
            <a:pPr algn="ctr">
              <a:spcBef>
                <a:spcPct val="20000"/>
              </a:spcBef>
            </a:pPr>
            <a:r>
              <a:rPr lang="zh-CN" altLang="en-US" sz="1000" dirty="0">
                <a:latin typeface="宋体" panose="02010600030101010101" pitchFamily="2" charset="-122"/>
                <a:ea typeface="宋体" panose="02010600030101010101" pitchFamily="2" charset="-122"/>
              </a:rPr>
              <a:t>实施阶段</a:t>
            </a:r>
            <a:endParaRPr lang="zh-CN" altLang="en-US" sz="1000" dirty="0">
              <a:latin typeface="宋体" panose="02010600030101010101" pitchFamily="2" charset="-122"/>
              <a:ea typeface="宋体" panose="02010600030101010101" pitchFamily="2" charset="-122"/>
            </a:endParaRPr>
          </a:p>
        </p:txBody>
      </p:sp>
      <p:sp>
        <p:nvSpPr>
          <p:cNvPr id="27691" name="Rectangle 42"/>
          <p:cNvSpPr/>
          <p:nvPr/>
        </p:nvSpPr>
        <p:spPr>
          <a:xfrm>
            <a:off x="6300788" y="5276850"/>
            <a:ext cx="1079500" cy="960438"/>
          </a:xfrm>
          <a:prstGeom prst="rect">
            <a:avLst/>
          </a:prstGeom>
          <a:noFill/>
          <a:ln w="12700" cap="flat" cmpd="sng">
            <a:solidFill>
              <a:schemeClr val="tx1"/>
            </a:solidFill>
            <a:prstDash val="solid"/>
            <a:miter/>
            <a:headEnd type="none" w="med" len="med"/>
            <a:tailEnd type="none" w="med" len="med"/>
          </a:ln>
        </p:spPr>
        <p:txBody>
          <a:bodyPr lIns="112947" tIns="56473" rIns="112947" bIns="56473"/>
          <a:p>
            <a:pPr>
              <a:spcBef>
                <a:spcPct val="20000"/>
              </a:spcBef>
              <a:buChar char="•"/>
            </a:pPr>
            <a:r>
              <a:rPr lang="zh-CN" altLang="en-US" sz="1000" dirty="0">
                <a:latin typeface="宋体" panose="02010600030101010101" pitchFamily="2" charset="-122"/>
                <a:ea typeface="宋体" panose="02010600030101010101" pitchFamily="2" charset="-122"/>
              </a:rPr>
              <a:t>合同造价管理</a:t>
            </a:r>
            <a:endParaRPr lang="zh-CN" altLang="en-US" sz="1000" dirty="0">
              <a:latin typeface="宋体" panose="02010600030101010101" pitchFamily="2" charset="-122"/>
              <a:ea typeface="宋体" panose="02010600030101010101" pitchFamily="2" charset="-122"/>
            </a:endParaRPr>
          </a:p>
          <a:p>
            <a:pPr>
              <a:spcBef>
                <a:spcPct val="20000"/>
              </a:spcBef>
              <a:buChar char="•"/>
            </a:pPr>
            <a:r>
              <a:rPr lang="zh-CN" altLang="en-US" sz="1000" dirty="0">
                <a:latin typeface="宋体" panose="02010600030101010101" pitchFamily="2" charset="-122"/>
                <a:ea typeface="宋体" panose="02010600030101010101" pitchFamily="2" charset="-122"/>
              </a:rPr>
              <a:t>变更造价管理</a:t>
            </a:r>
            <a:endParaRPr lang="zh-CN" altLang="en-US" sz="1000" dirty="0">
              <a:latin typeface="宋体" panose="02010600030101010101" pitchFamily="2" charset="-122"/>
              <a:ea typeface="宋体" panose="02010600030101010101" pitchFamily="2" charset="-122"/>
            </a:endParaRPr>
          </a:p>
          <a:p>
            <a:pPr>
              <a:spcBef>
                <a:spcPct val="20000"/>
              </a:spcBef>
              <a:buChar char="•"/>
            </a:pPr>
            <a:r>
              <a:rPr lang="zh-CN" altLang="en-US" sz="1000" dirty="0">
                <a:latin typeface="宋体" panose="02010600030101010101" pitchFamily="2" charset="-122"/>
                <a:ea typeface="宋体" panose="02010600030101010101" pitchFamily="2" charset="-122"/>
              </a:rPr>
              <a:t>签证造价管理</a:t>
            </a:r>
            <a:endParaRPr lang="zh-CN" altLang="en-US" sz="1000" dirty="0">
              <a:latin typeface="宋体" panose="02010600030101010101" pitchFamily="2" charset="-122"/>
              <a:ea typeface="宋体" panose="02010600030101010101" pitchFamily="2" charset="-122"/>
            </a:endParaRPr>
          </a:p>
          <a:p>
            <a:pPr>
              <a:spcBef>
                <a:spcPct val="20000"/>
              </a:spcBef>
              <a:buChar char="•"/>
            </a:pPr>
            <a:r>
              <a:rPr lang="zh-CN" altLang="en-US" sz="1000" dirty="0">
                <a:latin typeface="宋体" panose="02010600030101010101" pitchFamily="2" charset="-122"/>
                <a:ea typeface="宋体" panose="02010600030101010101" pitchFamily="2" charset="-122"/>
              </a:rPr>
              <a:t>索赔造价管理</a:t>
            </a:r>
            <a:endParaRPr lang="zh-CN" altLang="en-US" sz="1000" dirty="0">
              <a:latin typeface="宋体" panose="02010600030101010101" pitchFamily="2" charset="-122"/>
              <a:ea typeface="宋体" panose="02010600030101010101" pitchFamily="2" charset="-122"/>
            </a:endParaRPr>
          </a:p>
          <a:p>
            <a:pPr>
              <a:spcBef>
                <a:spcPct val="20000"/>
              </a:spcBef>
              <a:buChar char="•"/>
            </a:pPr>
            <a:r>
              <a:rPr lang="zh-CN" altLang="en-US" sz="1000" dirty="0">
                <a:latin typeface="宋体" panose="02010600030101010101" pitchFamily="2" charset="-122"/>
                <a:ea typeface="宋体" panose="02010600030101010101" pitchFamily="2" charset="-122"/>
              </a:rPr>
              <a:t>价值工程</a:t>
            </a:r>
            <a:endParaRPr lang="zh-CN" altLang="en-US" sz="1000" dirty="0">
              <a:latin typeface="宋体" panose="02010600030101010101" pitchFamily="2" charset="-122"/>
              <a:ea typeface="宋体" panose="02010600030101010101" pitchFamily="2" charset="-122"/>
            </a:endParaRPr>
          </a:p>
        </p:txBody>
      </p:sp>
      <p:sp>
        <p:nvSpPr>
          <p:cNvPr id="27692" name="Line 43"/>
          <p:cNvSpPr/>
          <p:nvPr/>
        </p:nvSpPr>
        <p:spPr>
          <a:xfrm>
            <a:off x="4068763" y="3609975"/>
            <a:ext cx="149225" cy="0"/>
          </a:xfrm>
          <a:prstGeom prst="line">
            <a:avLst/>
          </a:prstGeom>
          <a:ln w="12700" cap="flat" cmpd="sng">
            <a:solidFill>
              <a:schemeClr val="tx1"/>
            </a:solidFill>
            <a:prstDash val="solid"/>
            <a:headEnd type="none" w="med" len="med"/>
            <a:tailEnd type="triangle" w="med" len="med"/>
          </a:ln>
        </p:spPr>
      </p:sp>
      <p:sp>
        <p:nvSpPr>
          <p:cNvPr id="27693" name="Rectangle 44"/>
          <p:cNvSpPr/>
          <p:nvPr/>
        </p:nvSpPr>
        <p:spPr>
          <a:xfrm>
            <a:off x="7380288" y="5276850"/>
            <a:ext cx="1082675" cy="960438"/>
          </a:xfrm>
          <a:prstGeom prst="rect">
            <a:avLst/>
          </a:prstGeom>
          <a:noFill/>
          <a:ln w="12700" cap="flat" cmpd="sng">
            <a:solidFill>
              <a:schemeClr val="tx1"/>
            </a:solidFill>
            <a:prstDash val="solid"/>
            <a:miter/>
            <a:headEnd type="none" w="med" len="med"/>
            <a:tailEnd type="none" w="med" len="med"/>
          </a:ln>
        </p:spPr>
        <p:txBody>
          <a:bodyPr lIns="112947" tIns="56473" rIns="112947" bIns="56473"/>
          <a:p>
            <a:pPr>
              <a:spcBef>
                <a:spcPct val="20000"/>
              </a:spcBef>
              <a:buChar char="•"/>
            </a:pPr>
            <a:r>
              <a:rPr lang="zh-CN" altLang="en-US" sz="1000" dirty="0">
                <a:latin typeface="宋体" panose="02010600030101010101" pitchFamily="2" charset="-122"/>
                <a:ea typeface="宋体" panose="02010600030101010101" pitchFamily="2" charset="-122"/>
              </a:rPr>
              <a:t>月进度款管理</a:t>
            </a:r>
            <a:endParaRPr lang="zh-CN" altLang="en-US" sz="1000" dirty="0">
              <a:latin typeface="宋体" panose="02010600030101010101" pitchFamily="2" charset="-122"/>
              <a:ea typeface="宋体" panose="02010600030101010101" pitchFamily="2" charset="-122"/>
            </a:endParaRPr>
          </a:p>
          <a:p>
            <a:pPr>
              <a:spcBef>
                <a:spcPct val="20000"/>
              </a:spcBef>
              <a:buChar char="•"/>
            </a:pPr>
            <a:r>
              <a:rPr lang="zh-CN" altLang="en-US" sz="1000" dirty="0">
                <a:latin typeface="宋体" panose="02010600030101010101" pitchFamily="2" charset="-122"/>
                <a:ea typeface="宋体" panose="02010600030101010101" pitchFamily="2" charset="-122"/>
              </a:rPr>
              <a:t>总价管理</a:t>
            </a:r>
            <a:endParaRPr lang="zh-CN" altLang="en-US" sz="1000" dirty="0">
              <a:latin typeface="宋体" panose="02010600030101010101" pitchFamily="2" charset="-122"/>
              <a:ea typeface="宋体" panose="02010600030101010101" pitchFamily="2" charset="-122"/>
            </a:endParaRPr>
          </a:p>
          <a:p>
            <a:pPr>
              <a:spcBef>
                <a:spcPct val="20000"/>
              </a:spcBef>
              <a:buChar char="•"/>
            </a:pPr>
            <a:r>
              <a:rPr lang="zh-CN" altLang="en-US" sz="1000" dirty="0">
                <a:latin typeface="宋体" panose="02010600030101010101" pitchFamily="2" charset="-122"/>
                <a:ea typeface="宋体" panose="02010600030101010101" pitchFamily="2" charset="-122"/>
              </a:rPr>
              <a:t>月工作报告</a:t>
            </a:r>
            <a:endParaRPr lang="zh-CN" altLang="en-US" sz="1000" dirty="0">
              <a:latin typeface="宋体" panose="02010600030101010101" pitchFamily="2" charset="-122"/>
              <a:ea typeface="宋体" panose="02010600030101010101" pitchFamily="2" charset="-122"/>
            </a:endParaRPr>
          </a:p>
          <a:p>
            <a:pPr>
              <a:spcBef>
                <a:spcPct val="20000"/>
              </a:spcBef>
              <a:buChar char="•"/>
            </a:pPr>
            <a:r>
              <a:rPr lang="zh-CN" altLang="en-US" sz="1000" dirty="0">
                <a:latin typeface="宋体" panose="02010600030101010101" pitchFamily="2" charset="-122"/>
                <a:ea typeface="宋体" panose="02010600030101010101" pitchFamily="2" charset="-122"/>
              </a:rPr>
              <a:t>造价文档管理</a:t>
            </a:r>
            <a:endParaRPr lang="zh-CN" altLang="en-US" sz="1000" dirty="0">
              <a:latin typeface="宋体" panose="02010600030101010101" pitchFamily="2" charset="-122"/>
              <a:ea typeface="宋体" panose="02010600030101010101" pitchFamily="2" charset="-122"/>
            </a:endParaRPr>
          </a:p>
        </p:txBody>
      </p:sp>
      <p:sp>
        <p:nvSpPr>
          <p:cNvPr id="27694" name="Line 45"/>
          <p:cNvSpPr/>
          <p:nvPr/>
        </p:nvSpPr>
        <p:spPr>
          <a:xfrm flipH="1">
            <a:off x="8604250" y="889000"/>
            <a:ext cx="0" cy="5722938"/>
          </a:xfrm>
          <a:prstGeom prst="line">
            <a:avLst/>
          </a:prstGeom>
          <a:ln w="12700" cap="flat" cmpd="sng">
            <a:solidFill>
              <a:srgbClr val="333399"/>
            </a:solidFill>
            <a:prstDash val="dash"/>
            <a:headEnd type="none" w="med" len="med"/>
            <a:tailEnd type="none" w="med" len="med"/>
          </a:ln>
        </p:spPr>
      </p:sp>
      <p:sp>
        <p:nvSpPr>
          <p:cNvPr id="27695" name="Line 46"/>
          <p:cNvSpPr/>
          <p:nvPr/>
        </p:nvSpPr>
        <p:spPr>
          <a:xfrm flipV="1">
            <a:off x="4081463" y="5176838"/>
            <a:ext cx="203200" cy="0"/>
          </a:xfrm>
          <a:prstGeom prst="line">
            <a:avLst/>
          </a:prstGeom>
          <a:ln w="12700" cap="flat" cmpd="sng">
            <a:solidFill>
              <a:schemeClr val="tx1"/>
            </a:solidFill>
            <a:prstDash val="solid"/>
            <a:headEnd type="none" w="med" len="med"/>
            <a:tailEnd type="triangle" w="med" len="med"/>
          </a:ln>
        </p:spPr>
      </p:sp>
      <p:sp>
        <p:nvSpPr>
          <p:cNvPr id="27696" name="Rectangle 47"/>
          <p:cNvSpPr/>
          <p:nvPr/>
        </p:nvSpPr>
        <p:spPr>
          <a:xfrm>
            <a:off x="925513" y="5029200"/>
            <a:ext cx="1606550" cy="279400"/>
          </a:xfrm>
          <a:prstGeom prst="rect">
            <a:avLst/>
          </a:prstGeom>
          <a:noFill/>
          <a:ln w="12700" cap="flat" cmpd="sng">
            <a:solidFill>
              <a:schemeClr val="tx1"/>
            </a:solidFill>
            <a:prstDash val="solid"/>
            <a:miter/>
            <a:headEnd type="none" w="med" len="med"/>
            <a:tailEnd type="none" w="med" len="med"/>
          </a:ln>
        </p:spPr>
        <p:txBody>
          <a:bodyPr lIns="112947" tIns="56473" rIns="112947" bIns="56473"/>
          <a:p>
            <a:pPr algn="ctr">
              <a:spcBef>
                <a:spcPct val="20000"/>
              </a:spcBef>
            </a:pPr>
            <a:r>
              <a:rPr lang="zh-CN" altLang="en-US" sz="1000" dirty="0">
                <a:latin typeface="宋体" panose="02010600030101010101" pitchFamily="2" charset="-122"/>
                <a:ea typeface="宋体" panose="02010600030101010101" pitchFamily="2" charset="-122"/>
              </a:rPr>
              <a:t>设计合同阶段</a:t>
            </a:r>
            <a:endParaRPr lang="zh-CN" altLang="en-US" sz="1000" dirty="0">
              <a:latin typeface="宋体" panose="02010600030101010101" pitchFamily="2" charset="-122"/>
              <a:ea typeface="宋体" panose="02010600030101010101" pitchFamily="2" charset="-122"/>
            </a:endParaRPr>
          </a:p>
        </p:txBody>
      </p:sp>
      <p:sp>
        <p:nvSpPr>
          <p:cNvPr id="27697" name="Rectangle 48"/>
          <p:cNvSpPr/>
          <p:nvPr/>
        </p:nvSpPr>
        <p:spPr>
          <a:xfrm>
            <a:off x="925513" y="5308600"/>
            <a:ext cx="1606550" cy="1073150"/>
          </a:xfrm>
          <a:prstGeom prst="rect">
            <a:avLst/>
          </a:prstGeom>
          <a:noFill/>
          <a:ln w="12700" cap="flat" cmpd="sng">
            <a:solidFill>
              <a:schemeClr val="tx1"/>
            </a:solidFill>
            <a:prstDash val="solid"/>
            <a:miter/>
            <a:headEnd type="none" w="med" len="med"/>
            <a:tailEnd type="none" w="med" len="med"/>
          </a:ln>
        </p:spPr>
        <p:txBody>
          <a:bodyPr lIns="112947" tIns="56473" rIns="112947" bIns="56473"/>
          <a:p>
            <a:pPr>
              <a:spcBef>
                <a:spcPct val="20000"/>
              </a:spcBef>
              <a:buChar char="•"/>
            </a:pPr>
            <a:r>
              <a:rPr lang="zh-CN" altLang="en-US" sz="1000" dirty="0">
                <a:latin typeface="宋体" panose="02010600030101010101" pitchFamily="2" charset="-122"/>
                <a:ea typeface="宋体" panose="02010600030101010101" pitchFamily="2" charset="-122"/>
              </a:rPr>
              <a:t>设计任务书建议</a:t>
            </a:r>
            <a:endParaRPr lang="zh-CN" altLang="en-US" sz="1000" dirty="0">
              <a:latin typeface="宋体" panose="02010600030101010101" pitchFamily="2" charset="-122"/>
              <a:ea typeface="宋体" panose="02010600030101010101" pitchFamily="2" charset="-122"/>
            </a:endParaRPr>
          </a:p>
          <a:p>
            <a:pPr>
              <a:spcBef>
                <a:spcPct val="20000"/>
              </a:spcBef>
              <a:buChar char="•"/>
            </a:pPr>
            <a:r>
              <a:rPr lang="zh-CN" altLang="en-US" sz="1000" dirty="0">
                <a:latin typeface="宋体" panose="02010600030101010101" pitchFamily="2" charset="-122"/>
                <a:ea typeface="宋体" panose="02010600030101010101" pitchFamily="2" charset="-122"/>
              </a:rPr>
              <a:t>招标文件和合同文件的建议</a:t>
            </a:r>
            <a:endParaRPr lang="zh-CN" altLang="en-US" sz="1000" dirty="0">
              <a:latin typeface="宋体" panose="02010600030101010101" pitchFamily="2" charset="-122"/>
              <a:ea typeface="宋体" panose="02010600030101010101" pitchFamily="2" charset="-122"/>
            </a:endParaRPr>
          </a:p>
          <a:p>
            <a:pPr>
              <a:spcBef>
                <a:spcPct val="20000"/>
              </a:spcBef>
              <a:buChar char="•"/>
            </a:pPr>
            <a:r>
              <a:rPr lang="zh-CN" altLang="en-US" sz="1000" dirty="0">
                <a:latin typeface="宋体" panose="02010600030101010101" pitchFamily="2" charset="-122"/>
                <a:ea typeface="宋体" panose="02010600030101010101" pitchFamily="2" charset="-122"/>
              </a:rPr>
              <a:t>评标过程的建议</a:t>
            </a:r>
            <a:endParaRPr lang="zh-CN" altLang="en-US" sz="1000" dirty="0">
              <a:latin typeface="宋体" panose="02010600030101010101" pitchFamily="2" charset="-122"/>
              <a:ea typeface="宋体" panose="02010600030101010101" pitchFamily="2" charset="-122"/>
            </a:endParaRPr>
          </a:p>
          <a:p>
            <a:pPr>
              <a:spcBef>
                <a:spcPct val="20000"/>
              </a:spcBef>
              <a:buChar char="•"/>
            </a:pPr>
            <a:r>
              <a:rPr lang="zh-CN" altLang="en-US" sz="1000" dirty="0">
                <a:latin typeface="宋体" panose="02010600030101010101" pitchFamily="2" charset="-122"/>
                <a:ea typeface="宋体" panose="02010600030101010101" pitchFamily="2" charset="-122"/>
              </a:rPr>
              <a:t>设计优化</a:t>
            </a:r>
            <a:endParaRPr lang="zh-CN" altLang="en-US" sz="1000" dirty="0">
              <a:latin typeface="宋体" panose="02010600030101010101" pitchFamily="2" charset="-122"/>
              <a:ea typeface="宋体" panose="02010600030101010101" pitchFamily="2" charset="-122"/>
            </a:endParaRPr>
          </a:p>
        </p:txBody>
      </p:sp>
      <p:sp>
        <p:nvSpPr>
          <p:cNvPr id="27698" name="Line 49"/>
          <p:cNvSpPr/>
          <p:nvPr/>
        </p:nvSpPr>
        <p:spPr>
          <a:xfrm flipV="1">
            <a:off x="2544763" y="5176838"/>
            <a:ext cx="517525" cy="0"/>
          </a:xfrm>
          <a:prstGeom prst="line">
            <a:avLst/>
          </a:prstGeom>
          <a:ln w="12700" cap="flat" cmpd="sng">
            <a:solidFill>
              <a:schemeClr val="tx1"/>
            </a:solidFill>
            <a:prstDash val="solid"/>
            <a:headEnd type="none" w="med" len="med"/>
            <a:tailEnd type="triangle" w="med" len="med"/>
          </a:ln>
        </p:spPr>
      </p:sp>
      <p:sp>
        <p:nvSpPr>
          <p:cNvPr id="27699" name="Line 50"/>
          <p:cNvSpPr/>
          <p:nvPr/>
        </p:nvSpPr>
        <p:spPr>
          <a:xfrm>
            <a:off x="179388" y="1989138"/>
            <a:ext cx="215900" cy="0"/>
          </a:xfrm>
          <a:prstGeom prst="line">
            <a:avLst/>
          </a:prstGeom>
          <a:ln w="9525" cap="flat" cmpd="sng">
            <a:solidFill>
              <a:schemeClr val="tx1"/>
            </a:solidFill>
            <a:prstDash val="solid"/>
            <a:headEnd type="none" w="med" len="med"/>
            <a:tailEnd type="triangle" w="med" len="med"/>
          </a:ln>
        </p:spPr>
      </p:sp>
      <p:sp>
        <p:nvSpPr>
          <p:cNvPr id="27700" name="Line 51"/>
          <p:cNvSpPr/>
          <p:nvPr/>
        </p:nvSpPr>
        <p:spPr>
          <a:xfrm>
            <a:off x="1403350" y="1989138"/>
            <a:ext cx="215900" cy="0"/>
          </a:xfrm>
          <a:prstGeom prst="line">
            <a:avLst/>
          </a:prstGeom>
          <a:ln w="9525" cap="flat" cmpd="sng">
            <a:solidFill>
              <a:schemeClr val="tx1"/>
            </a:solidFill>
            <a:prstDash val="solid"/>
            <a:headEnd type="none" w="med" len="med"/>
            <a:tailEnd type="triangle" w="med" len="med"/>
          </a:ln>
        </p:spPr>
      </p:sp>
      <p:sp>
        <p:nvSpPr>
          <p:cNvPr id="27701" name="Line 52"/>
          <p:cNvSpPr/>
          <p:nvPr/>
        </p:nvSpPr>
        <p:spPr>
          <a:xfrm>
            <a:off x="8101013" y="2781300"/>
            <a:ext cx="793750" cy="0"/>
          </a:xfrm>
          <a:prstGeom prst="line">
            <a:avLst/>
          </a:prstGeom>
          <a:ln w="9525" cap="flat" cmpd="sng">
            <a:solidFill>
              <a:schemeClr val="tx1"/>
            </a:solidFill>
            <a:prstDash val="solid"/>
            <a:headEnd type="none" w="med" len="med"/>
            <a:tailEnd type="triangle" w="med" len="med"/>
          </a:ln>
        </p:spPr>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28675" name="Rectangle 2"/>
          <p:cNvSpPr/>
          <p:nvPr/>
        </p:nvSpPr>
        <p:spPr>
          <a:xfrm>
            <a:off x="176213" y="327025"/>
            <a:ext cx="8763000" cy="6302375"/>
          </a:xfrm>
          <a:prstGeom prst="rect">
            <a:avLst/>
          </a:prstGeom>
          <a:noFill/>
          <a:ln w="9525" cap="flat" cmpd="sng">
            <a:solidFill>
              <a:schemeClr val="tx1"/>
            </a:solidFill>
            <a:prstDash val="solid"/>
            <a:miter/>
            <a:headEnd type="none" w="med" len="med"/>
            <a:tailEnd type="none" w="med" len="med"/>
          </a:ln>
        </p:spPr>
        <p:txBody>
          <a:bodyPr wrap="none" anchor="ctr" anchorCtr="0"/>
          <a:p>
            <a:endParaRPr lang="zh-CN" altLang="en-US" dirty="0">
              <a:latin typeface="Times New Roman" panose="02020603050405020304" pitchFamily="18" charset="0"/>
            </a:endParaRPr>
          </a:p>
        </p:txBody>
      </p:sp>
      <p:sp>
        <p:nvSpPr>
          <p:cNvPr id="28676" name="Line 3"/>
          <p:cNvSpPr/>
          <p:nvPr/>
        </p:nvSpPr>
        <p:spPr>
          <a:xfrm flipV="1">
            <a:off x="150813" y="1169988"/>
            <a:ext cx="4298950" cy="0"/>
          </a:xfrm>
          <a:prstGeom prst="line">
            <a:avLst/>
          </a:prstGeom>
          <a:ln w="12700" cap="flat" cmpd="sng">
            <a:solidFill>
              <a:schemeClr val="tx1"/>
            </a:solidFill>
            <a:prstDash val="solid"/>
            <a:headEnd type="none" w="med" len="med"/>
            <a:tailEnd type="none" w="med" len="med"/>
          </a:ln>
        </p:spPr>
      </p:sp>
      <p:sp>
        <p:nvSpPr>
          <p:cNvPr id="28677" name="Line 4"/>
          <p:cNvSpPr/>
          <p:nvPr/>
        </p:nvSpPr>
        <p:spPr>
          <a:xfrm flipV="1">
            <a:off x="2967038" y="2851150"/>
            <a:ext cx="327025" cy="1588"/>
          </a:xfrm>
          <a:prstGeom prst="line">
            <a:avLst/>
          </a:prstGeom>
          <a:ln w="12700" cap="flat" cmpd="sng">
            <a:solidFill>
              <a:schemeClr val="tx1"/>
            </a:solidFill>
            <a:prstDash val="solid"/>
            <a:headEnd type="none" w="med" len="med"/>
            <a:tailEnd type="triangle" w="med" len="med"/>
          </a:ln>
        </p:spPr>
      </p:sp>
      <p:sp>
        <p:nvSpPr>
          <p:cNvPr id="28678" name="Rectangle 5"/>
          <p:cNvSpPr/>
          <p:nvPr/>
        </p:nvSpPr>
        <p:spPr>
          <a:xfrm>
            <a:off x="652463" y="757238"/>
            <a:ext cx="1327150" cy="279400"/>
          </a:xfrm>
          <a:prstGeom prst="rect">
            <a:avLst/>
          </a:prstGeom>
          <a:noFill/>
          <a:ln w="9525">
            <a:noFill/>
          </a:ln>
        </p:spPr>
        <p:txBody>
          <a:bodyPr lIns="112947" tIns="56473" rIns="112947" bIns="56473"/>
          <a:p>
            <a:pPr algn="ctr">
              <a:spcBef>
                <a:spcPct val="20000"/>
              </a:spcBef>
            </a:pPr>
            <a:r>
              <a:rPr lang="zh-CN" altLang="en-US" sz="1200" b="1" dirty="0">
                <a:latin typeface="宋体" panose="02010600030101010101" pitchFamily="2" charset="-122"/>
                <a:ea typeface="宋体" panose="02010600030101010101" pitchFamily="2" charset="-122"/>
              </a:rPr>
              <a:t>竣工验收阶段</a:t>
            </a:r>
            <a:endParaRPr lang="zh-CN" altLang="en-US" sz="1200" b="1" dirty="0">
              <a:latin typeface="宋体" panose="02010600030101010101" pitchFamily="2" charset="-122"/>
              <a:ea typeface="宋体" panose="02010600030101010101" pitchFamily="2" charset="-122"/>
            </a:endParaRPr>
          </a:p>
        </p:txBody>
      </p:sp>
      <p:sp>
        <p:nvSpPr>
          <p:cNvPr id="28679" name="Line 6"/>
          <p:cNvSpPr/>
          <p:nvPr/>
        </p:nvSpPr>
        <p:spPr>
          <a:xfrm flipH="1">
            <a:off x="2557463" y="873125"/>
            <a:ext cx="0" cy="5805488"/>
          </a:xfrm>
          <a:prstGeom prst="line">
            <a:avLst/>
          </a:prstGeom>
          <a:ln w="12700" cap="flat" cmpd="sng">
            <a:solidFill>
              <a:srgbClr val="333399"/>
            </a:solidFill>
            <a:prstDash val="dash"/>
            <a:headEnd type="none" w="med" len="med"/>
            <a:tailEnd type="none" w="med" len="med"/>
          </a:ln>
        </p:spPr>
      </p:sp>
      <p:sp>
        <p:nvSpPr>
          <p:cNvPr id="28680" name="Rectangle 7"/>
          <p:cNvSpPr/>
          <p:nvPr/>
        </p:nvSpPr>
        <p:spPr>
          <a:xfrm>
            <a:off x="4640263" y="790575"/>
            <a:ext cx="965200" cy="279400"/>
          </a:xfrm>
          <a:prstGeom prst="rect">
            <a:avLst/>
          </a:prstGeom>
          <a:noFill/>
          <a:ln w="9525">
            <a:noFill/>
          </a:ln>
        </p:spPr>
        <p:txBody>
          <a:bodyPr lIns="112947" tIns="56473" rIns="112947" bIns="56473"/>
          <a:p>
            <a:pPr algn="ctr">
              <a:spcBef>
                <a:spcPct val="20000"/>
              </a:spcBef>
            </a:pPr>
            <a:r>
              <a:rPr lang="zh-CN" altLang="en-US" sz="1200" b="1" dirty="0">
                <a:latin typeface="宋体" panose="02010600030101010101" pitchFamily="2" charset="-122"/>
                <a:ea typeface="宋体" panose="02010600030101010101" pitchFamily="2" charset="-122"/>
              </a:rPr>
              <a:t>运营阶段</a:t>
            </a:r>
            <a:endParaRPr lang="zh-CN" altLang="en-US" sz="1200" b="1" dirty="0">
              <a:latin typeface="宋体" panose="02010600030101010101" pitchFamily="2" charset="-122"/>
              <a:ea typeface="宋体" panose="02010600030101010101" pitchFamily="2" charset="-122"/>
            </a:endParaRPr>
          </a:p>
        </p:txBody>
      </p:sp>
      <p:sp>
        <p:nvSpPr>
          <p:cNvPr id="28681" name="Line 8"/>
          <p:cNvSpPr/>
          <p:nvPr/>
        </p:nvSpPr>
        <p:spPr>
          <a:xfrm flipV="1">
            <a:off x="163513" y="2884488"/>
            <a:ext cx="571500" cy="0"/>
          </a:xfrm>
          <a:prstGeom prst="line">
            <a:avLst/>
          </a:prstGeom>
          <a:ln w="12700" cap="flat" cmpd="sng">
            <a:solidFill>
              <a:schemeClr val="tx1"/>
            </a:solidFill>
            <a:prstDash val="solid"/>
            <a:headEnd type="none" w="med" len="med"/>
            <a:tailEnd type="triangle" w="med" len="med"/>
          </a:ln>
        </p:spPr>
      </p:sp>
      <p:sp>
        <p:nvSpPr>
          <p:cNvPr id="28682" name="Line 9"/>
          <p:cNvSpPr/>
          <p:nvPr/>
        </p:nvSpPr>
        <p:spPr>
          <a:xfrm flipH="1">
            <a:off x="7551738" y="839788"/>
            <a:ext cx="0" cy="5805487"/>
          </a:xfrm>
          <a:prstGeom prst="line">
            <a:avLst/>
          </a:prstGeom>
          <a:ln w="12700" cap="flat" cmpd="sng">
            <a:solidFill>
              <a:schemeClr val="tx1"/>
            </a:solidFill>
            <a:prstDash val="dash"/>
            <a:headEnd type="none" w="med" len="med"/>
            <a:tailEnd type="none" w="med" len="med"/>
          </a:ln>
        </p:spPr>
      </p:sp>
      <p:sp>
        <p:nvSpPr>
          <p:cNvPr id="28683" name="Rectangle 10"/>
          <p:cNvSpPr/>
          <p:nvPr/>
        </p:nvSpPr>
        <p:spPr>
          <a:xfrm>
            <a:off x="3294063" y="2719388"/>
            <a:ext cx="1003300" cy="280987"/>
          </a:xfrm>
          <a:prstGeom prst="rect">
            <a:avLst/>
          </a:prstGeom>
          <a:solidFill>
            <a:schemeClr val="bg1"/>
          </a:solidFill>
          <a:ln w="9525" cap="flat" cmpd="sng">
            <a:solidFill>
              <a:schemeClr val="tx1"/>
            </a:solidFill>
            <a:prstDash val="solid"/>
            <a:miter/>
            <a:headEnd type="none" w="med" len="med"/>
            <a:tailEnd type="none" w="med" len="med"/>
          </a:ln>
        </p:spPr>
        <p:txBody>
          <a:bodyPr lIns="112947" tIns="56473" rIns="112947" bIns="56473"/>
          <a:p>
            <a:pPr algn="ctr">
              <a:spcBef>
                <a:spcPct val="20000"/>
              </a:spcBef>
            </a:pPr>
            <a:r>
              <a:rPr lang="zh-CN" altLang="en-US" sz="1000" dirty="0">
                <a:latin typeface="Times New Roman" panose="02020603050405020304" pitchFamily="18" charset="0"/>
                <a:ea typeface="宋体" panose="02010600030101010101" pitchFamily="2" charset="-122"/>
              </a:rPr>
              <a:t>缺陷责任期</a:t>
            </a:r>
            <a:endParaRPr lang="zh-CN" altLang="en-US" sz="1000" dirty="0">
              <a:latin typeface="Times New Roman" panose="02020603050405020304" pitchFamily="18" charset="0"/>
              <a:ea typeface="宋体" panose="02010600030101010101" pitchFamily="2" charset="-122"/>
            </a:endParaRPr>
          </a:p>
        </p:txBody>
      </p:sp>
      <p:sp>
        <p:nvSpPr>
          <p:cNvPr id="28684" name="Rectangle 11"/>
          <p:cNvSpPr/>
          <p:nvPr/>
        </p:nvSpPr>
        <p:spPr>
          <a:xfrm>
            <a:off x="3294063" y="3000375"/>
            <a:ext cx="1003300" cy="296863"/>
          </a:xfrm>
          <a:prstGeom prst="rect">
            <a:avLst/>
          </a:prstGeom>
          <a:noFill/>
          <a:ln w="9525" cap="flat" cmpd="sng">
            <a:solidFill>
              <a:schemeClr val="tx1"/>
            </a:solidFill>
            <a:prstDash val="solid"/>
            <a:miter/>
            <a:headEnd type="none" w="med" len="med"/>
            <a:tailEnd type="none" w="med" len="med"/>
          </a:ln>
        </p:spPr>
        <p:txBody>
          <a:bodyPr lIns="112947" tIns="56473" rIns="112947" bIns="56473"/>
          <a:p>
            <a:pPr algn="ctr">
              <a:spcBef>
                <a:spcPct val="20000"/>
              </a:spcBef>
            </a:pPr>
            <a:r>
              <a:rPr lang="zh-CN" altLang="en-US" sz="1000" dirty="0">
                <a:latin typeface="Times New Roman" panose="02020603050405020304" pitchFamily="18" charset="0"/>
                <a:ea typeface="宋体" panose="02010600030101010101" pitchFamily="2" charset="-122"/>
              </a:rPr>
              <a:t>缺陷责任管理</a:t>
            </a:r>
            <a:endParaRPr lang="zh-CN" altLang="en-US" sz="1000" dirty="0">
              <a:latin typeface="Times New Roman" panose="02020603050405020304" pitchFamily="18" charset="0"/>
              <a:ea typeface="宋体" panose="02010600030101010101" pitchFamily="2" charset="-122"/>
            </a:endParaRPr>
          </a:p>
        </p:txBody>
      </p:sp>
      <p:sp>
        <p:nvSpPr>
          <p:cNvPr id="28685" name="Line 12"/>
          <p:cNvSpPr/>
          <p:nvPr/>
        </p:nvSpPr>
        <p:spPr>
          <a:xfrm>
            <a:off x="4462463" y="1169988"/>
            <a:ext cx="0" cy="1698625"/>
          </a:xfrm>
          <a:prstGeom prst="line">
            <a:avLst/>
          </a:prstGeom>
          <a:ln w="12700" cap="flat" cmpd="sng">
            <a:solidFill>
              <a:schemeClr val="tx1"/>
            </a:solidFill>
            <a:prstDash val="solid"/>
            <a:headEnd type="none" w="med" len="med"/>
            <a:tailEnd type="triangle" w="med" len="med"/>
          </a:ln>
        </p:spPr>
      </p:sp>
      <p:sp>
        <p:nvSpPr>
          <p:cNvPr id="28686" name="Line 13"/>
          <p:cNvSpPr/>
          <p:nvPr/>
        </p:nvSpPr>
        <p:spPr>
          <a:xfrm>
            <a:off x="4286250" y="2851150"/>
            <a:ext cx="381000" cy="0"/>
          </a:xfrm>
          <a:prstGeom prst="line">
            <a:avLst/>
          </a:prstGeom>
          <a:ln w="12700" cap="flat" cmpd="sng">
            <a:solidFill>
              <a:schemeClr val="tx1"/>
            </a:solidFill>
            <a:prstDash val="solid"/>
            <a:headEnd type="none" w="med" len="med"/>
            <a:tailEnd type="triangle" w="med" len="med"/>
          </a:ln>
        </p:spPr>
      </p:sp>
      <p:sp>
        <p:nvSpPr>
          <p:cNvPr id="28687" name="Rectangle 14"/>
          <p:cNvSpPr/>
          <p:nvPr/>
        </p:nvSpPr>
        <p:spPr>
          <a:xfrm>
            <a:off x="4667250" y="2719388"/>
            <a:ext cx="1004888" cy="280987"/>
          </a:xfrm>
          <a:prstGeom prst="rect">
            <a:avLst/>
          </a:prstGeom>
          <a:solidFill>
            <a:schemeClr val="bg1"/>
          </a:solidFill>
          <a:ln w="9525" cap="flat" cmpd="sng">
            <a:solidFill>
              <a:schemeClr val="tx1"/>
            </a:solidFill>
            <a:prstDash val="solid"/>
            <a:miter/>
            <a:headEnd type="none" w="med" len="med"/>
            <a:tailEnd type="none" w="med" len="med"/>
          </a:ln>
        </p:spPr>
        <p:txBody>
          <a:bodyPr lIns="112947" tIns="56473" rIns="112947" bIns="56473"/>
          <a:p>
            <a:pPr algn="ctr">
              <a:spcBef>
                <a:spcPct val="20000"/>
              </a:spcBef>
            </a:pPr>
            <a:r>
              <a:rPr lang="zh-CN" altLang="en-US" sz="1000" dirty="0">
                <a:latin typeface="Times New Roman" panose="02020603050405020304" pitchFamily="18" charset="0"/>
                <a:ea typeface="宋体" panose="02010600030101010101" pitchFamily="2" charset="-122"/>
              </a:rPr>
              <a:t>项目管理结束</a:t>
            </a:r>
            <a:endParaRPr lang="zh-CN" altLang="en-US" sz="1000" dirty="0">
              <a:latin typeface="Times New Roman" panose="02020603050405020304" pitchFamily="18" charset="0"/>
              <a:ea typeface="宋体" panose="02010600030101010101" pitchFamily="2" charset="-122"/>
            </a:endParaRPr>
          </a:p>
        </p:txBody>
      </p:sp>
      <p:sp>
        <p:nvSpPr>
          <p:cNvPr id="28688" name="Rectangle 15"/>
          <p:cNvSpPr/>
          <p:nvPr/>
        </p:nvSpPr>
        <p:spPr>
          <a:xfrm>
            <a:off x="4667250" y="3000375"/>
            <a:ext cx="1004888" cy="296863"/>
          </a:xfrm>
          <a:prstGeom prst="rect">
            <a:avLst/>
          </a:prstGeom>
          <a:noFill/>
          <a:ln w="9525" cap="flat" cmpd="sng">
            <a:solidFill>
              <a:schemeClr val="tx1"/>
            </a:solidFill>
            <a:prstDash val="solid"/>
            <a:miter/>
            <a:headEnd type="none" w="med" len="med"/>
            <a:tailEnd type="none" w="med" len="med"/>
          </a:ln>
        </p:spPr>
        <p:txBody>
          <a:bodyPr lIns="112947" tIns="56473" rIns="112947" bIns="56473"/>
          <a:p>
            <a:pPr algn="ctr">
              <a:spcBef>
                <a:spcPct val="20000"/>
              </a:spcBef>
            </a:pPr>
            <a:r>
              <a:rPr lang="zh-CN" altLang="en-US" sz="1000" dirty="0">
                <a:latin typeface="Times New Roman" panose="02020603050405020304" pitchFamily="18" charset="0"/>
                <a:ea typeface="宋体" panose="02010600030101010101" pitchFamily="2" charset="-122"/>
              </a:rPr>
              <a:t>项目总结</a:t>
            </a:r>
            <a:endParaRPr lang="zh-CN" altLang="en-US" sz="1000" dirty="0">
              <a:latin typeface="Times New Roman" panose="02020603050405020304" pitchFamily="18" charset="0"/>
              <a:ea typeface="宋体" panose="02010600030101010101" pitchFamily="2" charset="-122"/>
            </a:endParaRPr>
          </a:p>
        </p:txBody>
      </p:sp>
      <p:sp>
        <p:nvSpPr>
          <p:cNvPr id="28689" name="Line 16"/>
          <p:cNvSpPr/>
          <p:nvPr/>
        </p:nvSpPr>
        <p:spPr>
          <a:xfrm flipV="1">
            <a:off x="4519613" y="5145088"/>
            <a:ext cx="317500" cy="0"/>
          </a:xfrm>
          <a:prstGeom prst="line">
            <a:avLst/>
          </a:prstGeom>
          <a:ln w="12700" cap="flat" cmpd="sng">
            <a:solidFill>
              <a:schemeClr val="tx1"/>
            </a:solidFill>
            <a:prstDash val="solid"/>
            <a:headEnd type="none" w="med" len="med"/>
            <a:tailEnd type="triangle" w="med" len="med"/>
          </a:ln>
        </p:spPr>
      </p:sp>
      <p:sp>
        <p:nvSpPr>
          <p:cNvPr id="28690" name="Rectangle 17"/>
          <p:cNvSpPr/>
          <p:nvPr/>
        </p:nvSpPr>
        <p:spPr>
          <a:xfrm>
            <a:off x="3294063" y="4979988"/>
            <a:ext cx="1216025" cy="279400"/>
          </a:xfrm>
          <a:prstGeom prst="rect">
            <a:avLst/>
          </a:prstGeom>
          <a:noFill/>
          <a:ln w="12700" cap="flat" cmpd="sng">
            <a:solidFill>
              <a:schemeClr val="tx1"/>
            </a:solidFill>
            <a:prstDash val="solid"/>
            <a:miter/>
            <a:headEnd type="none" w="med" len="med"/>
            <a:tailEnd type="none" w="med" len="med"/>
          </a:ln>
        </p:spPr>
        <p:txBody>
          <a:bodyPr lIns="112947" tIns="56473" rIns="112947" bIns="56473"/>
          <a:p>
            <a:pPr algn="ctr">
              <a:spcBef>
                <a:spcPct val="20000"/>
              </a:spcBef>
            </a:pPr>
            <a:r>
              <a:rPr lang="zh-CN" altLang="en-US" sz="1000" dirty="0">
                <a:latin typeface="Times New Roman" panose="02020603050405020304" pitchFamily="18" charset="0"/>
                <a:ea typeface="宋体" panose="02010600030101010101" pitchFamily="2" charset="-122"/>
              </a:rPr>
              <a:t>缺陷责任期阶段</a:t>
            </a:r>
            <a:endParaRPr lang="zh-CN" altLang="en-US" sz="1000" dirty="0">
              <a:latin typeface="Times New Roman" panose="02020603050405020304" pitchFamily="18" charset="0"/>
              <a:ea typeface="宋体" panose="02010600030101010101" pitchFamily="2" charset="-122"/>
            </a:endParaRPr>
          </a:p>
        </p:txBody>
      </p:sp>
      <p:sp>
        <p:nvSpPr>
          <p:cNvPr id="28691" name="Rectangle 18"/>
          <p:cNvSpPr/>
          <p:nvPr/>
        </p:nvSpPr>
        <p:spPr>
          <a:xfrm>
            <a:off x="3294063" y="5259388"/>
            <a:ext cx="1216025" cy="412750"/>
          </a:xfrm>
          <a:prstGeom prst="rect">
            <a:avLst/>
          </a:prstGeom>
          <a:noFill/>
          <a:ln w="12700" cap="flat" cmpd="sng">
            <a:solidFill>
              <a:schemeClr val="tx1"/>
            </a:solidFill>
            <a:prstDash val="solid"/>
            <a:miter/>
            <a:headEnd type="none" w="med" len="med"/>
            <a:tailEnd type="none" w="med" len="med"/>
          </a:ln>
        </p:spPr>
        <p:txBody>
          <a:bodyPr lIns="112947" tIns="56473" rIns="112947" bIns="56473"/>
          <a:p>
            <a:pPr>
              <a:spcBef>
                <a:spcPct val="20000"/>
              </a:spcBef>
              <a:buChar char="•"/>
            </a:pPr>
            <a:r>
              <a:rPr lang="zh-CN" altLang="en-US" sz="1000" dirty="0">
                <a:latin typeface="Times New Roman" panose="02020603050405020304" pitchFamily="18" charset="0"/>
                <a:ea typeface="宋体" panose="02010600030101010101" pitchFamily="2" charset="-122"/>
              </a:rPr>
              <a:t>缺陷责任造价管理</a:t>
            </a:r>
            <a:endParaRPr lang="zh-CN" altLang="en-US" sz="1000" dirty="0">
              <a:latin typeface="Times New Roman" panose="02020603050405020304" pitchFamily="18" charset="0"/>
              <a:ea typeface="宋体" panose="02010600030101010101" pitchFamily="2" charset="-122"/>
            </a:endParaRPr>
          </a:p>
        </p:txBody>
      </p:sp>
      <p:sp>
        <p:nvSpPr>
          <p:cNvPr id="28692" name="Rectangle 19"/>
          <p:cNvSpPr/>
          <p:nvPr/>
        </p:nvSpPr>
        <p:spPr>
          <a:xfrm>
            <a:off x="4818063" y="4962525"/>
            <a:ext cx="1073150" cy="280988"/>
          </a:xfrm>
          <a:prstGeom prst="rect">
            <a:avLst/>
          </a:prstGeom>
          <a:noFill/>
          <a:ln w="12700" cap="flat" cmpd="sng">
            <a:solidFill>
              <a:schemeClr val="tx1"/>
            </a:solidFill>
            <a:prstDash val="solid"/>
            <a:miter/>
            <a:headEnd type="none" w="med" len="med"/>
            <a:tailEnd type="none" w="med" len="med"/>
          </a:ln>
        </p:spPr>
        <p:txBody>
          <a:bodyPr lIns="112947" tIns="56473" rIns="112947" bIns="56473"/>
          <a:p>
            <a:pPr algn="ctr">
              <a:spcBef>
                <a:spcPct val="20000"/>
              </a:spcBef>
            </a:pPr>
            <a:r>
              <a:rPr lang="zh-CN" altLang="en-US" sz="1000" dirty="0">
                <a:latin typeface="Times New Roman" panose="02020603050405020304" pitchFamily="18" charset="0"/>
                <a:ea typeface="宋体" panose="02010600030101010101" pitchFamily="2" charset="-122"/>
              </a:rPr>
              <a:t>造价总结阶段</a:t>
            </a:r>
            <a:endParaRPr lang="zh-CN" altLang="en-US" sz="1000" dirty="0">
              <a:latin typeface="Times New Roman" panose="02020603050405020304" pitchFamily="18" charset="0"/>
              <a:ea typeface="宋体" panose="02010600030101010101" pitchFamily="2" charset="-122"/>
            </a:endParaRPr>
          </a:p>
        </p:txBody>
      </p:sp>
      <p:sp>
        <p:nvSpPr>
          <p:cNvPr id="28693" name="Rectangle 20"/>
          <p:cNvSpPr/>
          <p:nvPr/>
        </p:nvSpPr>
        <p:spPr>
          <a:xfrm>
            <a:off x="4818063" y="5243513"/>
            <a:ext cx="1073150" cy="444500"/>
          </a:xfrm>
          <a:prstGeom prst="rect">
            <a:avLst/>
          </a:prstGeom>
          <a:noFill/>
          <a:ln w="12700" cap="flat" cmpd="sng">
            <a:solidFill>
              <a:schemeClr val="tx1"/>
            </a:solidFill>
            <a:prstDash val="solid"/>
            <a:miter/>
            <a:headEnd type="none" w="med" len="med"/>
            <a:tailEnd type="none" w="med" len="med"/>
          </a:ln>
        </p:spPr>
        <p:txBody>
          <a:bodyPr lIns="112947" tIns="56473" rIns="112947" bIns="56473"/>
          <a:p>
            <a:pPr>
              <a:spcBef>
                <a:spcPct val="20000"/>
              </a:spcBef>
              <a:buChar char="•"/>
            </a:pPr>
            <a:r>
              <a:rPr lang="zh-CN" altLang="en-US" sz="1000" dirty="0">
                <a:latin typeface="Times New Roman" panose="02020603050405020304" pitchFamily="18" charset="0"/>
                <a:ea typeface="宋体" panose="02010600030101010101" pitchFamily="2" charset="-122"/>
              </a:rPr>
              <a:t>项目造价总结</a:t>
            </a:r>
            <a:endParaRPr lang="zh-CN" altLang="en-US" sz="1000" dirty="0">
              <a:latin typeface="Times New Roman" panose="02020603050405020304" pitchFamily="18" charset="0"/>
              <a:ea typeface="宋体" panose="02010600030101010101" pitchFamily="2" charset="-122"/>
            </a:endParaRPr>
          </a:p>
          <a:p>
            <a:pPr>
              <a:spcBef>
                <a:spcPct val="20000"/>
              </a:spcBef>
              <a:buChar char="•"/>
            </a:pPr>
            <a:r>
              <a:rPr lang="zh-CN" altLang="en-US" sz="1000" dirty="0">
                <a:latin typeface="Times New Roman" panose="02020603050405020304" pitchFamily="18" charset="0"/>
                <a:ea typeface="宋体" panose="02010600030101010101" pitchFamily="2" charset="-122"/>
              </a:rPr>
              <a:t>成熟度分析</a:t>
            </a:r>
            <a:endParaRPr lang="zh-CN" altLang="en-US" sz="1000" dirty="0">
              <a:latin typeface="Times New Roman" panose="02020603050405020304" pitchFamily="18" charset="0"/>
              <a:ea typeface="宋体" panose="02010600030101010101" pitchFamily="2" charset="-122"/>
            </a:endParaRPr>
          </a:p>
        </p:txBody>
      </p:sp>
      <p:sp>
        <p:nvSpPr>
          <p:cNvPr id="28694" name="Line 21"/>
          <p:cNvSpPr/>
          <p:nvPr/>
        </p:nvSpPr>
        <p:spPr>
          <a:xfrm flipV="1">
            <a:off x="5662613" y="2868613"/>
            <a:ext cx="363537" cy="0"/>
          </a:xfrm>
          <a:prstGeom prst="line">
            <a:avLst/>
          </a:prstGeom>
          <a:ln w="12700" cap="flat" cmpd="sng">
            <a:solidFill>
              <a:schemeClr val="tx1"/>
            </a:solidFill>
            <a:prstDash val="solid"/>
            <a:headEnd type="none" w="med" len="med"/>
            <a:tailEnd type="triangle" w="med" len="med"/>
          </a:ln>
        </p:spPr>
      </p:sp>
      <p:sp>
        <p:nvSpPr>
          <p:cNvPr id="28695" name="Line 22"/>
          <p:cNvSpPr/>
          <p:nvPr/>
        </p:nvSpPr>
        <p:spPr>
          <a:xfrm flipV="1">
            <a:off x="5294313" y="3297238"/>
            <a:ext cx="0" cy="1649412"/>
          </a:xfrm>
          <a:prstGeom prst="line">
            <a:avLst/>
          </a:prstGeom>
          <a:ln w="12700" cap="flat" cmpd="sng">
            <a:solidFill>
              <a:schemeClr val="tx1"/>
            </a:solidFill>
            <a:prstDash val="solid"/>
            <a:headEnd type="none" w="med" len="med"/>
            <a:tailEnd type="triangle" w="med" len="med"/>
          </a:ln>
        </p:spPr>
      </p:sp>
      <p:sp>
        <p:nvSpPr>
          <p:cNvPr id="28696" name="Line 23"/>
          <p:cNvSpPr/>
          <p:nvPr/>
        </p:nvSpPr>
        <p:spPr>
          <a:xfrm>
            <a:off x="366713" y="1152525"/>
            <a:ext cx="0" cy="1749425"/>
          </a:xfrm>
          <a:prstGeom prst="line">
            <a:avLst/>
          </a:prstGeom>
          <a:ln w="12700" cap="flat" cmpd="sng">
            <a:solidFill>
              <a:schemeClr val="tx1"/>
            </a:solidFill>
            <a:prstDash val="solid"/>
            <a:headEnd type="none" w="med" len="med"/>
            <a:tailEnd type="triangle" w="med" len="med"/>
          </a:ln>
        </p:spPr>
      </p:sp>
      <p:sp>
        <p:nvSpPr>
          <p:cNvPr id="28697" name="Line 24"/>
          <p:cNvSpPr/>
          <p:nvPr/>
        </p:nvSpPr>
        <p:spPr>
          <a:xfrm flipV="1">
            <a:off x="1619250" y="2851150"/>
            <a:ext cx="423863" cy="1588"/>
          </a:xfrm>
          <a:prstGeom prst="line">
            <a:avLst/>
          </a:prstGeom>
          <a:ln w="12700" cap="flat" cmpd="sng">
            <a:solidFill>
              <a:schemeClr val="tx1"/>
            </a:solidFill>
            <a:prstDash val="solid"/>
            <a:headEnd type="none" w="med" len="med"/>
            <a:tailEnd type="triangle" w="med" len="med"/>
          </a:ln>
        </p:spPr>
      </p:sp>
      <p:sp>
        <p:nvSpPr>
          <p:cNvPr id="28698" name="Rectangle 25"/>
          <p:cNvSpPr/>
          <p:nvPr/>
        </p:nvSpPr>
        <p:spPr>
          <a:xfrm>
            <a:off x="735013" y="2703513"/>
            <a:ext cx="1004887" cy="279400"/>
          </a:xfrm>
          <a:prstGeom prst="rect">
            <a:avLst/>
          </a:prstGeom>
          <a:solidFill>
            <a:schemeClr val="bg1"/>
          </a:solidFill>
          <a:ln w="9525" cap="flat" cmpd="sng">
            <a:solidFill>
              <a:schemeClr val="tx1"/>
            </a:solidFill>
            <a:prstDash val="solid"/>
            <a:miter/>
            <a:headEnd type="none" w="med" len="med"/>
            <a:tailEnd type="none" w="med" len="med"/>
          </a:ln>
        </p:spPr>
        <p:txBody>
          <a:bodyPr lIns="112947" tIns="56473" rIns="112947" bIns="56473"/>
          <a:p>
            <a:pPr algn="ctr">
              <a:spcBef>
                <a:spcPct val="20000"/>
              </a:spcBef>
            </a:pPr>
            <a:r>
              <a:rPr lang="zh-CN" altLang="en-US" sz="1000" dirty="0">
                <a:latin typeface="Times New Roman" panose="02020603050405020304" pitchFamily="18" charset="0"/>
                <a:ea typeface="宋体" panose="02010600030101010101" pitchFamily="2" charset="-122"/>
              </a:rPr>
              <a:t>竣工验收</a:t>
            </a:r>
            <a:endParaRPr lang="zh-CN" altLang="en-US" sz="1000" dirty="0">
              <a:latin typeface="Times New Roman" panose="02020603050405020304" pitchFamily="18" charset="0"/>
              <a:ea typeface="宋体" panose="02010600030101010101" pitchFamily="2" charset="-122"/>
            </a:endParaRPr>
          </a:p>
        </p:txBody>
      </p:sp>
      <p:sp>
        <p:nvSpPr>
          <p:cNvPr id="28699" name="Rectangle 26"/>
          <p:cNvSpPr/>
          <p:nvPr/>
        </p:nvSpPr>
        <p:spPr>
          <a:xfrm>
            <a:off x="735013" y="2982913"/>
            <a:ext cx="1004887" cy="479425"/>
          </a:xfrm>
          <a:prstGeom prst="rect">
            <a:avLst/>
          </a:prstGeom>
          <a:noFill/>
          <a:ln w="9525" cap="flat" cmpd="sng">
            <a:solidFill>
              <a:schemeClr val="tx1"/>
            </a:solidFill>
            <a:prstDash val="solid"/>
            <a:miter/>
            <a:headEnd type="none" w="med" len="med"/>
            <a:tailEnd type="none" w="med" len="med"/>
          </a:ln>
        </p:spPr>
        <p:txBody>
          <a:bodyPr lIns="112947" tIns="56473" rIns="112947" bIns="56473"/>
          <a:p>
            <a:pPr algn="ctr">
              <a:spcBef>
                <a:spcPct val="20000"/>
              </a:spcBef>
            </a:pPr>
            <a:r>
              <a:rPr lang="zh-CN" altLang="en-US" sz="1000" dirty="0">
                <a:latin typeface="Times New Roman" panose="02020603050405020304" pitchFamily="18" charset="0"/>
                <a:ea typeface="宋体" panose="02010600030101010101" pitchFamily="2" charset="-122"/>
              </a:rPr>
              <a:t>业主批准</a:t>
            </a:r>
            <a:endParaRPr lang="zh-CN" altLang="en-US" sz="1000" dirty="0">
              <a:latin typeface="Times New Roman" panose="02020603050405020304" pitchFamily="18" charset="0"/>
              <a:ea typeface="宋体" panose="02010600030101010101" pitchFamily="2" charset="-122"/>
            </a:endParaRPr>
          </a:p>
          <a:p>
            <a:pPr algn="ctr">
              <a:spcBef>
                <a:spcPct val="20000"/>
              </a:spcBef>
            </a:pPr>
            <a:r>
              <a:rPr lang="zh-CN" altLang="en-US" sz="1000" dirty="0">
                <a:latin typeface="Times New Roman" panose="02020603050405020304" pitchFamily="18" charset="0"/>
                <a:ea typeface="宋体" panose="02010600030101010101" pitchFamily="2" charset="-122"/>
              </a:rPr>
              <a:t>有关部门批准</a:t>
            </a:r>
            <a:endParaRPr lang="zh-CN" altLang="en-US" sz="1000" dirty="0">
              <a:latin typeface="Times New Roman" panose="02020603050405020304" pitchFamily="18" charset="0"/>
              <a:ea typeface="宋体" panose="02010600030101010101" pitchFamily="2" charset="-122"/>
            </a:endParaRPr>
          </a:p>
        </p:txBody>
      </p:sp>
      <p:sp>
        <p:nvSpPr>
          <p:cNvPr id="28700" name="Rectangle 27"/>
          <p:cNvSpPr/>
          <p:nvPr/>
        </p:nvSpPr>
        <p:spPr>
          <a:xfrm>
            <a:off x="2055813" y="2719388"/>
            <a:ext cx="1003300" cy="280987"/>
          </a:xfrm>
          <a:prstGeom prst="rect">
            <a:avLst/>
          </a:prstGeom>
          <a:solidFill>
            <a:schemeClr val="bg1"/>
          </a:solidFill>
          <a:ln w="9525" cap="flat" cmpd="sng">
            <a:solidFill>
              <a:schemeClr val="tx1"/>
            </a:solidFill>
            <a:prstDash val="solid"/>
            <a:miter/>
            <a:headEnd type="none" w="med" len="med"/>
            <a:tailEnd type="none" w="med" len="med"/>
          </a:ln>
        </p:spPr>
        <p:txBody>
          <a:bodyPr lIns="112947" tIns="56473" rIns="112947" bIns="56473"/>
          <a:p>
            <a:pPr algn="ctr">
              <a:spcBef>
                <a:spcPct val="20000"/>
              </a:spcBef>
            </a:pPr>
            <a:r>
              <a:rPr lang="zh-CN" altLang="en-US" sz="1000" dirty="0">
                <a:latin typeface="Times New Roman" panose="02020603050405020304" pitchFamily="18" charset="0"/>
                <a:ea typeface="宋体" panose="02010600030101010101" pitchFamily="2" charset="-122"/>
              </a:rPr>
              <a:t>交付</a:t>
            </a:r>
            <a:endParaRPr lang="zh-CN" altLang="en-US" sz="1000" dirty="0">
              <a:latin typeface="Times New Roman" panose="02020603050405020304" pitchFamily="18" charset="0"/>
              <a:ea typeface="宋体" panose="02010600030101010101" pitchFamily="2" charset="-122"/>
            </a:endParaRPr>
          </a:p>
        </p:txBody>
      </p:sp>
      <p:sp>
        <p:nvSpPr>
          <p:cNvPr id="28701" name="Line 28"/>
          <p:cNvSpPr/>
          <p:nvPr/>
        </p:nvSpPr>
        <p:spPr>
          <a:xfrm flipV="1">
            <a:off x="176213" y="5160963"/>
            <a:ext cx="546100" cy="0"/>
          </a:xfrm>
          <a:prstGeom prst="line">
            <a:avLst/>
          </a:prstGeom>
          <a:ln w="12700" cap="flat" cmpd="sng">
            <a:solidFill>
              <a:schemeClr val="tx1"/>
            </a:solidFill>
            <a:prstDash val="solid"/>
            <a:headEnd type="none" w="med" len="med"/>
            <a:tailEnd type="triangle" w="med" len="med"/>
          </a:ln>
        </p:spPr>
      </p:sp>
      <p:sp>
        <p:nvSpPr>
          <p:cNvPr id="28702" name="Rectangle 29"/>
          <p:cNvSpPr/>
          <p:nvPr/>
        </p:nvSpPr>
        <p:spPr>
          <a:xfrm>
            <a:off x="722313" y="5011738"/>
            <a:ext cx="1112837" cy="280987"/>
          </a:xfrm>
          <a:prstGeom prst="rect">
            <a:avLst/>
          </a:prstGeom>
          <a:noFill/>
          <a:ln w="12700" cap="flat" cmpd="sng">
            <a:solidFill>
              <a:schemeClr val="tx1"/>
            </a:solidFill>
            <a:prstDash val="solid"/>
            <a:miter/>
            <a:headEnd type="none" w="med" len="med"/>
            <a:tailEnd type="none" w="med" len="med"/>
          </a:ln>
        </p:spPr>
        <p:txBody>
          <a:bodyPr lIns="112947" tIns="56473" rIns="112947" bIns="56473"/>
          <a:p>
            <a:pPr algn="ctr">
              <a:spcBef>
                <a:spcPct val="20000"/>
              </a:spcBef>
            </a:pPr>
            <a:r>
              <a:rPr lang="zh-CN" altLang="en-US" sz="1000" dirty="0">
                <a:latin typeface="Times New Roman" panose="02020603050405020304" pitchFamily="18" charset="0"/>
                <a:ea typeface="宋体" panose="02010600030101010101" pitchFamily="2" charset="-122"/>
              </a:rPr>
              <a:t>验收阶段</a:t>
            </a:r>
            <a:endParaRPr lang="zh-CN" altLang="en-US" sz="1000" dirty="0">
              <a:latin typeface="Times New Roman" panose="02020603050405020304" pitchFamily="18" charset="0"/>
              <a:ea typeface="宋体" panose="02010600030101010101" pitchFamily="2" charset="-122"/>
            </a:endParaRPr>
          </a:p>
        </p:txBody>
      </p:sp>
      <p:sp>
        <p:nvSpPr>
          <p:cNvPr id="28703" name="Rectangle 30"/>
          <p:cNvSpPr/>
          <p:nvPr/>
        </p:nvSpPr>
        <p:spPr>
          <a:xfrm>
            <a:off x="722313" y="5292725"/>
            <a:ext cx="1112837" cy="461963"/>
          </a:xfrm>
          <a:prstGeom prst="rect">
            <a:avLst/>
          </a:prstGeom>
          <a:noFill/>
          <a:ln w="12700" cap="flat" cmpd="sng">
            <a:solidFill>
              <a:schemeClr val="tx1"/>
            </a:solidFill>
            <a:prstDash val="solid"/>
            <a:miter/>
            <a:headEnd type="none" w="med" len="med"/>
            <a:tailEnd type="none" w="med" len="med"/>
          </a:ln>
        </p:spPr>
        <p:txBody>
          <a:bodyPr lIns="112947" tIns="56473" rIns="112947" bIns="56473"/>
          <a:p>
            <a:pPr>
              <a:spcBef>
                <a:spcPct val="20000"/>
              </a:spcBef>
              <a:buChar char="•"/>
            </a:pPr>
            <a:r>
              <a:rPr lang="zh-CN" altLang="en-US" sz="1000" dirty="0">
                <a:latin typeface="Times New Roman" panose="02020603050405020304" pitchFamily="18" charset="0"/>
                <a:ea typeface="宋体" panose="02010600030101010101" pitchFamily="2" charset="-122"/>
              </a:rPr>
              <a:t>竣工结算</a:t>
            </a:r>
            <a:endParaRPr lang="zh-CN" altLang="en-US" sz="1000" dirty="0">
              <a:latin typeface="Times New Roman" panose="02020603050405020304" pitchFamily="18" charset="0"/>
              <a:ea typeface="宋体" panose="02010600030101010101" pitchFamily="2" charset="-122"/>
            </a:endParaRPr>
          </a:p>
          <a:p>
            <a:pPr>
              <a:spcBef>
                <a:spcPct val="20000"/>
              </a:spcBef>
              <a:buChar char="•"/>
            </a:pPr>
            <a:r>
              <a:rPr lang="zh-CN" altLang="en-US" sz="1000" dirty="0">
                <a:latin typeface="Times New Roman" panose="02020603050405020304" pitchFamily="18" charset="0"/>
                <a:ea typeface="宋体" panose="02010600030101010101" pitchFamily="2" charset="-122"/>
              </a:rPr>
              <a:t>造价管理总结</a:t>
            </a:r>
            <a:endParaRPr lang="zh-CN" altLang="en-US" sz="1000" dirty="0">
              <a:latin typeface="Times New Roman" panose="02020603050405020304" pitchFamily="18" charset="0"/>
              <a:ea typeface="宋体" panose="02010600030101010101" pitchFamily="2" charset="-122"/>
            </a:endParaRPr>
          </a:p>
        </p:txBody>
      </p:sp>
      <p:sp>
        <p:nvSpPr>
          <p:cNvPr id="28704" name="Rectangle 31"/>
          <p:cNvSpPr/>
          <p:nvPr/>
        </p:nvSpPr>
        <p:spPr>
          <a:xfrm>
            <a:off x="6027738" y="2752725"/>
            <a:ext cx="777875" cy="280988"/>
          </a:xfrm>
          <a:prstGeom prst="rect">
            <a:avLst/>
          </a:prstGeom>
          <a:solidFill>
            <a:schemeClr val="bg1"/>
          </a:solidFill>
          <a:ln w="9525" cap="flat" cmpd="sng">
            <a:solidFill>
              <a:schemeClr val="tx1"/>
            </a:solidFill>
            <a:prstDash val="solid"/>
            <a:miter/>
            <a:headEnd type="none" w="med" len="med"/>
            <a:tailEnd type="none" w="med" len="med"/>
          </a:ln>
        </p:spPr>
        <p:txBody>
          <a:bodyPr lIns="112947" tIns="56473" rIns="112947" bIns="56473"/>
          <a:p>
            <a:pPr algn="ctr">
              <a:spcBef>
                <a:spcPct val="20000"/>
              </a:spcBef>
            </a:pPr>
            <a:r>
              <a:rPr lang="zh-CN" altLang="en-US" sz="1000" dirty="0">
                <a:latin typeface="Times New Roman" panose="02020603050405020304" pitchFamily="18" charset="0"/>
                <a:ea typeface="宋体" panose="02010600030101010101" pitchFamily="2" charset="-122"/>
              </a:rPr>
              <a:t>正式运营</a:t>
            </a:r>
            <a:endParaRPr lang="zh-CN" altLang="en-US" sz="1000" dirty="0">
              <a:latin typeface="Times New Roman" panose="02020603050405020304" pitchFamily="18" charset="0"/>
              <a:ea typeface="宋体" panose="02010600030101010101" pitchFamily="2" charset="-122"/>
            </a:endParaRPr>
          </a:p>
        </p:txBody>
      </p:sp>
      <p:sp>
        <p:nvSpPr>
          <p:cNvPr id="28705" name="Line 32"/>
          <p:cNvSpPr/>
          <p:nvPr/>
        </p:nvSpPr>
        <p:spPr>
          <a:xfrm flipV="1">
            <a:off x="6818313" y="2868613"/>
            <a:ext cx="363537" cy="0"/>
          </a:xfrm>
          <a:prstGeom prst="line">
            <a:avLst/>
          </a:prstGeom>
          <a:ln w="12700" cap="flat" cmpd="sng">
            <a:solidFill>
              <a:schemeClr val="tx1"/>
            </a:solidFill>
            <a:prstDash val="solid"/>
            <a:headEnd type="none" w="med" len="med"/>
            <a:tailEnd type="triangle" w="med" len="med"/>
          </a:ln>
        </p:spPr>
      </p:sp>
      <p:sp>
        <p:nvSpPr>
          <p:cNvPr id="28706" name="Rectangle 33"/>
          <p:cNvSpPr/>
          <p:nvPr/>
        </p:nvSpPr>
        <p:spPr>
          <a:xfrm>
            <a:off x="7170738" y="2768600"/>
            <a:ext cx="777875" cy="280988"/>
          </a:xfrm>
          <a:prstGeom prst="rect">
            <a:avLst/>
          </a:prstGeom>
          <a:solidFill>
            <a:schemeClr val="bg1"/>
          </a:solidFill>
          <a:ln w="9525" cap="flat" cmpd="sng">
            <a:solidFill>
              <a:schemeClr val="tx1"/>
            </a:solidFill>
            <a:prstDash val="solid"/>
            <a:miter/>
            <a:headEnd type="none" w="med" len="med"/>
            <a:tailEnd type="none" w="med" len="med"/>
          </a:ln>
        </p:spPr>
        <p:txBody>
          <a:bodyPr lIns="112947" tIns="56473" rIns="112947" bIns="56473"/>
          <a:p>
            <a:pPr algn="ctr">
              <a:spcBef>
                <a:spcPct val="20000"/>
              </a:spcBef>
            </a:pPr>
            <a:r>
              <a:rPr lang="zh-CN" altLang="en-US" sz="1000" dirty="0">
                <a:latin typeface="Times New Roman" panose="02020603050405020304" pitchFamily="18" charset="0"/>
                <a:ea typeface="宋体" panose="02010600030101010101" pitchFamily="2" charset="-122"/>
              </a:rPr>
              <a:t>项目结束</a:t>
            </a:r>
            <a:endParaRPr lang="zh-CN" altLang="en-US" sz="1000" dirty="0">
              <a:latin typeface="Times New Roman" panose="02020603050405020304" pitchFamily="18" charset="0"/>
              <a:ea typeface="宋体" panose="02010600030101010101" pitchFamily="2" charset="-122"/>
            </a:endParaRPr>
          </a:p>
        </p:txBody>
      </p:sp>
      <p:sp>
        <p:nvSpPr>
          <p:cNvPr id="28707" name="Line 34"/>
          <p:cNvSpPr/>
          <p:nvPr/>
        </p:nvSpPr>
        <p:spPr>
          <a:xfrm>
            <a:off x="1835150" y="5157788"/>
            <a:ext cx="1441450" cy="0"/>
          </a:xfrm>
          <a:prstGeom prst="line">
            <a:avLst/>
          </a:prstGeom>
          <a:ln w="9525" cap="flat" cmpd="sng">
            <a:solidFill>
              <a:schemeClr val="tx1"/>
            </a:solidFill>
            <a:prstDash val="solid"/>
            <a:headEnd type="none" w="med" len="med"/>
            <a:tailEnd type="triangle" w="med" len="med"/>
          </a:ln>
        </p:spPr>
      </p:sp>
      <p:sp>
        <p:nvSpPr>
          <p:cNvPr id="28708" name="Rectangle 35"/>
          <p:cNvSpPr/>
          <p:nvPr/>
        </p:nvSpPr>
        <p:spPr>
          <a:xfrm>
            <a:off x="217488" y="360363"/>
            <a:ext cx="2162175" cy="298450"/>
          </a:xfrm>
          <a:prstGeom prst="rect">
            <a:avLst/>
          </a:prstGeom>
          <a:noFill/>
          <a:ln w="9525">
            <a:noFill/>
          </a:ln>
        </p:spPr>
        <p:txBody>
          <a:bodyPr/>
          <a:p>
            <a:pPr>
              <a:lnSpc>
                <a:spcPct val="80000"/>
              </a:lnSpc>
              <a:spcBef>
                <a:spcPct val="20000"/>
              </a:spcBef>
            </a:pPr>
            <a:r>
              <a:rPr lang="zh-CN" altLang="en-US" sz="1200" dirty="0">
                <a:latin typeface="宋体" panose="02010600030101010101" pitchFamily="2" charset="-122"/>
                <a:ea typeface="宋体" panose="02010600030101010101" pitchFamily="2" charset="-122"/>
              </a:rPr>
              <a:t>工程项目管理</a:t>
            </a:r>
            <a:r>
              <a:rPr lang="en-US" altLang="zh-CN" sz="1200" dirty="0">
                <a:latin typeface="Times New Roman" panose="02020603050405020304" pitchFamily="18" charset="0"/>
                <a:ea typeface="宋体" panose="02010600030101010101" pitchFamily="2" charset="-122"/>
              </a:rPr>
              <a:t>(</a:t>
            </a:r>
            <a:r>
              <a:rPr lang="zh-CN" altLang="en-US" sz="1200" dirty="0">
                <a:latin typeface="Times New Roman" panose="02020603050405020304" pitchFamily="18" charset="0"/>
                <a:ea typeface="宋体" panose="02010600030101010101" pitchFamily="2" charset="-122"/>
              </a:rPr>
              <a:t>续前</a:t>
            </a:r>
            <a:r>
              <a:rPr lang="en-US" altLang="zh-CN" sz="1200" dirty="0">
                <a:latin typeface="Times New Roman" panose="02020603050405020304" pitchFamily="18" charset="0"/>
                <a:ea typeface="宋体" panose="02010600030101010101" pitchFamily="2" charset="-122"/>
              </a:rPr>
              <a:t>)</a:t>
            </a:r>
            <a:endParaRPr lang="en-US" altLang="zh-CN" sz="1200" dirty="0">
              <a:latin typeface="Times New Roman" panose="02020603050405020304" pitchFamily="18" charset="0"/>
              <a:ea typeface="宋体" panose="02010600030101010101" pitchFamily="2" charset="-122"/>
            </a:endParaRP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29699" name="Rectangle 3"/>
          <p:cNvSpPr>
            <a:spLocks noGrp="1"/>
          </p:cNvSpPr>
          <p:nvPr>
            <p:ph idx="1"/>
          </p:nvPr>
        </p:nvSpPr>
        <p:spPr>
          <a:xfrm>
            <a:off x="468313" y="1267143"/>
            <a:ext cx="8064500" cy="5187950"/>
          </a:xfrm>
        </p:spPr>
        <p:txBody>
          <a:bodyPr vert="horz" wrap="square" lIns="91440" tIns="45720" rIns="91440" bIns="45720" anchor="t" anchorCtr="0"/>
          <a:p>
            <a:pPr marL="0" algn="l" eaLnBrk="1" latinLnBrk="0" hangingPunct="1">
              <a:lnSpc>
                <a:spcPct val="150000"/>
              </a:lnSpc>
              <a:spcBef>
                <a:spcPts val="0"/>
              </a:spcBef>
              <a:buClrTx/>
              <a:buSzTx/>
              <a:buFontTx/>
            </a:pPr>
            <a:r>
              <a:rPr lang="zh-CN" altLang="en-US" sz="2400" dirty="0">
                <a:solidFill>
                  <a:schemeClr val="tx2"/>
                </a:solidFill>
                <a:cs typeface="微软雅黑" panose="020B0503020204020204" charset="-122"/>
              </a:rPr>
              <a:t>签订咨询合同</a:t>
            </a:r>
            <a:endParaRPr lang="zh-CN" altLang="en-US" sz="2400" dirty="0">
              <a:solidFill>
                <a:schemeClr val="tx2"/>
              </a:solidFill>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a:t>
            </a:r>
            <a:r>
              <a:rPr lang="en-US" altLang="zh-CN" sz="2000" b="0" dirty="0">
                <a:cs typeface="微软雅黑" panose="020B0503020204020204" charset="-122"/>
              </a:rPr>
              <a:t>   </a:t>
            </a:r>
            <a:r>
              <a:rPr lang="zh-CN" altLang="en-US" sz="2000" b="0" dirty="0">
                <a:cs typeface="微软雅黑" panose="020B0503020204020204" charset="-122"/>
              </a:rPr>
              <a:t>签订咨询合同，明确合同标的、服务内容、范围、期限、方式、目标要求、资料提供、协作事项、收费标准、违约责任等。</a:t>
            </a:r>
            <a:endParaRPr lang="zh-CN" altLang="en-US" sz="2000" b="0" dirty="0">
              <a:cs typeface="微软雅黑" panose="020B0503020204020204" charset="-122"/>
            </a:endParaRPr>
          </a:p>
          <a:p>
            <a:pPr marL="0" algn="l" eaLnBrk="1" latinLnBrk="0" hangingPunct="1">
              <a:lnSpc>
                <a:spcPct val="150000"/>
              </a:lnSpc>
              <a:spcBef>
                <a:spcPts val="0"/>
              </a:spcBef>
              <a:buClrTx/>
              <a:buSzTx/>
              <a:buFontTx/>
            </a:pPr>
            <a:r>
              <a:rPr lang="zh-CN" altLang="en-US" sz="2400" dirty="0">
                <a:solidFill>
                  <a:schemeClr val="tx2"/>
                </a:solidFill>
                <a:cs typeface="微软雅黑" panose="020B0503020204020204" charset="-122"/>
              </a:rPr>
              <a:t>制订咨询实施方案</a:t>
            </a:r>
            <a:endParaRPr lang="zh-CN" altLang="en-US" sz="2400" dirty="0">
              <a:solidFill>
                <a:schemeClr val="tx2"/>
              </a:solidFill>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a:t>
            </a:r>
            <a:r>
              <a:rPr lang="en-US" altLang="zh-CN" sz="2000" b="0" dirty="0">
                <a:cs typeface="微软雅黑" panose="020B0503020204020204" charset="-122"/>
              </a:rPr>
              <a:t>   </a:t>
            </a:r>
            <a:r>
              <a:rPr lang="zh-CN" altLang="en-US" sz="2000" b="0" dirty="0">
                <a:cs typeface="微软雅黑" panose="020B0503020204020204" charset="-122"/>
              </a:rPr>
              <a:t>由项目负责人主持编制的咨询实施方案一般包括如下内容：咨询业务概况、咨询业务要求、咨询依据、咨询原则、咨询标准、咨询方式、咨询成果、综合咨询计划、专业分工、咨询质量目标及操作人员配置等。</a:t>
            </a:r>
            <a:endParaRPr lang="zh-CN" altLang="en-US" sz="2000" b="0" dirty="0">
              <a:cs typeface="微软雅黑" panose="020B0503020204020204" charset="-122"/>
            </a:endParaRPr>
          </a:p>
          <a:p>
            <a:pPr marL="0" algn="l" eaLnBrk="1" latinLnBrk="0" hangingPunct="1">
              <a:lnSpc>
                <a:spcPct val="150000"/>
              </a:lnSpc>
              <a:spcBef>
                <a:spcPts val="0"/>
              </a:spcBef>
              <a:buClrTx/>
              <a:buSzTx/>
              <a:buFontTx/>
            </a:pPr>
            <a:r>
              <a:rPr lang="zh-CN" altLang="en-US" sz="2400" dirty="0">
                <a:solidFill>
                  <a:schemeClr val="tx2"/>
                </a:solidFill>
                <a:cs typeface="微软雅黑" panose="020B0503020204020204" charset="-122"/>
              </a:rPr>
              <a:t>确定项目经理</a:t>
            </a:r>
            <a:endParaRPr lang="zh-CN" altLang="en-US" sz="2400" dirty="0">
              <a:solidFill>
                <a:schemeClr val="tx2"/>
              </a:solidFill>
              <a:cs typeface="微软雅黑" panose="020B0503020204020204" charset="-122"/>
            </a:endParaRPr>
          </a:p>
          <a:p>
            <a:pPr marL="0" algn="l" eaLnBrk="1" latinLnBrk="0" hangingPunct="1">
              <a:lnSpc>
                <a:spcPct val="150000"/>
              </a:lnSpc>
              <a:spcBef>
                <a:spcPts val="0"/>
              </a:spcBef>
              <a:buClrTx/>
              <a:buSzTx/>
              <a:buFontTx/>
            </a:pPr>
            <a:r>
              <a:rPr lang="zh-CN" altLang="en-US" sz="2400" dirty="0">
                <a:solidFill>
                  <a:schemeClr val="tx2"/>
                </a:solidFill>
                <a:cs typeface="微软雅黑" panose="020B0503020204020204" charset="-122"/>
              </a:rPr>
              <a:t>配置咨询业务操作人员</a:t>
            </a:r>
            <a:endParaRPr lang="zh-CN" altLang="en-US" sz="2400" dirty="0">
              <a:solidFill>
                <a:schemeClr val="tx2"/>
              </a:solidFill>
              <a:cs typeface="微软雅黑" panose="020B0503020204020204" charset="-122"/>
            </a:endParaRPr>
          </a:p>
        </p:txBody>
      </p:sp>
      <p:sp>
        <p:nvSpPr>
          <p:cNvPr id="29700" name="Text Box 4"/>
          <p:cNvSpPr/>
          <p:nvPr/>
        </p:nvSpPr>
        <p:spPr>
          <a:xfrm>
            <a:off x="0" y="259398"/>
            <a:ext cx="8135938" cy="583565"/>
          </a:xfrm>
          <a:prstGeom prst="rect">
            <a:avLst/>
          </a:prstGeom>
          <a:solidFill>
            <a:srgbClr val="CC0000"/>
          </a:solidFill>
          <a:ln w="9525">
            <a:noFill/>
          </a:ln>
        </p:spPr>
        <p:txBody>
          <a:bodyPr>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咨询公司全过程造价管理策划的内部工作</a:t>
            </a:r>
            <a:endParaRPr lang="zh-CN" altLang="en-US" sz="2800" b="1" dirty="0">
              <a:latin typeface="微软雅黑" panose="020B0503020204020204" charset="-122"/>
              <a:ea typeface="微软雅黑" panose="020B0503020204020204" charset="-122"/>
              <a:sym typeface="+mn-ea"/>
            </a:endParaRP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30723" name="Rectangle 3"/>
          <p:cNvSpPr>
            <a:spLocks noGrp="1"/>
          </p:cNvSpPr>
          <p:nvPr>
            <p:ph idx="1"/>
          </p:nvPr>
        </p:nvSpPr>
        <p:spPr>
          <a:xfrm>
            <a:off x="468630" y="1266825"/>
            <a:ext cx="8075930" cy="5114925"/>
          </a:xfrm>
        </p:spPr>
        <p:txBody>
          <a:bodyPr vert="horz" wrap="square" lIns="91440" tIns="45720" rIns="91440" bIns="45720" anchor="t" anchorCtr="0"/>
          <a:p>
            <a:pPr marL="0" indent="0" algn="l" eaLnBrk="1" latinLnBrk="0" hangingPunct="1">
              <a:lnSpc>
                <a:spcPct val="150000"/>
              </a:lnSpc>
              <a:spcBef>
                <a:spcPts val="0"/>
              </a:spcBef>
              <a:buClrTx/>
              <a:buSzTx/>
              <a:buFontTx/>
            </a:pPr>
            <a:r>
              <a:rPr lang="zh-CN" altLang="en-US" sz="2400" b="1" dirty="0">
                <a:solidFill>
                  <a:schemeClr val="tx2"/>
                </a:solidFill>
                <a:cs typeface="微软雅黑" panose="020B0503020204020204" charset="-122"/>
              </a:rPr>
              <a:t>  咨询资料的收集整理</a:t>
            </a:r>
            <a:endParaRPr lang="zh-CN" altLang="en-US" sz="2400" b="1" dirty="0">
              <a:solidFill>
                <a:schemeClr val="tx2"/>
              </a:solidFill>
              <a:cs typeface="微软雅黑" panose="020B0503020204020204" charset="-122"/>
            </a:endParaRPr>
          </a:p>
          <a:p>
            <a:pPr marL="0" indent="0" eaLnBrk="1" latinLnBrk="0" hangingPunct="1">
              <a:lnSpc>
                <a:spcPct val="150000"/>
              </a:lnSpc>
              <a:buNone/>
            </a:pPr>
            <a:r>
              <a:rPr lang="zh-CN" altLang="en-US" sz="2800" dirty="0">
                <a:latin typeface="楷体_GB2312" pitchFamily="49" charset="-122"/>
                <a:ea typeface="楷体_GB2312" pitchFamily="49" charset="-122"/>
              </a:rPr>
              <a:t>  </a:t>
            </a:r>
            <a:r>
              <a:rPr lang="zh-CN" altLang="en-US" sz="2000" b="0" dirty="0">
                <a:cs typeface="微软雅黑" panose="020B0503020204020204" charset="-122"/>
              </a:rPr>
              <a:t>咨询单位根据合同明确的标的内容，开列由委托人提供的资料清单。提供的资料应符合下述要求：</a:t>
            </a:r>
            <a:endParaRPr lang="zh-CN" altLang="en-US" sz="2000" b="0" dirty="0">
              <a:cs typeface="微软雅黑" panose="020B0503020204020204" charset="-122"/>
            </a:endParaRPr>
          </a:p>
          <a:p>
            <a:pPr marL="0" indent="0" eaLnBrk="1" latinLnBrk="0" hangingPunct="1">
              <a:lnSpc>
                <a:spcPct val="150000"/>
              </a:lnSpc>
              <a:buNone/>
            </a:pPr>
            <a:r>
              <a:rPr lang="zh-CN" altLang="en-US" sz="2000" b="0" dirty="0">
                <a:cs typeface="微软雅黑" panose="020B0503020204020204" charset="-122"/>
              </a:rPr>
              <a:t>  </a:t>
            </a:r>
            <a:r>
              <a:rPr lang="en-US" altLang="zh-CN" sz="2000" b="0" dirty="0">
                <a:cs typeface="微软雅黑" panose="020B0503020204020204" charset="-122"/>
              </a:rPr>
              <a:t>1</a:t>
            </a:r>
            <a:r>
              <a:rPr lang="zh-CN" altLang="en-US" sz="2000" b="0" dirty="0">
                <a:cs typeface="微软雅黑" panose="020B0503020204020204" charset="-122"/>
              </a:rPr>
              <a:t>、 资料的真实性，委托人对所提供资料的真实性、可靠性负责；</a:t>
            </a:r>
            <a:endParaRPr lang="zh-CN" altLang="en-US" sz="2000" b="0" dirty="0">
              <a:cs typeface="微软雅黑" panose="020B0503020204020204" charset="-122"/>
            </a:endParaRPr>
          </a:p>
          <a:p>
            <a:pPr marL="0" indent="0" eaLnBrk="1" latinLnBrk="0" hangingPunct="1">
              <a:lnSpc>
                <a:spcPct val="150000"/>
              </a:lnSpc>
              <a:buNone/>
            </a:pPr>
            <a:r>
              <a:rPr lang="zh-CN" altLang="en-US" sz="2000" b="0" dirty="0">
                <a:cs typeface="微软雅黑" panose="020B0503020204020204" charset="-122"/>
              </a:rPr>
              <a:t>  </a:t>
            </a:r>
            <a:r>
              <a:rPr lang="en-US" altLang="zh-CN" sz="2000" b="0" dirty="0">
                <a:cs typeface="微软雅黑" panose="020B0503020204020204" charset="-122"/>
              </a:rPr>
              <a:t>2</a:t>
            </a:r>
            <a:r>
              <a:rPr lang="zh-CN" altLang="en-US" sz="2000" b="0" dirty="0">
                <a:cs typeface="微软雅黑" panose="020B0503020204020204" charset="-122"/>
              </a:rPr>
              <a:t>、 资料的充分性，委托人提供的项目资料应满足造价咨询计量、确定、控制的需要，资料要完整和充分；</a:t>
            </a:r>
            <a:endParaRPr lang="zh-CN" altLang="en-US" sz="2000" b="0" dirty="0">
              <a:cs typeface="微软雅黑" panose="020B0503020204020204" charset="-122"/>
            </a:endParaRPr>
          </a:p>
          <a:p>
            <a:pPr marL="0" indent="0" eaLnBrk="1" latinLnBrk="0" hangingPunct="1">
              <a:lnSpc>
                <a:spcPct val="150000"/>
              </a:lnSpc>
              <a:buNone/>
            </a:pPr>
            <a:r>
              <a:rPr lang="zh-CN" altLang="en-US" sz="2000" b="0" dirty="0">
                <a:cs typeface="微软雅黑" panose="020B0503020204020204" charset="-122"/>
              </a:rPr>
              <a:t>  </a:t>
            </a:r>
            <a:r>
              <a:rPr lang="en-US" altLang="zh-CN" sz="2000" b="0" dirty="0">
                <a:cs typeface="微软雅黑" panose="020B0503020204020204" charset="-122"/>
              </a:rPr>
              <a:t>3</a:t>
            </a:r>
            <a:r>
              <a:rPr lang="zh-CN" altLang="en-US" sz="2000" b="0" dirty="0">
                <a:cs typeface="微软雅黑" panose="020B0503020204020204" charset="-122"/>
              </a:rPr>
              <a:t>、 委托人提供的资料凡从第三方获得的，必须经委托人确认其真实可靠。</a:t>
            </a:r>
            <a:endParaRPr lang="zh-CN" altLang="en-US" sz="2000" b="0" dirty="0">
              <a:cs typeface="微软雅黑" panose="020B0503020204020204" charset="-122"/>
            </a:endParaRPr>
          </a:p>
          <a:p>
            <a:pPr marL="0" indent="0" eaLnBrk="1" latinLnBrk="0" hangingPunct="1">
              <a:lnSpc>
                <a:spcPct val="150000"/>
              </a:lnSpc>
              <a:buNone/>
            </a:pPr>
            <a:r>
              <a:rPr lang="zh-CN" altLang="en-US" sz="2800" dirty="0">
                <a:latin typeface="楷体_GB2312" pitchFamily="49" charset="-122"/>
                <a:ea typeface="楷体_GB2312" pitchFamily="49" charset="-122"/>
              </a:rPr>
              <a:t>  </a:t>
            </a:r>
            <a:endParaRPr lang="zh-CN" altLang="en-US" sz="2800" dirty="0"/>
          </a:p>
        </p:txBody>
      </p:sp>
      <p:sp>
        <p:nvSpPr>
          <p:cNvPr id="30724" name="Text Box 5"/>
          <p:cNvSpPr/>
          <p:nvPr/>
        </p:nvSpPr>
        <p:spPr>
          <a:xfrm>
            <a:off x="0" y="252413"/>
            <a:ext cx="8135938" cy="583565"/>
          </a:xfrm>
          <a:prstGeom prst="rect">
            <a:avLst/>
          </a:prstGeom>
          <a:solidFill>
            <a:srgbClr val="CC0000"/>
          </a:solidFill>
          <a:ln w="9525">
            <a:noFill/>
          </a:ln>
        </p:spPr>
        <p:txBody>
          <a:bodyPr>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咨询公司全过程造价管理策划的内部工作</a:t>
            </a:r>
            <a:endParaRPr lang="zh-CN" altLang="en-US" sz="2800" b="1" dirty="0">
              <a:latin typeface="微软雅黑" panose="020B0503020204020204" charset="-122"/>
              <a:ea typeface="微软雅黑" panose="020B0503020204020204" charset="-122"/>
              <a:sym typeface="+mn-ea"/>
            </a:endParaRP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 name="灯片编号占位符 3"/>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2000" dirty="0">
                <a:latin typeface="微软雅黑" panose="020B0503020204020204" charset="-122"/>
                <a:ea typeface="微软雅黑" panose="020B0503020204020204" charset="-122"/>
              </a:rPr>
            </a:fld>
            <a:endParaRPr lang="en-US" altLang="zh-CN" sz="2000" dirty="0">
              <a:latin typeface="微软雅黑" panose="020B0503020204020204" charset="-122"/>
              <a:ea typeface="微软雅黑" panose="020B0503020204020204" charset="-122"/>
            </a:endParaRPr>
          </a:p>
        </p:txBody>
      </p:sp>
      <p:sp>
        <p:nvSpPr>
          <p:cNvPr id="31747" name="Line 28"/>
          <p:cNvSpPr/>
          <p:nvPr/>
        </p:nvSpPr>
        <p:spPr>
          <a:xfrm flipH="1">
            <a:off x="4356100" y="836613"/>
            <a:ext cx="0" cy="4895850"/>
          </a:xfrm>
          <a:prstGeom prst="line">
            <a:avLst/>
          </a:prstGeom>
          <a:ln w="57150" cap="flat" cmpd="sng">
            <a:solidFill>
              <a:schemeClr val="tx1"/>
            </a:solidFill>
            <a:prstDash val="sysDot"/>
            <a:headEnd type="none" w="med" len="med"/>
            <a:tailEnd type="none" w="med" len="med"/>
          </a:ln>
        </p:spPr>
      </p:sp>
      <p:sp>
        <p:nvSpPr>
          <p:cNvPr id="31748" name="Text Box 2"/>
          <p:cNvSpPr/>
          <p:nvPr/>
        </p:nvSpPr>
        <p:spPr>
          <a:xfrm>
            <a:off x="0" y="301943"/>
            <a:ext cx="8135938" cy="521970"/>
          </a:xfrm>
          <a:prstGeom prst="rect">
            <a:avLst/>
          </a:prstGeom>
          <a:solidFill>
            <a:srgbClr val="CC0000"/>
          </a:solidFill>
          <a:ln w="9525">
            <a:noFill/>
          </a:ln>
        </p:spPr>
        <p:txBody>
          <a:bodyPr>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工程造价咨询人的全过程工作过程</a:t>
            </a:r>
            <a:endParaRPr lang="zh-CN" altLang="en-US" sz="2800" b="1" dirty="0">
              <a:latin typeface="微软雅黑" panose="020B0503020204020204" charset="-122"/>
              <a:ea typeface="微软雅黑" panose="020B0503020204020204" charset="-122"/>
              <a:sym typeface="+mn-ea"/>
            </a:endParaRPr>
          </a:p>
        </p:txBody>
      </p:sp>
      <p:sp>
        <p:nvSpPr>
          <p:cNvPr id="31749" name="Text Box 3"/>
          <p:cNvSpPr txBox="1"/>
          <p:nvPr/>
        </p:nvSpPr>
        <p:spPr>
          <a:xfrm>
            <a:off x="252413" y="908368"/>
            <a:ext cx="3816350" cy="398780"/>
          </a:xfrm>
          <a:prstGeom prst="rect">
            <a:avLst/>
          </a:prstGeom>
          <a:noFill/>
          <a:ln w="9525">
            <a:noFill/>
          </a:ln>
        </p:spPr>
        <p:txBody>
          <a:bodyPr>
            <a:spAutoFit/>
          </a:bodyPr>
          <a:p>
            <a:pPr algn="ctr" eaLnBrk="0" hangingPunct="0">
              <a:spcBef>
                <a:spcPct val="20000"/>
              </a:spcBef>
            </a:pPr>
            <a:r>
              <a:rPr lang="zh-CN" altLang="en-US" sz="2000" dirty="0">
                <a:latin typeface="微软雅黑" panose="020B0503020204020204" charset="-122"/>
                <a:ea typeface="微软雅黑" panose="020B0503020204020204" charset="-122"/>
              </a:rPr>
              <a:t>工程造价咨询公司管理层</a:t>
            </a:r>
            <a:endParaRPr lang="zh-CN" altLang="en-US" sz="2000" dirty="0">
              <a:latin typeface="微软雅黑" panose="020B0503020204020204" charset="-122"/>
              <a:ea typeface="微软雅黑" panose="020B0503020204020204" charset="-122"/>
            </a:endParaRPr>
          </a:p>
        </p:txBody>
      </p:sp>
      <p:sp>
        <p:nvSpPr>
          <p:cNvPr id="31750" name="Text Box 4"/>
          <p:cNvSpPr txBox="1"/>
          <p:nvPr/>
        </p:nvSpPr>
        <p:spPr>
          <a:xfrm>
            <a:off x="3203575" y="4652963"/>
            <a:ext cx="2446338" cy="398780"/>
          </a:xfrm>
          <a:prstGeom prst="rect">
            <a:avLst/>
          </a:prstGeom>
          <a:solidFill>
            <a:srgbClr val="00CC00"/>
          </a:solidFill>
          <a:ln w="9525" cap="flat" cmpd="sng">
            <a:solidFill>
              <a:schemeClr val="tx1"/>
            </a:solidFill>
            <a:prstDash val="solid"/>
            <a:miter/>
            <a:headEnd type="none" w="med" len="med"/>
            <a:tailEnd type="none" w="med" len="med"/>
          </a:ln>
        </p:spPr>
        <p:txBody>
          <a:bodyPr>
            <a:spAutoFit/>
          </a:bodyPr>
          <a:p>
            <a:pPr marL="457200" indent="-457200" algn="ctr" eaLnBrk="0" hangingPunct="0">
              <a:spcBef>
                <a:spcPct val="20000"/>
              </a:spcBef>
            </a:pPr>
            <a:r>
              <a:rPr lang="zh-CN" altLang="en-US" sz="2000" dirty="0">
                <a:latin typeface="微软雅黑" panose="020B0503020204020204" charset="-122"/>
                <a:ea typeface="微软雅黑" panose="020B0503020204020204" charset="-122"/>
              </a:rPr>
              <a:t>项目实施</a:t>
            </a:r>
            <a:endParaRPr lang="zh-CN" altLang="en-US" sz="2000" dirty="0">
              <a:latin typeface="微软雅黑" panose="020B0503020204020204" charset="-122"/>
              <a:ea typeface="微软雅黑" panose="020B0503020204020204" charset="-122"/>
            </a:endParaRPr>
          </a:p>
        </p:txBody>
      </p:sp>
      <p:sp>
        <p:nvSpPr>
          <p:cNvPr id="31751" name="Text Box 5"/>
          <p:cNvSpPr txBox="1"/>
          <p:nvPr/>
        </p:nvSpPr>
        <p:spPr>
          <a:xfrm>
            <a:off x="4643438" y="908368"/>
            <a:ext cx="3673475" cy="398780"/>
          </a:xfrm>
          <a:prstGeom prst="rect">
            <a:avLst/>
          </a:prstGeom>
          <a:noFill/>
          <a:ln w="9525">
            <a:noFill/>
          </a:ln>
        </p:spPr>
        <p:txBody>
          <a:bodyPr>
            <a:spAutoFit/>
          </a:bodyPr>
          <a:p>
            <a:pPr marL="457200" indent="-457200" algn="ctr" eaLnBrk="0" hangingPunct="0">
              <a:spcBef>
                <a:spcPct val="20000"/>
              </a:spcBef>
            </a:pPr>
            <a:r>
              <a:rPr lang="zh-CN" altLang="en-US" sz="2000" dirty="0">
                <a:latin typeface="微软雅黑" panose="020B0503020204020204" charset="-122"/>
                <a:ea typeface="微软雅黑" panose="020B0503020204020204" charset="-122"/>
              </a:rPr>
              <a:t>工程造价咨询公司项目部</a:t>
            </a:r>
            <a:endParaRPr lang="zh-CN" altLang="en-US" sz="2000" dirty="0">
              <a:latin typeface="微软雅黑" panose="020B0503020204020204" charset="-122"/>
              <a:ea typeface="微软雅黑" panose="020B0503020204020204" charset="-122"/>
            </a:endParaRPr>
          </a:p>
        </p:txBody>
      </p:sp>
      <p:sp>
        <p:nvSpPr>
          <p:cNvPr id="31752" name="Text Box 6"/>
          <p:cNvSpPr txBox="1"/>
          <p:nvPr/>
        </p:nvSpPr>
        <p:spPr>
          <a:xfrm>
            <a:off x="611188" y="2346960"/>
            <a:ext cx="3095625" cy="398780"/>
          </a:xfrm>
          <a:prstGeom prst="rect">
            <a:avLst/>
          </a:prstGeom>
          <a:noFill/>
          <a:ln w="9525" cap="flat" cmpd="sng">
            <a:solidFill>
              <a:schemeClr val="tx1"/>
            </a:solidFill>
            <a:prstDash val="solid"/>
            <a:miter/>
            <a:headEnd type="none" w="med" len="med"/>
            <a:tailEnd type="none" w="med" len="med"/>
          </a:ln>
        </p:spPr>
        <p:txBody>
          <a:bodyPr>
            <a:spAutoFit/>
          </a:bodyPr>
          <a:p>
            <a:pPr algn="ctr" eaLnBrk="0" hangingPunct="0">
              <a:spcBef>
                <a:spcPct val="20000"/>
              </a:spcBef>
            </a:pPr>
            <a:r>
              <a:rPr lang="zh-CN" altLang="en-US" sz="2000" dirty="0">
                <a:latin typeface="微软雅黑" panose="020B0503020204020204" charset="-122"/>
                <a:ea typeface="微软雅黑" panose="020B0503020204020204" charset="-122"/>
              </a:rPr>
              <a:t>确定主要人员及目标</a:t>
            </a:r>
            <a:endParaRPr lang="zh-CN" altLang="en-US" sz="2000" dirty="0">
              <a:latin typeface="微软雅黑" panose="020B0503020204020204" charset="-122"/>
              <a:ea typeface="微软雅黑" panose="020B0503020204020204" charset="-122"/>
            </a:endParaRPr>
          </a:p>
        </p:txBody>
      </p:sp>
      <p:sp>
        <p:nvSpPr>
          <p:cNvPr id="31753" name="Text Box 7"/>
          <p:cNvSpPr txBox="1"/>
          <p:nvPr/>
        </p:nvSpPr>
        <p:spPr>
          <a:xfrm>
            <a:off x="755650" y="1555750"/>
            <a:ext cx="2303463" cy="398780"/>
          </a:xfrm>
          <a:prstGeom prst="rect">
            <a:avLst/>
          </a:prstGeom>
          <a:noFill/>
          <a:ln w="9525" cap="flat" cmpd="sng">
            <a:solidFill>
              <a:schemeClr val="tx1"/>
            </a:solidFill>
            <a:prstDash val="solid"/>
            <a:miter/>
            <a:headEnd type="none" w="med" len="med"/>
            <a:tailEnd type="none" w="med" len="med"/>
          </a:ln>
        </p:spPr>
        <p:txBody>
          <a:bodyPr>
            <a:spAutoFit/>
          </a:bodyPr>
          <a:p>
            <a:pPr marL="457200" indent="-457200" algn="ctr" eaLnBrk="0" hangingPunct="0">
              <a:spcBef>
                <a:spcPct val="20000"/>
              </a:spcBef>
            </a:pPr>
            <a:r>
              <a:rPr lang="zh-CN" altLang="en-US" sz="2000" dirty="0">
                <a:latin typeface="微软雅黑" panose="020B0503020204020204" charset="-122"/>
                <a:ea typeface="微软雅黑" panose="020B0503020204020204" charset="-122"/>
              </a:rPr>
              <a:t>签订咨询合同</a:t>
            </a:r>
            <a:endParaRPr lang="zh-CN" altLang="en-US" sz="2000" dirty="0">
              <a:latin typeface="微软雅黑" panose="020B0503020204020204" charset="-122"/>
              <a:ea typeface="微软雅黑" panose="020B0503020204020204" charset="-122"/>
            </a:endParaRPr>
          </a:p>
        </p:txBody>
      </p:sp>
      <p:sp>
        <p:nvSpPr>
          <p:cNvPr id="31754" name="Text Box 8"/>
          <p:cNvSpPr txBox="1"/>
          <p:nvPr/>
        </p:nvSpPr>
        <p:spPr>
          <a:xfrm>
            <a:off x="2484438" y="3644900"/>
            <a:ext cx="3240087" cy="398780"/>
          </a:xfrm>
          <a:prstGeom prst="rect">
            <a:avLst/>
          </a:prstGeom>
          <a:solidFill>
            <a:srgbClr val="00CC00"/>
          </a:solidFill>
          <a:ln w="9525" cap="flat" cmpd="sng">
            <a:solidFill>
              <a:schemeClr val="tx1"/>
            </a:solidFill>
            <a:prstDash val="solid"/>
            <a:miter/>
            <a:headEnd type="none" w="med" len="med"/>
            <a:tailEnd type="none" w="med" len="med"/>
          </a:ln>
        </p:spPr>
        <p:txBody>
          <a:bodyPr>
            <a:spAutoFit/>
          </a:bodyPr>
          <a:p>
            <a:pPr marL="457200" indent="-457200" algn="ctr" eaLnBrk="0" hangingPunct="0">
              <a:spcBef>
                <a:spcPct val="20000"/>
              </a:spcBef>
            </a:pPr>
            <a:r>
              <a:rPr lang="zh-CN" altLang="en-US" sz="2000" dirty="0">
                <a:latin typeface="微软雅黑" panose="020B0503020204020204" charset="-122"/>
                <a:ea typeface="微软雅黑" panose="020B0503020204020204" charset="-122"/>
              </a:rPr>
              <a:t>项目目标责任书</a:t>
            </a:r>
            <a:endParaRPr lang="zh-CN" altLang="en-US" sz="2000" dirty="0">
              <a:latin typeface="微软雅黑" panose="020B0503020204020204" charset="-122"/>
              <a:ea typeface="微软雅黑" panose="020B0503020204020204" charset="-122"/>
            </a:endParaRPr>
          </a:p>
        </p:txBody>
      </p:sp>
      <p:sp>
        <p:nvSpPr>
          <p:cNvPr id="31755" name="Text Box 9"/>
          <p:cNvSpPr txBox="1"/>
          <p:nvPr/>
        </p:nvSpPr>
        <p:spPr>
          <a:xfrm>
            <a:off x="755650" y="3140393"/>
            <a:ext cx="2303463" cy="398780"/>
          </a:xfrm>
          <a:prstGeom prst="rect">
            <a:avLst/>
          </a:prstGeom>
          <a:noFill/>
          <a:ln w="9525" cap="flat" cmpd="sng">
            <a:solidFill>
              <a:schemeClr val="tx1"/>
            </a:solidFill>
            <a:prstDash val="solid"/>
            <a:miter/>
            <a:headEnd type="none" w="med" len="med"/>
            <a:tailEnd type="none" w="med" len="med"/>
          </a:ln>
        </p:spPr>
        <p:txBody>
          <a:bodyPr>
            <a:spAutoFit/>
          </a:bodyPr>
          <a:p>
            <a:pPr marL="457200" indent="-457200" algn="ctr" eaLnBrk="0" hangingPunct="0">
              <a:spcBef>
                <a:spcPct val="20000"/>
              </a:spcBef>
            </a:pPr>
            <a:r>
              <a:rPr lang="zh-CN" altLang="en-US" sz="2000" dirty="0">
                <a:latin typeface="微软雅黑" panose="020B0503020204020204" charset="-122"/>
                <a:ea typeface="微软雅黑" panose="020B0503020204020204" charset="-122"/>
              </a:rPr>
              <a:t>颁发项目章程</a:t>
            </a:r>
            <a:endParaRPr lang="zh-CN" altLang="en-US" sz="2000" dirty="0">
              <a:latin typeface="微软雅黑" panose="020B0503020204020204" charset="-122"/>
              <a:ea typeface="微软雅黑" panose="020B0503020204020204" charset="-122"/>
            </a:endParaRPr>
          </a:p>
        </p:txBody>
      </p:sp>
      <p:sp>
        <p:nvSpPr>
          <p:cNvPr id="31756" name="Text Box 10"/>
          <p:cNvSpPr txBox="1"/>
          <p:nvPr/>
        </p:nvSpPr>
        <p:spPr>
          <a:xfrm>
            <a:off x="5795963" y="4148138"/>
            <a:ext cx="2954337" cy="398780"/>
          </a:xfrm>
          <a:prstGeom prst="rect">
            <a:avLst/>
          </a:prstGeom>
          <a:noFill/>
          <a:ln w="9525" cap="flat" cmpd="sng">
            <a:solidFill>
              <a:schemeClr val="tx1"/>
            </a:solidFill>
            <a:prstDash val="solid"/>
            <a:miter/>
            <a:headEnd type="none" w="med" len="med"/>
            <a:tailEnd type="none" w="med" len="med"/>
          </a:ln>
        </p:spPr>
        <p:txBody>
          <a:bodyPr>
            <a:spAutoFit/>
          </a:bodyPr>
          <a:p>
            <a:pPr marL="457200" indent="-457200" algn="ctr" eaLnBrk="0" hangingPunct="0">
              <a:spcBef>
                <a:spcPct val="20000"/>
              </a:spcBef>
            </a:pPr>
            <a:r>
              <a:rPr lang="zh-CN" altLang="en-US" sz="2000" dirty="0">
                <a:latin typeface="微软雅黑" panose="020B0503020204020204" charset="-122"/>
                <a:ea typeface="微软雅黑" panose="020B0503020204020204" charset="-122"/>
              </a:rPr>
              <a:t>编制项目管理手册</a:t>
            </a:r>
            <a:endParaRPr lang="zh-CN" altLang="en-US" sz="2000" dirty="0">
              <a:latin typeface="微软雅黑" panose="020B0503020204020204" charset="-122"/>
              <a:ea typeface="微软雅黑" panose="020B0503020204020204" charset="-122"/>
            </a:endParaRPr>
          </a:p>
        </p:txBody>
      </p:sp>
      <p:sp>
        <p:nvSpPr>
          <p:cNvPr id="31757" name="Text Box 11"/>
          <p:cNvSpPr txBox="1"/>
          <p:nvPr/>
        </p:nvSpPr>
        <p:spPr>
          <a:xfrm>
            <a:off x="755650" y="4364038"/>
            <a:ext cx="2159000" cy="398780"/>
          </a:xfrm>
          <a:prstGeom prst="rect">
            <a:avLst/>
          </a:prstGeom>
          <a:noFill/>
          <a:ln w="9525" cap="flat" cmpd="sng">
            <a:solidFill>
              <a:schemeClr val="tx1"/>
            </a:solidFill>
            <a:prstDash val="solid"/>
            <a:miter/>
            <a:headEnd type="none" w="med" len="med"/>
            <a:tailEnd type="none" w="med" len="med"/>
          </a:ln>
        </p:spPr>
        <p:txBody>
          <a:bodyPr>
            <a:spAutoFit/>
          </a:bodyPr>
          <a:p>
            <a:pPr marL="457200" indent="-457200" algn="ctr" eaLnBrk="0" hangingPunct="0">
              <a:spcBef>
                <a:spcPct val="20000"/>
              </a:spcBef>
            </a:pPr>
            <a:r>
              <a:rPr lang="zh-CN" altLang="en-US" sz="2000" dirty="0">
                <a:latin typeface="微软雅黑" panose="020B0503020204020204" charset="-122"/>
                <a:ea typeface="微软雅黑" panose="020B0503020204020204" charset="-122"/>
              </a:rPr>
              <a:t>监督指导帮助</a:t>
            </a:r>
            <a:endParaRPr lang="zh-CN" altLang="en-US" sz="2000" dirty="0">
              <a:latin typeface="微软雅黑" panose="020B0503020204020204" charset="-122"/>
              <a:ea typeface="微软雅黑" panose="020B0503020204020204" charset="-122"/>
            </a:endParaRPr>
          </a:p>
        </p:txBody>
      </p:sp>
      <p:sp>
        <p:nvSpPr>
          <p:cNvPr id="31758" name="Text Box 12"/>
          <p:cNvSpPr txBox="1"/>
          <p:nvPr/>
        </p:nvSpPr>
        <p:spPr>
          <a:xfrm>
            <a:off x="4787900" y="2717800"/>
            <a:ext cx="2592388" cy="398780"/>
          </a:xfrm>
          <a:prstGeom prst="rect">
            <a:avLst/>
          </a:prstGeom>
          <a:noFill/>
          <a:ln w="9525" cap="flat" cmpd="sng">
            <a:solidFill>
              <a:schemeClr val="tx1"/>
            </a:solidFill>
            <a:prstDash val="solid"/>
            <a:miter/>
            <a:headEnd type="none" w="med" len="med"/>
            <a:tailEnd type="none" w="med" len="med"/>
          </a:ln>
        </p:spPr>
        <p:txBody>
          <a:bodyPr>
            <a:spAutoFit/>
          </a:bodyPr>
          <a:p>
            <a:pPr marL="457200" indent="-457200" algn="ctr" eaLnBrk="0" hangingPunct="0">
              <a:spcBef>
                <a:spcPct val="20000"/>
              </a:spcBef>
            </a:pPr>
            <a:r>
              <a:rPr lang="zh-CN" altLang="en-US" sz="2000" dirty="0">
                <a:latin typeface="微软雅黑" panose="020B0503020204020204" charset="-122"/>
                <a:ea typeface="微软雅黑" panose="020B0503020204020204" charset="-122"/>
              </a:rPr>
              <a:t>组成项目部</a:t>
            </a:r>
            <a:endParaRPr lang="zh-CN" altLang="en-US" sz="2000" dirty="0">
              <a:latin typeface="微软雅黑" panose="020B0503020204020204" charset="-122"/>
              <a:ea typeface="微软雅黑" panose="020B0503020204020204" charset="-122"/>
            </a:endParaRPr>
          </a:p>
        </p:txBody>
      </p:sp>
      <p:sp>
        <p:nvSpPr>
          <p:cNvPr id="31759" name="Text Box 13"/>
          <p:cNvSpPr txBox="1"/>
          <p:nvPr/>
        </p:nvSpPr>
        <p:spPr>
          <a:xfrm>
            <a:off x="900113" y="5267325"/>
            <a:ext cx="2159000" cy="398780"/>
          </a:xfrm>
          <a:prstGeom prst="rect">
            <a:avLst/>
          </a:prstGeom>
          <a:noFill/>
          <a:ln w="9525" cap="flat" cmpd="sng">
            <a:solidFill>
              <a:schemeClr val="tx1"/>
            </a:solidFill>
            <a:prstDash val="solid"/>
            <a:miter/>
            <a:headEnd type="none" w="med" len="med"/>
            <a:tailEnd type="none" w="med" len="med"/>
          </a:ln>
        </p:spPr>
        <p:txBody>
          <a:bodyPr>
            <a:spAutoFit/>
          </a:bodyPr>
          <a:p>
            <a:pPr marL="457200" indent="-457200" algn="ctr" eaLnBrk="0" hangingPunct="0">
              <a:spcBef>
                <a:spcPct val="20000"/>
              </a:spcBef>
            </a:pPr>
            <a:r>
              <a:rPr lang="zh-CN" altLang="en-US" sz="2000" dirty="0">
                <a:latin typeface="微软雅黑" panose="020B0503020204020204" charset="-122"/>
                <a:ea typeface="微软雅黑" panose="020B0503020204020204" charset="-122"/>
              </a:rPr>
              <a:t>项目总结</a:t>
            </a:r>
            <a:endParaRPr lang="zh-CN" altLang="en-US" sz="2000" dirty="0">
              <a:latin typeface="微软雅黑" panose="020B0503020204020204" charset="-122"/>
              <a:ea typeface="微软雅黑" panose="020B0503020204020204" charset="-122"/>
            </a:endParaRPr>
          </a:p>
        </p:txBody>
      </p:sp>
      <p:sp>
        <p:nvSpPr>
          <p:cNvPr id="31760" name="Text Box 14"/>
          <p:cNvSpPr txBox="1"/>
          <p:nvPr/>
        </p:nvSpPr>
        <p:spPr>
          <a:xfrm>
            <a:off x="5364163" y="5267325"/>
            <a:ext cx="2159000" cy="398780"/>
          </a:xfrm>
          <a:prstGeom prst="rect">
            <a:avLst/>
          </a:prstGeom>
          <a:noFill/>
          <a:ln w="9525" cap="flat" cmpd="sng">
            <a:solidFill>
              <a:schemeClr val="tx1"/>
            </a:solidFill>
            <a:prstDash val="solid"/>
            <a:miter/>
            <a:headEnd type="none" w="med" len="med"/>
            <a:tailEnd type="none" w="med" len="med"/>
          </a:ln>
        </p:spPr>
        <p:txBody>
          <a:bodyPr>
            <a:spAutoFit/>
          </a:bodyPr>
          <a:p>
            <a:pPr marL="457200" indent="-457200" algn="ctr" eaLnBrk="0" hangingPunct="0">
              <a:spcBef>
                <a:spcPct val="20000"/>
              </a:spcBef>
            </a:pPr>
            <a:r>
              <a:rPr lang="zh-CN" altLang="en-US" sz="2000" dirty="0">
                <a:latin typeface="微软雅黑" panose="020B0503020204020204" charset="-122"/>
                <a:ea typeface="微软雅黑" panose="020B0503020204020204" charset="-122"/>
              </a:rPr>
              <a:t>项目小结</a:t>
            </a:r>
            <a:endParaRPr lang="zh-CN" altLang="en-US" sz="2000" dirty="0">
              <a:latin typeface="微软雅黑" panose="020B0503020204020204" charset="-122"/>
              <a:ea typeface="微软雅黑" panose="020B0503020204020204" charset="-122"/>
            </a:endParaRPr>
          </a:p>
        </p:txBody>
      </p:sp>
      <p:sp>
        <p:nvSpPr>
          <p:cNvPr id="31761" name="Text Box 15"/>
          <p:cNvSpPr txBox="1"/>
          <p:nvPr/>
        </p:nvSpPr>
        <p:spPr>
          <a:xfrm>
            <a:off x="323850" y="5851525"/>
            <a:ext cx="8426450" cy="398780"/>
          </a:xfrm>
          <a:prstGeom prst="rect">
            <a:avLst/>
          </a:prstGeom>
          <a:solidFill>
            <a:srgbClr val="FF0000"/>
          </a:solidFill>
          <a:ln w="9525">
            <a:noFill/>
          </a:ln>
        </p:spPr>
        <p:txBody>
          <a:bodyPr>
            <a:spAutoFit/>
          </a:bodyPr>
          <a:p>
            <a:pPr marL="457200" indent="-457200" algn="ctr" eaLnBrk="0" hangingPunct="0">
              <a:spcBef>
                <a:spcPct val="20000"/>
              </a:spcBef>
            </a:pPr>
            <a:r>
              <a:rPr lang="zh-CN" altLang="en-US" sz="2000" b="1" dirty="0">
                <a:latin typeface="微软雅黑" panose="020B0503020204020204" charset="-122"/>
                <a:ea typeface="微软雅黑" panose="020B0503020204020204" charset="-122"/>
              </a:rPr>
              <a:t>工程造价咨询公司管理体系</a:t>
            </a:r>
            <a:endParaRPr lang="zh-CN" altLang="en-US" sz="2000" b="1" dirty="0">
              <a:latin typeface="微软雅黑" panose="020B0503020204020204" charset="-122"/>
              <a:ea typeface="微软雅黑" panose="020B0503020204020204" charset="-122"/>
            </a:endParaRPr>
          </a:p>
        </p:txBody>
      </p:sp>
      <p:sp>
        <p:nvSpPr>
          <p:cNvPr id="31762" name="AutoShape 17"/>
          <p:cNvSpPr/>
          <p:nvPr/>
        </p:nvSpPr>
        <p:spPr>
          <a:xfrm>
            <a:off x="1619250" y="1987550"/>
            <a:ext cx="431800" cy="360363"/>
          </a:xfrm>
          <a:prstGeom prst="downArrow">
            <a:avLst>
              <a:gd name="adj1" fmla="val 50000"/>
              <a:gd name="adj2" fmla="val 25000"/>
            </a:avLst>
          </a:prstGeom>
          <a:solidFill>
            <a:schemeClr val="accent1"/>
          </a:solidFill>
          <a:ln w="9525" cap="flat" cmpd="sng">
            <a:solidFill>
              <a:schemeClr val="tx1"/>
            </a:solidFill>
            <a:prstDash val="solid"/>
            <a:miter/>
            <a:headEnd type="none" w="med" len="med"/>
            <a:tailEnd type="none" w="med" len="med"/>
          </a:ln>
        </p:spPr>
        <p:txBody>
          <a:bodyPr vert="eaVert" wrap="none" anchor="ctr" anchorCtr="0"/>
          <a:p>
            <a:endParaRPr lang="zh-CN" altLang="en-US" sz="2000" dirty="0">
              <a:latin typeface="微软雅黑" panose="020B0503020204020204" charset="-122"/>
              <a:ea typeface="微软雅黑" panose="020B0503020204020204" charset="-122"/>
            </a:endParaRPr>
          </a:p>
        </p:txBody>
      </p:sp>
      <p:sp>
        <p:nvSpPr>
          <p:cNvPr id="31763" name="AutoShape 18"/>
          <p:cNvSpPr/>
          <p:nvPr/>
        </p:nvSpPr>
        <p:spPr>
          <a:xfrm rot="-4423070">
            <a:off x="4187825" y="1890713"/>
            <a:ext cx="360363" cy="1476375"/>
          </a:xfrm>
          <a:prstGeom prst="downArrow">
            <a:avLst>
              <a:gd name="adj1" fmla="val 51546"/>
              <a:gd name="adj2" fmla="val 78524"/>
            </a:avLst>
          </a:prstGeom>
          <a:solidFill>
            <a:schemeClr val="accent1"/>
          </a:solidFill>
          <a:ln w="9525" cap="flat" cmpd="sng">
            <a:solidFill>
              <a:schemeClr val="tx1"/>
            </a:solidFill>
            <a:prstDash val="solid"/>
            <a:miter/>
            <a:headEnd type="none" w="med" len="med"/>
            <a:tailEnd type="none" w="med" len="med"/>
          </a:ln>
        </p:spPr>
        <p:txBody>
          <a:bodyPr vert="eaVert" wrap="none" anchor="ctr" anchorCtr="0"/>
          <a:p>
            <a:endParaRPr lang="zh-CN" altLang="en-US" sz="2000" dirty="0">
              <a:latin typeface="微软雅黑" panose="020B0503020204020204" charset="-122"/>
              <a:ea typeface="微软雅黑" panose="020B0503020204020204" charset="-122"/>
            </a:endParaRPr>
          </a:p>
        </p:txBody>
      </p:sp>
      <p:sp>
        <p:nvSpPr>
          <p:cNvPr id="31764" name="AutoShape 19"/>
          <p:cNvSpPr/>
          <p:nvPr/>
        </p:nvSpPr>
        <p:spPr>
          <a:xfrm rot="302071">
            <a:off x="1547813" y="2635250"/>
            <a:ext cx="361950" cy="504825"/>
          </a:xfrm>
          <a:prstGeom prst="downArrow">
            <a:avLst>
              <a:gd name="adj1" fmla="val 51546"/>
              <a:gd name="adj2" fmla="val 26732"/>
            </a:avLst>
          </a:prstGeom>
          <a:solidFill>
            <a:schemeClr val="accent1"/>
          </a:solidFill>
          <a:ln w="9525" cap="flat" cmpd="sng">
            <a:solidFill>
              <a:schemeClr val="tx1"/>
            </a:solidFill>
            <a:prstDash val="solid"/>
            <a:miter/>
            <a:headEnd type="none" w="med" len="med"/>
            <a:tailEnd type="none" w="med" len="med"/>
          </a:ln>
        </p:spPr>
        <p:txBody>
          <a:bodyPr vert="eaVert" wrap="none" anchor="ctr" anchorCtr="0"/>
          <a:p>
            <a:endParaRPr lang="zh-CN" altLang="en-US" sz="2000" dirty="0">
              <a:latin typeface="微软雅黑" panose="020B0503020204020204" charset="-122"/>
              <a:ea typeface="微软雅黑" panose="020B0503020204020204" charset="-122"/>
            </a:endParaRPr>
          </a:p>
        </p:txBody>
      </p:sp>
      <p:sp>
        <p:nvSpPr>
          <p:cNvPr id="31765" name="AutoShape 20"/>
          <p:cNvSpPr/>
          <p:nvPr/>
        </p:nvSpPr>
        <p:spPr>
          <a:xfrm>
            <a:off x="2411413" y="3570923"/>
            <a:ext cx="431800" cy="433387"/>
          </a:xfrm>
          <a:prstGeom prst="downArrow">
            <a:avLst>
              <a:gd name="adj1" fmla="val 50000"/>
              <a:gd name="adj2" fmla="val 25091"/>
            </a:avLst>
          </a:prstGeom>
          <a:solidFill>
            <a:schemeClr val="accent1"/>
          </a:solidFill>
          <a:ln w="9525" cap="flat" cmpd="sng">
            <a:solidFill>
              <a:schemeClr val="tx1"/>
            </a:solidFill>
            <a:prstDash val="solid"/>
            <a:miter/>
            <a:headEnd type="none" w="med" len="med"/>
            <a:tailEnd type="none" w="med" len="med"/>
          </a:ln>
        </p:spPr>
        <p:txBody>
          <a:bodyPr vert="eaVert" wrap="none" anchor="ctr" anchorCtr="0"/>
          <a:p>
            <a:endParaRPr lang="zh-CN" altLang="en-US" sz="2000" dirty="0">
              <a:latin typeface="微软雅黑" panose="020B0503020204020204" charset="-122"/>
              <a:ea typeface="微软雅黑" panose="020B0503020204020204" charset="-122"/>
            </a:endParaRPr>
          </a:p>
        </p:txBody>
      </p:sp>
      <p:sp>
        <p:nvSpPr>
          <p:cNvPr id="31766" name="AutoShape 21"/>
          <p:cNvSpPr/>
          <p:nvPr/>
        </p:nvSpPr>
        <p:spPr>
          <a:xfrm>
            <a:off x="5003800" y="3068638"/>
            <a:ext cx="431800" cy="647700"/>
          </a:xfrm>
          <a:prstGeom prst="downArrow">
            <a:avLst>
              <a:gd name="adj1" fmla="val 50000"/>
              <a:gd name="adj2" fmla="val 37500"/>
            </a:avLst>
          </a:prstGeom>
          <a:solidFill>
            <a:schemeClr val="accent1"/>
          </a:solidFill>
          <a:ln w="9525" cap="flat" cmpd="sng">
            <a:solidFill>
              <a:schemeClr val="tx1"/>
            </a:solidFill>
            <a:prstDash val="solid"/>
            <a:miter/>
            <a:headEnd type="none" w="med" len="med"/>
            <a:tailEnd type="none" w="med" len="med"/>
          </a:ln>
        </p:spPr>
        <p:txBody>
          <a:bodyPr vert="eaVert" wrap="none" anchor="ctr" anchorCtr="0"/>
          <a:p>
            <a:endParaRPr lang="zh-CN" altLang="en-US" sz="2000" dirty="0">
              <a:latin typeface="微软雅黑" panose="020B0503020204020204" charset="-122"/>
              <a:ea typeface="微软雅黑" panose="020B0503020204020204" charset="-122"/>
            </a:endParaRPr>
          </a:p>
        </p:txBody>
      </p:sp>
      <p:sp>
        <p:nvSpPr>
          <p:cNvPr id="31767" name="AutoShape 22"/>
          <p:cNvSpPr/>
          <p:nvPr/>
        </p:nvSpPr>
        <p:spPr>
          <a:xfrm rot="-3145885">
            <a:off x="5545138" y="3895725"/>
            <a:ext cx="431800" cy="361950"/>
          </a:xfrm>
          <a:prstGeom prst="downArrow">
            <a:avLst>
              <a:gd name="adj1" fmla="val 50000"/>
              <a:gd name="adj2" fmla="val 25000"/>
            </a:avLst>
          </a:prstGeom>
          <a:solidFill>
            <a:schemeClr val="accent1"/>
          </a:solidFill>
          <a:ln w="9525" cap="flat" cmpd="sng">
            <a:solidFill>
              <a:schemeClr val="tx1"/>
            </a:solidFill>
            <a:prstDash val="solid"/>
            <a:miter/>
            <a:headEnd type="none" w="med" len="med"/>
            <a:tailEnd type="none" w="med" len="med"/>
          </a:ln>
        </p:spPr>
        <p:txBody>
          <a:bodyPr vert="eaVert" wrap="none" anchor="ctr" anchorCtr="0"/>
          <a:p>
            <a:endParaRPr lang="zh-CN" altLang="en-US" sz="2000" dirty="0">
              <a:latin typeface="微软雅黑" panose="020B0503020204020204" charset="-122"/>
              <a:ea typeface="微软雅黑" panose="020B0503020204020204" charset="-122"/>
            </a:endParaRPr>
          </a:p>
        </p:txBody>
      </p:sp>
      <p:sp>
        <p:nvSpPr>
          <p:cNvPr id="31768" name="AutoShape 23"/>
          <p:cNvSpPr/>
          <p:nvPr/>
        </p:nvSpPr>
        <p:spPr>
          <a:xfrm rot="1812679">
            <a:off x="5507038" y="4364038"/>
            <a:ext cx="431800" cy="431800"/>
          </a:xfrm>
          <a:prstGeom prst="downArrow">
            <a:avLst>
              <a:gd name="adj1" fmla="val 50000"/>
              <a:gd name="adj2" fmla="val 25000"/>
            </a:avLst>
          </a:prstGeom>
          <a:solidFill>
            <a:schemeClr val="accent1"/>
          </a:solidFill>
          <a:ln w="9525" cap="flat" cmpd="sng">
            <a:solidFill>
              <a:schemeClr val="tx1"/>
            </a:solidFill>
            <a:prstDash val="solid"/>
            <a:miter/>
            <a:headEnd type="none" w="med" len="med"/>
            <a:tailEnd type="none" w="med" len="med"/>
          </a:ln>
        </p:spPr>
        <p:txBody>
          <a:bodyPr vert="eaVert" wrap="none" anchor="ctr" anchorCtr="0"/>
          <a:p>
            <a:endParaRPr lang="zh-CN" altLang="en-US" sz="2000" dirty="0">
              <a:latin typeface="微软雅黑" panose="020B0503020204020204" charset="-122"/>
              <a:ea typeface="微软雅黑" panose="020B0503020204020204" charset="-122"/>
            </a:endParaRPr>
          </a:p>
        </p:txBody>
      </p:sp>
      <p:sp>
        <p:nvSpPr>
          <p:cNvPr id="31769" name="AutoShape 24"/>
          <p:cNvSpPr/>
          <p:nvPr/>
        </p:nvSpPr>
        <p:spPr>
          <a:xfrm>
            <a:off x="2484438" y="4148455"/>
            <a:ext cx="431800" cy="433388"/>
          </a:xfrm>
          <a:prstGeom prst="downArrow">
            <a:avLst>
              <a:gd name="adj1" fmla="val 50000"/>
              <a:gd name="adj2" fmla="val 25091"/>
            </a:avLst>
          </a:prstGeom>
          <a:solidFill>
            <a:schemeClr val="accent1"/>
          </a:solidFill>
          <a:ln w="9525" cap="flat" cmpd="sng">
            <a:solidFill>
              <a:schemeClr val="tx1"/>
            </a:solidFill>
            <a:prstDash val="solid"/>
            <a:miter/>
            <a:headEnd type="none" w="med" len="med"/>
            <a:tailEnd type="none" w="med" len="med"/>
          </a:ln>
        </p:spPr>
        <p:txBody>
          <a:bodyPr vert="eaVert" wrap="none" anchor="ctr" anchorCtr="0"/>
          <a:p>
            <a:endParaRPr lang="zh-CN" altLang="en-US" sz="2000" dirty="0">
              <a:latin typeface="微软雅黑" panose="020B0503020204020204" charset="-122"/>
              <a:ea typeface="微软雅黑" panose="020B0503020204020204" charset="-122"/>
            </a:endParaRPr>
          </a:p>
        </p:txBody>
      </p:sp>
      <p:sp>
        <p:nvSpPr>
          <p:cNvPr id="31770" name="AutoShape 25"/>
          <p:cNvSpPr/>
          <p:nvPr/>
        </p:nvSpPr>
        <p:spPr>
          <a:xfrm rot="-4678943">
            <a:off x="2916238" y="4458018"/>
            <a:ext cx="431800" cy="719137"/>
          </a:xfrm>
          <a:prstGeom prst="downArrow">
            <a:avLst>
              <a:gd name="adj1" fmla="val 50000"/>
              <a:gd name="adj2" fmla="val 41636"/>
            </a:avLst>
          </a:prstGeom>
          <a:solidFill>
            <a:schemeClr val="accent1"/>
          </a:solidFill>
          <a:ln w="9525" cap="flat" cmpd="sng">
            <a:solidFill>
              <a:schemeClr val="tx1"/>
            </a:solidFill>
            <a:prstDash val="solid"/>
            <a:miter/>
            <a:headEnd type="none" w="med" len="med"/>
            <a:tailEnd type="none" w="med" len="med"/>
          </a:ln>
        </p:spPr>
        <p:txBody>
          <a:bodyPr vert="eaVert" wrap="none" anchor="ctr" anchorCtr="0"/>
          <a:p>
            <a:endParaRPr lang="zh-CN" altLang="en-US" sz="2000" dirty="0">
              <a:latin typeface="微软雅黑" panose="020B0503020204020204" charset="-122"/>
              <a:ea typeface="微软雅黑" panose="020B0503020204020204" charset="-122"/>
            </a:endParaRPr>
          </a:p>
        </p:txBody>
      </p:sp>
      <p:sp>
        <p:nvSpPr>
          <p:cNvPr id="31771" name="AutoShape 26"/>
          <p:cNvSpPr/>
          <p:nvPr/>
        </p:nvSpPr>
        <p:spPr>
          <a:xfrm rot="-3839799">
            <a:off x="5472113" y="4832350"/>
            <a:ext cx="431800" cy="647700"/>
          </a:xfrm>
          <a:prstGeom prst="downArrow">
            <a:avLst>
              <a:gd name="adj1" fmla="val 50000"/>
              <a:gd name="adj2" fmla="val 37500"/>
            </a:avLst>
          </a:prstGeom>
          <a:solidFill>
            <a:schemeClr val="accent1"/>
          </a:solidFill>
          <a:ln w="9525" cap="flat" cmpd="sng">
            <a:solidFill>
              <a:schemeClr val="tx1"/>
            </a:solidFill>
            <a:prstDash val="solid"/>
            <a:miter/>
            <a:headEnd type="none" w="med" len="med"/>
            <a:tailEnd type="none" w="med" len="med"/>
          </a:ln>
        </p:spPr>
        <p:txBody>
          <a:bodyPr vert="eaVert" wrap="none" anchor="ctr" anchorCtr="0"/>
          <a:p>
            <a:endParaRPr lang="zh-CN" altLang="en-US" sz="2000" dirty="0">
              <a:latin typeface="微软雅黑" panose="020B0503020204020204" charset="-122"/>
              <a:ea typeface="微软雅黑" panose="020B0503020204020204" charset="-122"/>
            </a:endParaRPr>
          </a:p>
        </p:txBody>
      </p:sp>
      <p:sp>
        <p:nvSpPr>
          <p:cNvPr id="31772" name="AutoShape 27"/>
          <p:cNvSpPr/>
          <p:nvPr/>
        </p:nvSpPr>
        <p:spPr>
          <a:xfrm rot="5400000">
            <a:off x="4030663" y="4379913"/>
            <a:ext cx="360362" cy="2305050"/>
          </a:xfrm>
          <a:prstGeom prst="downArrow">
            <a:avLst>
              <a:gd name="adj1" fmla="val 51546"/>
              <a:gd name="adj2" fmla="val 122599"/>
            </a:avLst>
          </a:prstGeom>
          <a:solidFill>
            <a:schemeClr val="accent1"/>
          </a:solidFill>
          <a:ln w="9525" cap="flat" cmpd="sng">
            <a:solidFill>
              <a:schemeClr val="tx1"/>
            </a:solidFill>
            <a:prstDash val="solid"/>
            <a:miter/>
            <a:headEnd type="none" w="med" len="med"/>
            <a:tailEnd type="none" w="med" len="med"/>
          </a:ln>
        </p:spPr>
        <p:txBody>
          <a:bodyPr vert="eaVert" wrap="none" anchor="ctr" anchorCtr="0"/>
          <a:p>
            <a:endParaRPr lang="zh-CN" altLang="en-US" sz="2000" dirty="0">
              <a:latin typeface="微软雅黑" panose="020B0503020204020204" charset="-122"/>
              <a:ea typeface="微软雅黑" panose="020B0503020204020204" charset="-122"/>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4099" name="Rectangle 3"/>
          <p:cNvSpPr/>
          <p:nvPr/>
        </p:nvSpPr>
        <p:spPr>
          <a:xfrm>
            <a:off x="0" y="260668"/>
            <a:ext cx="8388350" cy="649287"/>
          </a:xfrm>
          <a:prstGeom prst="rect">
            <a:avLst/>
          </a:prstGeom>
          <a:solidFill>
            <a:srgbClr val="CC0000"/>
          </a:solidFill>
          <a:ln w="9525">
            <a:noFill/>
          </a:ln>
        </p:spPr>
        <p:txBody>
          <a:bodyPr/>
          <a:p>
            <a:pPr>
              <a:spcBef>
                <a:spcPct val="20000"/>
              </a:spcBef>
            </a:pPr>
            <a:r>
              <a:rPr lang="zh-CN" altLang="en-US" sz="2800" b="1" dirty="0">
                <a:latin typeface="微软雅黑" panose="020B0503020204020204" charset="-122"/>
                <a:ea typeface="微软雅黑" panose="020B0503020204020204" charset="-122"/>
              </a:rPr>
              <a:t>当前建设工程成本控制所存在通病分析</a:t>
            </a:r>
            <a:endParaRPr lang="zh-CN" altLang="en-US" sz="2800" b="1" dirty="0">
              <a:latin typeface="微软雅黑" panose="020B0503020204020204" charset="-122"/>
              <a:ea typeface="微软雅黑" panose="020B0503020204020204" charset="-122"/>
            </a:endParaRPr>
          </a:p>
        </p:txBody>
      </p:sp>
      <p:sp>
        <p:nvSpPr>
          <p:cNvPr id="4100" name="Rectangle 4"/>
          <p:cNvSpPr/>
          <p:nvPr/>
        </p:nvSpPr>
        <p:spPr>
          <a:xfrm>
            <a:off x="394970" y="1268730"/>
            <a:ext cx="8321675" cy="5039995"/>
          </a:xfrm>
          <a:prstGeom prst="rect">
            <a:avLst/>
          </a:prstGeom>
          <a:noFill/>
          <a:ln w="9525">
            <a:noFill/>
          </a:ln>
        </p:spPr>
        <p:txBody>
          <a:bodyPr/>
          <a:p>
            <a:pPr>
              <a:lnSpc>
                <a:spcPct val="150000"/>
              </a:lnSpc>
              <a:spcBef>
                <a:spcPts val="0"/>
              </a:spcBef>
            </a:pPr>
            <a:r>
              <a:rPr lang="en-US" altLang="zh-CN" sz="2400" b="1" dirty="0">
                <a:latin typeface="微软雅黑" panose="020B0503020204020204" charset="-122"/>
                <a:ea typeface="微软雅黑" panose="020B0503020204020204" charset="-122"/>
                <a:cs typeface="微软雅黑" panose="020B0503020204020204" charset="-122"/>
              </a:rPr>
              <a:t>1  </a:t>
            </a:r>
            <a:r>
              <a:rPr lang="zh-CN" altLang="en-US" sz="2400" b="1" dirty="0">
                <a:latin typeface="微软雅黑" panose="020B0503020204020204" charset="-122"/>
                <a:ea typeface="微软雅黑" panose="020B0503020204020204" charset="-122"/>
                <a:cs typeface="微软雅黑" panose="020B0503020204020204" charset="-122"/>
              </a:rPr>
              <a:t>项目成本设计管理</a:t>
            </a:r>
            <a:endParaRPr lang="zh-CN" altLang="en-US" sz="2400" b="1" dirty="0">
              <a:latin typeface="微软雅黑" panose="020B0503020204020204" charset="-122"/>
              <a:ea typeface="微软雅黑" panose="020B0503020204020204" charset="-122"/>
              <a:cs typeface="微软雅黑" panose="020B0503020204020204" charset="-122"/>
            </a:endParaRPr>
          </a:p>
          <a:p>
            <a:pPr>
              <a:lnSpc>
                <a:spcPct val="150000"/>
              </a:lnSpc>
              <a:spcBef>
                <a:spcPts val="0"/>
              </a:spcBef>
              <a:buNone/>
            </a:pPr>
            <a:r>
              <a:rPr lang="en-US" altLang="zh-CN" sz="28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 </a:t>
            </a:r>
            <a:r>
              <a:rPr lang="zh-CN" altLang="en-US" sz="2000" dirty="0">
                <a:latin typeface="微软雅黑" panose="020B0503020204020204" charset="-122"/>
                <a:ea typeface="微软雅黑" panose="020B0503020204020204" charset="-122"/>
                <a:cs typeface="微软雅黑" panose="020B0503020204020204" charset="-122"/>
              </a:rPr>
              <a:t>基本上未充分进行或来不及进行，一路紧张催设计催招标和紧急开工，留待问题于过程中解决。         </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spcBef>
                <a:spcPts val="0"/>
              </a:spcBef>
              <a:buNone/>
            </a:pPr>
            <a:r>
              <a:rPr lang="zh-CN" altLang="en-US" sz="2000" dirty="0">
                <a:latin typeface="微软雅黑" panose="020B0503020204020204" charset="-122"/>
                <a:ea typeface="微软雅黑" panose="020B0503020204020204" charset="-122"/>
                <a:cs typeface="微软雅黑" panose="020B0503020204020204" charset="-122"/>
              </a:rPr>
              <a:t>     对不同设计方案选择的分析、不同物料</a:t>
            </a:r>
            <a:r>
              <a:rPr lang="en-US" altLang="zh-CN" sz="2000" dirty="0">
                <a:latin typeface="微软雅黑" panose="020B0503020204020204" charset="-122"/>
                <a:ea typeface="微软雅黑" panose="020B0503020204020204" charset="-122"/>
                <a:cs typeface="微软雅黑" panose="020B0503020204020204" charset="-122"/>
              </a:rPr>
              <a:t>/</a:t>
            </a:r>
            <a:r>
              <a:rPr lang="zh-CN" altLang="en-US" sz="2000" dirty="0">
                <a:latin typeface="微软雅黑" panose="020B0503020204020204" charset="-122"/>
                <a:ea typeface="微软雅黑" panose="020B0503020204020204" charset="-122"/>
                <a:cs typeface="微软雅黑" panose="020B0503020204020204" charset="-122"/>
              </a:rPr>
              <a:t>设备选用的分析等欠充分。</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spcBef>
                <a:spcPts val="0"/>
              </a:spcBef>
              <a:buNone/>
            </a:pPr>
            <a:r>
              <a:rPr lang="zh-CN" altLang="en-US" sz="2000" dirty="0">
                <a:latin typeface="微软雅黑" panose="020B0503020204020204" charset="-122"/>
                <a:ea typeface="微软雅黑" panose="020B0503020204020204" charset="-122"/>
                <a:cs typeface="微软雅黑" panose="020B0503020204020204" charset="-122"/>
              </a:rPr>
              <a:t>     没有施工过程中适应市场实际需求变化所应作出的市场调查和设计调整，与项目营销形成一定的脱节。</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spcBef>
                <a:spcPts val="0"/>
              </a:spcBef>
              <a:buNone/>
            </a:pPr>
            <a:endParaRPr lang="zh-CN" altLang="en-US" sz="2800" dirty="0">
              <a:latin typeface="微软雅黑" panose="020B0503020204020204" charset="-122"/>
              <a:ea typeface="微软雅黑" panose="020B0503020204020204" charset="-122"/>
              <a:cs typeface="微软雅黑" panose="020B0503020204020204" charset="-122"/>
            </a:endParaRPr>
          </a:p>
          <a:p>
            <a:pPr marL="609600" indent="-609600">
              <a:lnSpc>
                <a:spcPct val="90000"/>
              </a:lnSpc>
              <a:spcBef>
                <a:spcPct val="20000"/>
              </a:spcBef>
              <a:buNone/>
            </a:pPr>
            <a:endParaRPr lang="en-US" altLang="zh-CN" sz="2000" dirty="0">
              <a:solidFill>
                <a:schemeClr val="tx2"/>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p:pic>
        <p:nvPicPr>
          <p:cNvPr id="5" name="图片"/>
          <p:cNvPicPr>
            <a:picLocks noChangeAspect="1"/>
          </p:cNvPicPr>
          <p:nvPr userDrawn="1"/>
        </p:nvPicPr>
        <p:blipFill rotWithShape="1">
          <a:blip r:embed="rId1" cstate="print">
            <a:extLst>
              <a:ext uri="{28A0092B-C50C-407E-A947-70E740481C1C}">
                <a14:useLocalDpi xmlns:a14="http://schemas.microsoft.com/office/drawing/2010/main" val="0"/>
              </a:ext>
            </a:extLst>
          </a:blip>
          <a:srcRect t="2" b="39"/>
          <a:stretch>
            <a:fillRect/>
          </a:stretch>
        </p:blipFill>
        <p:spPr>
          <a:xfrm>
            <a:off x="-1270" y="635"/>
            <a:ext cx="9192260" cy="6878955"/>
          </a:xfrm>
          <a:prstGeom prst="rect">
            <a:avLst/>
          </a:prstGeom>
        </p:spPr>
      </p:pic>
      <p:graphicFrame>
        <p:nvGraphicFramePr>
          <p:cNvPr id="6463556" name="Group 68"/>
          <p:cNvGraphicFramePr>
            <a:graphicFrameLocks noGrp="1"/>
          </p:cNvGraphicFramePr>
          <p:nvPr>
            <p:ph idx="1"/>
            <p:custDataLst>
              <p:tags r:id="rId2"/>
            </p:custDataLst>
          </p:nvPr>
        </p:nvGraphicFramePr>
        <p:xfrm>
          <a:off x="683895" y="404495"/>
          <a:ext cx="7792085" cy="6176010"/>
        </p:xfrm>
        <a:graphic>
          <a:graphicData uri="http://schemas.openxmlformats.org/drawingml/2006/table">
            <a:tbl>
              <a:tblPr/>
              <a:tblGrid>
                <a:gridCol w="1876425"/>
                <a:gridCol w="361315"/>
                <a:gridCol w="1733550"/>
                <a:gridCol w="182880"/>
                <a:gridCol w="182880"/>
                <a:gridCol w="211455"/>
                <a:gridCol w="1010920"/>
                <a:gridCol w="360045"/>
                <a:gridCol w="510540"/>
                <a:gridCol w="1362075"/>
              </a:tblGrid>
              <a:tr h="585470">
                <a:tc>
                  <a:txBody>
                    <a:bodyPr/>
                    <a:lstStyle/>
                    <a:p>
                      <a:pPr marL="342900" marR="0" lvl="0" indent="-342900" algn="l" defTabSz="914400" rtl="0" eaLnBrk="1" fontAlgn="b" latinLnBrk="0" hangingPunct="1">
                        <a:lnSpc>
                          <a:spcPct val="100000"/>
                        </a:lnSpc>
                        <a:spcBef>
                          <a:spcPct val="0"/>
                        </a:spcBef>
                        <a:spcAft>
                          <a:spcPct val="0"/>
                        </a:spcAft>
                        <a:buClrTx/>
                        <a:buSzTx/>
                        <a:buFontTx/>
                        <a:buNone/>
                      </a:pPr>
                      <a:endParaRPr kumimoji="1" lang="zh-CN" altLang="zh-CN" sz="3200" b="1"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cap="flat">
                      <a:noFill/>
                    </a:lnL>
                    <a:lnR>
                      <a:noFill/>
                    </a:lnR>
                    <a:lnT cap="flat">
                      <a:noFill/>
                    </a:lnT>
                    <a:lnB>
                      <a:noFill/>
                    </a:lnB>
                    <a:lnTlToBr>
                      <a:noFill/>
                    </a:lnTlToBr>
                    <a:lnBlToTr>
                      <a:noFill/>
                    </a:lnBlToTr>
                    <a:noFill/>
                  </a:tcPr>
                </a:tc>
                <a:tc gridSpan="9">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en-US" altLang="zh-CN" sz="2000" b="0" i="0" u="none" strike="noStrike" cap="none" normalizeH="0" baseline="0" smtClean="0">
                          <a:ln>
                            <a:noFill/>
                          </a:ln>
                          <a:solidFill>
                            <a:schemeClr val="bg2"/>
                          </a:solidFill>
                          <a:effectLst/>
                          <a:latin typeface="楷体_GB2312" pitchFamily="49" charset="-122"/>
                          <a:ea typeface="楷体_GB2312" pitchFamily="49" charset="-122"/>
                        </a:rPr>
                        <a:t>      </a:t>
                      </a:r>
                      <a:r>
                        <a:rPr kumimoji="1" lang="en-US" altLang="zh-CN" sz="2400" b="1" i="0" u="none" strike="noStrike" cap="none" normalizeH="0" baseline="0" smtClean="0">
                          <a:ln>
                            <a:noFill/>
                          </a:ln>
                          <a:solidFill>
                            <a:schemeClr val="bg2"/>
                          </a:solidFill>
                          <a:effectLst/>
                          <a:latin typeface="楷体_GB2312" pitchFamily="49" charset="-122"/>
                          <a:ea typeface="楷体_GB2312" pitchFamily="49" charset="-122"/>
                        </a:rPr>
                        <a:t>XXXX</a:t>
                      </a:r>
                      <a:r>
                        <a:rPr kumimoji="1" lang="zh-CN" altLang="en-US" sz="2400" b="1" i="0" u="none" strike="noStrike" cap="none" normalizeH="0" baseline="0" smtClean="0">
                          <a:ln>
                            <a:noFill/>
                          </a:ln>
                          <a:solidFill>
                            <a:schemeClr val="bg2"/>
                          </a:solidFill>
                          <a:effectLst/>
                          <a:latin typeface="楷体_GB2312" pitchFamily="49" charset="-122"/>
                          <a:ea typeface="楷体_GB2312" pitchFamily="49" charset="-122"/>
                        </a:rPr>
                        <a:t>项目章程</a:t>
                      </a:r>
                      <a:endParaRPr kumimoji="1" lang="zh-CN" altLang="en-US" sz="2800" b="1"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a:noFill/>
                    </a:lnL>
                    <a:lnR cap="flat">
                      <a:noFill/>
                    </a:lnR>
                    <a:lnT cap="flat">
                      <a:noFill/>
                    </a:lnT>
                    <a:lnB>
                      <a:noFill/>
                    </a:lnB>
                    <a:lnTlToBr>
                      <a:noFill/>
                    </a:lnTlToBr>
                    <a:lnBlToTr>
                      <a:noFill/>
                    </a:lnBlToTr>
                    <a:noFill/>
                  </a:tcPr>
                </a:tc>
                <a:tc hMerge="1">
                  <a:tcPr/>
                </a:tc>
                <a:tc hMerge="1">
                  <a:tcPr/>
                </a:tc>
                <a:tc hMerge="1">
                  <a:tcPr/>
                </a:tc>
                <a:tc hMerge="1">
                  <a:tcPr/>
                </a:tc>
                <a:tc hMerge="1">
                  <a:tcPr/>
                </a:tc>
                <a:tc hMerge="1">
                  <a:tcPr/>
                </a:tc>
                <a:tc hMerge="1">
                  <a:tcPr/>
                </a:tc>
                <a:tc hMerge="1">
                  <a:tcPr/>
                </a:tc>
              </a:tr>
              <a:tr h="339090">
                <a:tc gridSpan="10">
                  <a:txBody>
                    <a:bodyPr/>
                    <a:lstStyle/>
                    <a:p>
                      <a:pPr marL="342900" marR="0" lvl="0" indent="-342900" algn="r" defTabSz="914400" rtl="0" eaLnBrk="1" fontAlgn="b"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rPr>
                        <a:t>发布日期：</a:t>
                      </a:r>
                      <a:r>
                        <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rPr>
                        <a:t>2012</a:t>
                      </a: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rPr>
                        <a:t>年   月  日</a:t>
                      </a:r>
                      <a:endParaRPr kumimoji="1" lang="zh-CN" altLang="en-US" sz="3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cap="flat">
                      <a:noFill/>
                    </a:lnL>
                    <a:lnR cap="flat">
                      <a:noFill/>
                    </a:lnR>
                    <a:lnT>
                      <a:noFill/>
                    </a:lnT>
                    <a:lnB w="12700" cap="flat" cmpd="sng" algn="ctr">
                      <a:solidFill>
                        <a:schemeClr val="bg2"/>
                      </a:solidFill>
                      <a:prstDash val="solid"/>
                      <a:round/>
                      <a:headEnd type="none" w="med" len="med"/>
                      <a:tailEnd type="none" w="med" len="med"/>
                    </a:lnB>
                    <a:lnTlToBr>
                      <a:noFill/>
                    </a:lnTlToBr>
                    <a:lnBlToTr>
                      <a:noFill/>
                    </a:lnBlToTr>
                    <a:noFill/>
                  </a:tcPr>
                </a:tc>
                <a:tc hMerge="1">
                  <a:tcPr/>
                </a:tc>
                <a:tc hMerge="1">
                  <a:tcPr/>
                </a:tc>
                <a:tc hMerge="1">
                  <a:tcPr/>
                </a:tc>
                <a:tc hMerge="1">
                  <a:tcPr/>
                </a:tc>
                <a:tc hMerge="1">
                  <a:tcPr/>
                </a:tc>
                <a:tc hMerge="1">
                  <a:tcPr/>
                </a:tc>
                <a:tc hMerge="1">
                  <a:tcPr/>
                </a:tc>
                <a:tc hMerge="1">
                  <a:tcPr/>
                </a:tc>
                <a:tc hMerge="1">
                  <a:tcPr/>
                </a:tc>
              </a:tr>
              <a:tr h="339090">
                <a:tc gridSpan="2">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600" b="1" i="0" u="none" strike="noStrike" cap="none" normalizeH="0" baseline="0" smtClean="0">
                          <a:ln>
                            <a:noFill/>
                          </a:ln>
                          <a:solidFill>
                            <a:schemeClr val="bg2"/>
                          </a:solidFill>
                          <a:effectLst/>
                          <a:latin typeface="楷体_GB2312" pitchFamily="49" charset="-122"/>
                          <a:ea typeface="楷体_GB2312" pitchFamily="49" charset="-122"/>
                        </a:rPr>
                        <a:t>项目名称</a:t>
                      </a:r>
                      <a:endParaRPr kumimoji="1" lang="zh-CN" altLang="en-US" sz="1600" b="1"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hMerge="1">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6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hMerge="1">
                  <a:tcPr/>
                </a:tc>
                <a:tc hMerge="1">
                  <a:tcPr/>
                </a:tc>
                <a:tc gridSpan="2">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600" b="1" i="0" u="none" strike="noStrike" cap="none" normalizeH="0" baseline="0" smtClean="0">
                          <a:ln>
                            <a:noFill/>
                          </a:ln>
                          <a:solidFill>
                            <a:schemeClr val="bg2"/>
                          </a:solidFill>
                          <a:effectLst/>
                          <a:latin typeface="楷体_GB2312" pitchFamily="49" charset="-122"/>
                          <a:ea typeface="楷体_GB2312" pitchFamily="49" charset="-122"/>
                        </a:rPr>
                        <a:t>项目编号</a:t>
                      </a:r>
                      <a:endParaRPr kumimoji="1" lang="zh-CN" altLang="en-US" sz="1600" b="1"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hMerge="1">
                  <a:tcPr/>
                </a:tc>
                <a:tc gridSpan="3">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chemeClr val="bg2"/>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hMerge="1">
                  <a:tcPr/>
                </a:tc>
                <a:tc hMerge="1">
                  <a:tcPr/>
                </a:tc>
              </a:tr>
              <a:tr h="339090">
                <a:tc gridSpan="2">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600" b="1" i="0" u="none" strike="noStrike" cap="none" normalizeH="0" baseline="0" smtClean="0">
                          <a:ln>
                            <a:noFill/>
                          </a:ln>
                          <a:solidFill>
                            <a:schemeClr val="bg2"/>
                          </a:solidFill>
                          <a:effectLst/>
                          <a:latin typeface="楷体_GB2312" pitchFamily="49" charset="-122"/>
                          <a:ea typeface="楷体_GB2312" pitchFamily="49" charset="-122"/>
                        </a:rPr>
                        <a:t>项目概况</a:t>
                      </a:r>
                      <a:endParaRPr kumimoji="1" lang="zh-CN" altLang="en-US" sz="1600" b="1"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hMerge="1">
                  <a:tcPr/>
                </a:tc>
                <a:tc gridSpan="8">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rPr>
                        <a:t>地点、面积、层次、造价、结构、项目特点、公司要求</a:t>
                      </a:r>
                      <a:endPar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chemeClr val="bg2"/>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hMerge="1">
                  <a:tcPr/>
                </a:tc>
                <a:tc hMerge="1">
                  <a:tcPr/>
                </a:tc>
                <a:tc hMerge="1">
                  <a:tcPr/>
                </a:tc>
                <a:tc hMerge="1">
                  <a:tcPr/>
                </a:tc>
                <a:tc hMerge="1">
                  <a:tcPr/>
                </a:tc>
                <a:tc hMerge="1">
                  <a:tcPr/>
                </a:tc>
                <a:tc hMerge="1">
                  <a:tcPr/>
                </a:tc>
              </a:tr>
              <a:tr h="419100">
                <a:tc gridSpan="2">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600" b="1" i="0" u="none" strike="noStrike" cap="none" normalizeH="0" baseline="0" smtClean="0">
                          <a:ln>
                            <a:noFill/>
                          </a:ln>
                          <a:solidFill>
                            <a:schemeClr val="bg2"/>
                          </a:solidFill>
                          <a:effectLst/>
                          <a:latin typeface="楷体_GB2312" pitchFamily="49" charset="-122"/>
                          <a:ea typeface="楷体_GB2312" pitchFamily="49" charset="-122"/>
                        </a:rPr>
                        <a:t>项目发包人与相关方</a:t>
                      </a:r>
                      <a:endParaRPr kumimoji="1" lang="zh-CN" altLang="en-US" sz="1600" b="1"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hMerge="1">
                  <a:tcPr/>
                </a:tc>
                <a:tc gridSpan="8">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rPr>
                        <a:t>雇主</a:t>
                      </a:r>
                      <a:r>
                        <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rPr>
                        <a:t>/</a:t>
                      </a: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rPr>
                        <a:t>监理</a:t>
                      </a:r>
                      <a:r>
                        <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rPr>
                        <a:t>/</a:t>
                      </a: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rPr>
                        <a:t>投资方</a:t>
                      </a:r>
                      <a:r>
                        <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rPr>
                        <a:t>/</a:t>
                      </a: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rPr>
                        <a:t>指定分包方</a:t>
                      </a:r>
                      <a:r>
                        <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rPr>
                        <a:t>/</a:t>
                      </a: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rPr>
                        <a:t>政府有关部门</a:t>
                      </a:r>
                      <a:endPar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chemeClr val="bg2"/>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hMerge="1">
                  <a:tcPr/>
                </a:tc>
                <a:tc hMerge="1">
                  <a:tcPr/>
                </a:tc>
                <a:tc hMerge="1">
                  <a:tcPr/>
                </a:tc>
                <a:tc hMerge="1">
                  <a:tcPr/>
                </a:tc>
                <a:tc hMerge="1">
                  <a:tcPr/>
                </a:tc>
                <a:tc hMerge="1">
                  <a:tcPr/>
                </a:tc>
                <a:tc hMerge="1">
                  <a:tcPr/>
                </a:tc>
              </a:tr>
              <a:tr h="407670">
                <a:tc gridSpan="2">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600" b="1" i="0" u="none" strike="noStrike" cap="none" normalizeH="0" baseline="0" smtClean="0">
                          <a:ln>
                            <a:noFill/>
                          </a:ln>
                          <a:solidFill>
                            <a:schemeClr val="bg2"/>
                          </a:solidFill>
                          <a:effectLst/>
                          <a:latin typeface="楷体_GB2312" pitchFamily="49" charset="-122"/>
                          <a:ea typeface="楷体_GB2312" pitchFamily="49" charset="-122"/>
                        </a:rPr>
                        <a:t>项目委托要求</a:t>
                      </a:r>
                      <a:endParaRPr kumimoji="1" lang="zh-CN" altLang="en-US" sz="1600" b="1"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hMerge="1">
                  <a:tcPr/>
                </a:tc>
                <a:tc gridSpan="8">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rPr>
                        <a:t>全过程咨询</a:t>
                      </a:r>
                      <a:r>
                        <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rPr>
                        <a:t>/</a:t>
                      </a: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rPr>
                        <a:t>限额设计</a:t>
                      </a:r>
                      <a:r>
                        <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rPr>
                        <a:t>/</a:t>
                      </a: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rPr>
                        <a:t>合同咨询</a:t>
                      </a:r>
                      <a:r>
                        <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rPr>
                        <a:t>/</a:t>
                      </a: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rPr>
                        <a:t>清标</a:t>
                      </a:r>
                      <a:r>
                        <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rPr>
                        <a:t>/</a:t>
                      </a: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rPr>
                        <a:t>项目竣工结算</a:t>
                      </a:r>
                      <a:endPar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chemeClr val="bg2"/>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hMerge="1">
                  <a:tcPr/>
                </a:tc>
                <a:tc hMerge="1">
                  <a:tcPr/>
                </a:tc>
                <a:tc hMerge="1">
                  <a:tcPr/>
                </a:tc>
                <a:tc hMerge="1">
                  <a:tcPr/>
                </a:tc>
                <a:tc hMerge="1">
                  <a:tcPr/>
                </a:tc>
                <a:tc hMerge="1">
                  <a:tcPr/>
                </a:tc>
                <a:tc hMerge="1">
                  <a:tcPr/>
                </a:tc>
              </a:tr>
              <a:tr h="585470">
                <a:tc gridSpan="2">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600" b="1" i="0" u="none" strike="noStrike" cap="none" normalizeH="0" baseline="0" smtClean="0">
                          <a:ln>
                            <a:noFill/>
                          </a:ln>
                          <a:solidFill>
                            <a:schemeClr val="bg2"/>
                          </a:solidFill>
                          <a:effectLst/>
                          <a:latin typeface="楷体_GB2312" pitchFamily="49" charset="-122"/>
                          <a:ea typeface="楷体_GB2312" pitchFamily="49" charset="-122"/>
                        </a:rPr>
                        <a:t>项目经理和指定人员</a:t>
                      </a:r>
                      <a:endParaRPr kumimoji="1" lang="zh-CN" altLang="en-US" sz="1600" b="1"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hMerge="1">
                  <a:tcPr/>
                </a:tc>
                <a:tc gridSpan="4">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rPr>
                        <a:t>项目经理</a:t>
                      </a:r>
                      <a:r>
                        <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rPr>
                        <a:t>/</a:t>
                      </a: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rPr>
                        <a:t>机电</a:t>
                      </a:r>
                      <a:r>
                        <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rPr>
                        <a:t>/</a:t>
                      </a: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rPr>
                        <a:t>水暖</a:t>
                      </a:r>
                      <a:r>
                        <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rPr>
                        <a:t>/</a:t>
                      </a: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rPr>
                        <a:t>结构</a:t>
                      </a:r>
                      <a:r>
                        <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rPr>
                        <a:t>/</a:t>
                      </a: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rPr>
                        <a:t>建筑</a:t>
                      </a:r>
                      <a:r>
                        <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rPr>
                        <a:t>/</a:t>
                      </a: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rPr>
                        <a:t>景观</a:t>
                      </a:r>
                      <a:endPar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hMerge="1">
                  <a:tcPr/>
                </a:tc>
                <a:tc hMerge="1">
                  <a:tcPr/>
                </a:tc>
                <a:tc hMerge="1">
                  <a:tcPr/>
                </a:tc>
                <a:tc gridSpan="2">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600" b="1" i="0" u="none" strike="noStrike" cap="none" normalizeH="0" baseline="0" smtClean="0">
                          <a:ln>
                            <a:noFill/>
                          </a:ln>
                          <a:solidFill>
                            <a:schemeClr val="bg2"/>
                          </a:solidFill>
                          <a:effectLst/>
                          <a:latin typeface="楷体_GB2312" pitchFamily="49" charset="-122"/>
                          <a:ea typeface="楷体_GB2312" pitchFamily="49" charset="-122"/>
                        </a:rPr>
                        <a:t>联系方式</a:t>
                      </a:r>
                      <a:endParaRPr kumimoji="1" lang="zh-CN" altLang="en-US" sz="1600" b="1"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hMerge="1">
                  <a:tcPr/>
                </a:tc>
                <a:tc gridSpan="2">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chemeClr val="bg2"/>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hMerge="1">
                  <a:tcPr/>
                </a:tc>
              </a:tr>
              <a:tr h="339090">
                <a:tc gridSpan="2">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600" b="1" i="0" u="none" strike="noStrike" cap="none" normalizeH="0" baseline="0" smtClean="0">
                          <a:ln>
                            <a:noFill/>
                          </a:ln>
                          <a:solidFill>
                            <a:schemeClr val="bg2"/>
                          </a:solidFill>
                          <a:effectLst/>
                          <a:latin typeface="楷体_GB2312" pitchFamily="49" charset="-122"/>
                          <a:ea typeface="楷体_GB2312" pitchFamily="49" charset="-122"/>
                        </a:rPr>
                        <a:t>项目管理方式</a:t>
                      </a:r>
                      <a:endParaRPr kumimoji="1" lang="zh-CN" altLang="en-US" sz="1600" b="1"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hMerge="1">
                  <a:tcPr/>
                </a:tc>
                <a:tc gridSpan="8">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rPr>
                        <a:t>矩阵式</a:t>
                      </a:r>
                      <a:r>
                        <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rPr>
                        <a:t>/</a:t>
                      </a: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rPr>
                        <a:t>职能式</a:t>
                      </a:r>
                      <a:r>
                        <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rPr>
                        <a:t>/</a:t>
                      </a: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rPr>
                        <a:t>线性</a:t>
                      </a:r>
                      <a:r>
                        <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rPr>
                        <a:t>/</a:t>
                      </a: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rPr>
                        <a:t>公司与项目部的分工</a:t>
                      </a:r>
                      <a:endPar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chemeClr val="bg2"/>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hMerge="1">
                  <a:tcPr/>
                </a:tc>
                <a:tc hMerge="1">
                  <a:tcPr/>
                </a:tc>
                <a:tc hMerge="1">
                  <a:tcPr/>
                </a:tc>
                <a:tc hMerge="1">
                  <a:tcPr/>
                </a:tc>
                <a:tc hMerge="1">
                  <a:tcPr/>
                </a:tc>
                <a:tc hMerge="1">
                  <a:tcPr/>
                </a:tc>
                <a:tc hMerge="1">
                  <a:tcPr/>
                </a:tc>
              </a:tr>
              <a:tr h="338455">
                <a:tc gridSpan="2">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600" b="1" i="0" u="none" strike="noStrike" cap="none" normalizeH="0" baseline="0" smtClean="0">
                          <a:ln>
                            <a:noFill/>
                          </a:ln>
                          <a:solidFill>
                            <a:schemeClr val="bg2"/>
                          </a:solidFill>
                          <a:effectLst/>
                          <a:latin typeface="楷体_GB2312" pitchFamily="49" charset="-122"/>
                          <a:ea typeface="楷体_GB2312" pitchFamily="49" charset="-122"/>
                        </a:rPr>
                        <a:t>项目联系方式</a:t>
                      </a:r>
                      <a:endParaRPr kumimoji="1" lang="zh-CN" altLang="en-US" sz="1600" b="1"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hMerge="1">
                  <a:tcPr/>
                </a:tc>
                <a:tc gridSpan="8">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rPr>
                        <a:t>电子信箱</a:t>
                      </a:r>
                      <a:r>
                        <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rPr>
                        <a:t>/OA</a:t>
                      </a:r>
                      <a:endPar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chemeClr val="bg2"/>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hMerge="1">
                  <a:tcPr/>
                </a:tc>
                <a:tc hMerge="1">
                  <a:tcPr/>
                </a:tc>
                <a:tc hMerge="1">
                  <a:tcPr/>
                </a:tc>
                <a:tc hMerge="1">
                  <a:tcPr/>
                </a:tc>
                <a:tc hMerge="1">
                  <a:tcPr/>
                </a:tc>
                <a:tc hMerge="1">
                  <a:tcPr/>
                </a:tc>
                <a:tc hMerge="1">
                  <a:tcPr/>
                </a:tc>
              </a:tr>
              <a:tr h="339090">
                <a:tc gridSpan="2">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600" b="1" i="0" u="none" strike="noStrike" cap="none" normalizeH="0" baseline="0" smtClean="0">
                          <a:ln>
                            <a:noFill/>
                          </a:ln>
                          <a:solidFill>
                            <a:schemeClr val="bg2"/>
                          </a:solidFill>
                          <a:effectLst/>
                          <a:latin typeface="楷体_GB2312" pitchFamily="49" charset="-122"/>
                          <a:ea typeface="楷体_GB2312" pitchFamily="49" charset="-122"/>
                        </a:rPr>
                        <a:t>项目计划开工日期</a:t>
                      </a:r>
                      <a:endParaRPr kumimoji="1" lang="zh-CN" altLang="en-US" sz="1600" b="1"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hMerge="1">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pPr>
                      <a:r>
                        <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rPr>
                        <a:t>   </a:t>
                      </a: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rPr>
                        <a:t>年   月   日</a:t>
                      </a:r>
                      <a:endPar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gridSpan="5">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600" b="1" i="0" u="none" strike="noStrike" cap="none" normalizeH="0" baseline="0" smtClean="0">
                          <a:ln>
                            <a:noFill/>
                          </a:ln>
                          <a:solidFill>
                            <a:schemeClr val="bg2"/>
                          </a:solidFill>
                          <a:effectLst/>
                          <a:latin typeface="楷体_GB2312" pitchFamily="49" charset="-122"/>
                          <a:ea typeface="楷体_GB2312" pitchFamily="49" charset="-122"/>
                        </a:rPr>
                        <a:t>项目计划结束日期</a:t>
                      </a:r>
                      <a:endParaRPr kumimoji="1" lang="zh-CN" altLang="en-US" sz="1600" b="1"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hMerge="1">
                  <a:tcPr/>
                </a:tc>
                <a:tc hMerge="1">
                  <a:tcPr/>
                </a:tc>
                <a:tc hMerge="1">
                  <a:tcPr/>
                </a:tc>
                <a:tc hMerge="1">
                  <a:tcPr/>
                </a:tc>
                <a:tc gridSpan="2">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rPr>
                        <a:t>    </a:t>
                      </a: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rPr>
                        <a:t>年   月   日</a:t>
                      </a:r>
                      <a:endPar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chemeClr val="bg2"/>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hMerge="1">
                  <a:tcPr/>
                </a:tc>
              </a:tr>
              <a:tr h="339090">
                <a:tc gridSpan="2">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600" b="1" i="0" u="none" strike="noStrike" cap="none" normalizeH="0" baseline="0" smtClean="0">
                          <a:ln>
                            <a:noFill/>
                          </a:ln>
                          <a:solidFill>
                            <a:schemeClr val="bg2"/>
                          </a:solidFill>
                          <a:effectLst/>
                          <a:latin typeface="楷体_GB2312" pitchFamily="49" charset="-122"/>
                          <a:ea typeface="楷体_GB2312" pitchFamily="49" charset="-122"/>
                        </a:rPr>
                        <a:t>项目计划工期</a:t>
                      </a:r>
                      <a:endParaRPr kumimoji="1" lang="zh-CN" altLang="en-US" sz="1600" b="1"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hMerge="1">
                  <a:tcPr/>
                </a:tc>
                <a:tc gridSpan="8">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rPr>
                        <a:t>                                                 </a:t>
                      </a: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rPr>
                        <a:t>天　</a:t>
                      </a:r>
                      <a:endPar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chemeClr val="bg2"/>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hMerge="1">
                  <a:tcPr/>
                </a:tc>
                <a:tc hMerge="1">
                  <a:tcPr/>
                </a:tc>
                <a:tc hMerge="1">
                  <a:tcPr/>
                </a:tc>
                <a:tc hMerge="1">
                  <a:tcPr/>
                </a:tc>
                <a:tc hMerge="1">
                  <a:tcPr/>
                </a:tc>
                <a:tc hMerge="1">
                  <a:tcPr/>
                </a:tc>
                <a:tc hMerge="1">
                  <a:tcPr/>
                </a:tc>
              </a:tr>
              <a:tr h="634365">
                <a:tc gridSpan="2">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600" b="1" i="0" u="none" strike="noStrike" cap="none" normalizeH="0" baseline="0" smtClean="0">
                          <a:ln>
                            <a:noFill/>
                          </a:ln>
                          <a:solidFill>
                            <a:schemeClr val="bg2"/>
                          </a:solidFill>
                          <a:effectLst/>
                          <a:latin typeface="楷体_GB2312" pitchFamily="49" charset="-122"/>
                          <a:ea typeface="楷体_GB2312" pitchFamily="49" charset="-122"/>
                        </a:rPr>
                        <a:t>注：</a:t>
                      </a:r>
                      <a:endParaRPr kumimoji="1" lang="zh-CN" altLang="en-US" sz="1600" b="1" i="0" u="none" strike="noStrike" cap="none" normalizeH="0" baseline="0" smtClean="0">
                        <a:ln>
                          <a:noFill/>
                        </a:ln>
                        <a:solidFill>
                          <a:schemeClr val="bg2"/>
                        </a:solidFill>
                        <a:effectLst/>
                        <a:latin typeface="楷体_GB2312" pitchFamily="49" charset="-122"/>
                        <a:ea typeface="楷体_GB2312" pitchFamily="49" charset="-122"/>
                      </a:endParaRPr>
                    </a:p>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600" b="1"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600" b="1"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hMerge="1">
                  <a:tcPr/>
                </a:tc>
                <a:tc gridSpan="8">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endParaRPr>
                    </a:p>
                    <a:p>
                      <a:pPr marL="0" marR="0" lvl="0" indent="0" algn="l" defTabSz="914400" rtl="0" eaLnBrk="1" fontAlgn="base" latinLnBrk="0" hangingPunct="1">
                        <a:lnSpc>
                          <a:spcPct val="100000"/>
                        </a:lnSpc>
                        <a:spcBef>
                          <a:spcPct val="20000"/>
                        </a:spcBef>
                        <a:spcAft>
                          <a:spcPct val="0"/>
                        </a:spcAft>
                        <a:buClrTx/>
                        <a:buSzTx/>
                        <a:buFontTx/>
                        <a:buNone/>
                      </a:pPr>
                      <a:endPar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chemeClr val="bg2"/>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hMerge="1">
                  <a:tcPr/>
                </a:tc>
                <a:tc hMerge="1">
                  <a:tcPr/>
                </a:tc>
                <a:tc hMerge="1">
                  <a:tcPr/>
                </a:tc>
                <a:tc hMerge="1">
                  <a:tcPr/>
                </a:tc>
                <a:tc hMerge="1">
                  <a:tcPr/>
                </a:tc>
                <a:tc hMerge="1">
                  <a:tcPr/>
                </a:tc>
                <a:tc hMerge="1">
                  <a:tcPr/>
                </a:tc>
              </a:tr>
              <a:tr h="585470">
                <a:tc gridSpan="2">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600" b="1" i="0" u="none" strike="noStrike" cap="none" normalizeH="0" baseline="0" smtClean="0">
                          <a:ln>
                            <a:noFill/>
                          </a:ln>
                          <a:solidFill>
                            <a:schemeClr val="bg2"/>
                          </a:solidFill>
                          <a:effectLst/>
                          <a:latin typeface="楷体_GB2312" pitchFamily="49" charset="-122"/>
                          <a:ea typeface="楷体_GB2312" pitchFamily="49" charset="-122"/>
                        </a:rPr>
                        <a:t>批准：</a:t>
                      </a:r>
                      <a:endParaRPr kumimoji="1" lang="zh-CN" altLang="en-US" sz="3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cap="flat">
                      <a:noFill/>
                    </a:lnL>
                    <a:lnR>
                      <a:noFill/>
                    </a:lnR>
                    <a:lnT w="12700" cap="flat" cmpd="sng" algn="ctr">
                      <a:solidFill>
                        <a:schemeClr val="bg2"/>
                      </a:solidFill>
                      <a:prstDash val="solid"/>
                      <a:round/>
                      <a:headEnd type="none" w="med" len="med"/>
                      <a:tailEnd type="none" w="med" len="med"/>
                    </a:lnT>
                    <a:lnB>
                      <a:noFill/>
                    </a:lnB>
                    <a:lnTlToBr>
                      <a:noFill/>
                    </a:lnTlToBr>
                    <a:lnBlToTr>
                      <a:noFill/>
                    </a:lnBlToTr>
                    <a:noFill/>
                  </a:tcPr>
                </a:tc>
                <a:tc hMerge="1">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3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a:noFill/>
                    </a:lnL>
                    <a:lnR>
                      <a:noFill/>
                    </a:lnR>
                    <a:lnT w="12700" cap="flat" cmpd="sng" algn="ctr">
                      <a:solidFill>
                        <a:schemeClr val="bg2"/>
                      </a:solidFill>
                      <a:prstDash val="solid"/>
                      <a:round/>
                      <a:headEnd type="none" w="med" len="med"/>
                      <a:tailEnd type="none" w="med" len="med"/>
                    </a:lnT>
                    <a:lnB>
                      <a:noFill/>
                    </a:lnB>
                    <a:lnTlToBr>
                      <a:noFill/>
                    </a:lnTlToBr>
                    <a:lnBlToTr>
                      <a:noFill/>
                    </a:lnBlToTr>
                    <a:noFill/>
                  </a:tcPr>
                </a:tc>
                <a:tc hMerge="1">
                  <a:tcPr/>
                </a:tc>
                <a:tc gridSpan="5">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600" b="1" i="0" u="none" strike="noStrike" cap="none" normalizeH="0" baseline="0" smtClean="0">
                          <a:ln>
                            <a:noFill/>
                          </a:ln>
                          <a:solidFill>
                            <a:schemeClr val="bg2"/>
                          </a:solidFill>
                          <a:effectLst/>
                          <a:latin typeface="楷体_GB2312" pitchFamily="49" charset="-122"/>
                          <a:ea typeface="楷体_GB2312" pitchFamily="49" charset="-122"/>
                        </a:rPr>
                        <a:t>编制：</a:t>
                      </a:r>
                      <a:endParaRPr kumimoji="1" lang="zh-CN" altLang="en-US" sz="3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a:noFill/>
                    </a:lnL>
                    <a:lnR>
                      <a:noFill/>
                    </a:lnR>
                    <a:lnT w="12700" cap="flat" cmpd="sng" algn="ctr">
                      <a:solidFill>
                        <a:schemeClr val="bg2"/>
                      </a:solidFill>
                      <a:prstDash val="solid"/>
                      <a:round/>
                      <a:headEnd type="none" w="med" len="med"/>
                      <a:tailEnd type="none" w="med" len="med"/>
                    </a:lnT>
                    <a:lnB>
                      <a:noFill/>
                    </a:lnB>
                    <a:lnTlToBr>
                      <a:noFill/>
                    </a:lnTlToBr>
                    <a:lnBlToTr>
                      <a:noFill/>
                    </a:lnBlToTr>
                    <a:noFill/>
                  </a:tcPr>
                </a:tc>
                <a:tc hMerge="1">
                  <a:tcPr/>
                </a:tc>
                <a:tc hMerge="1">
                  <a:tcPr/>
                </a:tc>
                <a:tc hMerge="1">
                  <a:tcPr/>
                </a:tc>
                <a:tc hMerge="1">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24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a:noFill/>
                    </a:lnL>
                    <a:lnR w="12700" cap="flat" cmpd="sng" algn="ctr">
                      <a:solidFill>
                        <a:schemeClr val="tx1"/>
                      </a:solidFill>
                      <a:prstDash val="solid"/>
                      <a:round/>
                      <a:headEnd type="none" w="med" len="med"/>
                      <a:tailEnd type="none" w="med" len="med"/>
                    </a:lnR>
                    <a:lnT w="12700" cap="flat" cmpd="sng" algn="ctr">
                      <a:solidFill>
                        <a:schemeClr val="bg2"/>
                      </a:solidFill>
                      <a:prstDash val="solid"/>
                      <a:round/>
                      <a:headEnd type="none" w="med" len="med"/>
                      <a:tailEnd type="none" w="med" len="med"/>
                    </a:lnT>
                    <a:lnB>
                      <a:noFill/>
                    </a:lnB>
                    <a:lnTlToBr>
                      <a:noFill/>
                    </a:lnTlToBr>
                    <a:lnBlToTr>
                      <a:noFill/>
                    </a:lnBlToTr>
                    <a:noFill/>
                  </a:tcPr>
                </a:tc>
              </a:tr>
              <a:tr h="585470">
                <a:tc gridSpan="10">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600" b="1" i="0" u="none" strike="noStrike" cap="none" normalizeH="0" baseline="0" smtClean="0">
                          <a:ln>
                            <a:noFill/>
                          </a:ln>
                          <a:solidFill>
                            <a:schemeClr val="bg2"/>
                          </a:solidFill>
                          <a:effectLst/>
                          <a:latin typeface="楷体_GB2312" pitchFamily="49" charset="-122"/>
                          <a:ea typeface="楷体_GB2312" pitchFamily="49" charset="-122"/>
                        </a:rPr>
                        <a:t>主送：</a:t>
                      </a: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3200" b="0" i="0" u="none" strike="noStrike" cap="none" normalizeH="0" baseline="0" smtClean="0">
                        <a:ln>
                          <a:noFill/>
                        </a:ln>
                        <a:solidFill>
                          <a:schemeClr val="bg2"/>
                        </a:solidFill>
                        <a:effectLst/>
                        <a:latin typeface="楷体_GB2312" pitchFamily="49" charset="-122"/>
                        <a:ea typeface="楷体_GB2312" pitchFamily="49" charset="-122"/>
                      </a:endParaRPr>
                    </a:p>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3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cap="flat">
                      <a:noFill/>
                    </a:lnL>
                    <a:lnR cap="flat">
                      <a:noFill/>
                    </a:lnR>
                    <a:lnT>
                      <a:noFill/>
                    </a:lnT>
                    <a:lnB cap="flat">
                      <a:noFill/>
                    </a:lnB>
                    <a:lnTlToBr>
                      <a:noFill/>
                    </a:lnTlToBr>
                    <a:lnBlToTr>
                      <a:noFill/>
                    </a:lnBlToTr>
                    <a:noFill/>
                  </a:tcPr>
                </a:tc>
                <a:tc hMerge="1">
                  <a:tcPr/>
                </a:tc>
                <a:tc hMerge="1">
                  <a:tcPr/>
                </a:tc>
                <a:tc hMerge="1">
                  <a:tcPr/>
                </a:tc>
                <a:tc hMerge="1">
                  <a:tcPr/>
                </a:tc>
                <a:tc hMerge="1">
                  <a:tcPr/>
                </a:tc>
                <a:tc hMerge="1">
                  <a:tcPr/>
                </a:tc>
                <a:tc hMerge="1">
                  <a:tcPr/>
                </a:tc>
                <a:tc hMerge="1">
                  <a:tcPr/>
                </a:tc>
                <a:tc hMerge="1">
                  <a:tcPr/>
                </a:tc>
              </a:tr>
            </a:tbl>
          </a:graphicData>
        </a:graphic>
      </p:graphicFrame>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p:pic>
        <p:nvPicPr>
          <p:cNvPr id="5" name="图片"/>
          <p:cNvPicPr>
            <a:picLocks noChangeAspect="1"/>
          </p:cNvPicPr>
          <p:nvPr userDrawn="1"/>
        </p:nvPicPr>
        <p:blipFill rotWithShape="1">
          <a:blip r:embed="rId1" cstate="print">
            <a:extLst>
              <a:ext uri="{28A0092B-C50C-407E-A947-70E740481C1C}">
                <a14:useLocalDpi xmlns:a14="http://schemas.microsoft.com/office/drawing/2010/main" val="0"/>
              </a:ext>
            </a:extLst>
          </a:blip>
          <a:srcRect t="2" b="39"/>
          <a:stretch>
            <a:fillRect/>
          </a:stretch>
        </p:blipFill>
        <p:spPr>
          <a:xfrm>
            <a:off x="-1270" y="635"/>
            <a:ext cx="9192260" cy="6878955"/>
          </a:xfrm>
          <a:prstGeom prst="rect">
            <a:avLst/>
          </a:prstGeom>
        </p:spPr>
      </p:pic>
      <p:sp>
        <p:nvSpPr>
          <p:cNvPr id="33794" name="Rectangle 4"/>
          <p:cNvSpPr/>
          <p:nvPr/>
        </p:nvSpPr>
        <p:spPr>
          <a:xfrm>
            <a:off x="1043305" y="692150"/>
            <a:ext cx="6984365" cy="5477510"/>
          </a:xfrm>
          <a:prstGeom prst="rect">
            <a:avLst/>
          </a:prstGeom>
          <a:noFill/>
          <a:ln w="9525" cap="flat" cmpd="sng">
            <a:solidFill>
              <a:schemeClr val="bg2"/>
            </a:solidFill>
            <a:prstDash val="solid"/>
            <a:miter/>
            <a:headEnd type="none" w="med" len="med"/>
            <a:tailEnd type="none" w="med" len="med"/>
          </a:ln>
        </p:spPr>
        <p:txBody>
          <a:bodyPr wrap="square" anchor="ctr" anchorCtr="0">
            <a:spAutoFit/>
          </a:bodyPr>
          <a:p>
            <a:pPr algn="ctr">
              <a:lnSpc>
                <a:spcPct val="150000"/>
              </a:lnSpc>
            </a:pPr>
            <a:r>
              <a:rPr lang="en-US" altLang="zh-CN" sz="2600" dirty="0">
                <a:solidFill>
                  <a:schemeClr val="bg2"/>
                </a:solidFill>
                <a:latin typeface="楷体_GB2312" pitchFamily="49" charset="-122"/>
              </a:rPr>
              <a:t>XXXX</a:t>
            </a:r>
            <a:r>
              <a:rPr lang="zh-CN" altLang="en-US" sz="2600" dirty="0">
                <a:solidFill>
                  <a:schemeClr val="bg2"/>
                </a:solidFill>
                <a:latin typeface="楷体_GB2312" pitchFamily="49" charset="-122"/>
              </a:rPr>
              <a:t>造价咨询项目管理手册</a:t>
            </a:r>
            <a:endParaRPr lang="zh-CN" altLang="en-US" sz="2600" dirty="0">
              <a:solidFill>
                <a:schemeClr val="bg2"/>
              </a:solidFill>
              <a:latin typeface="楷体_GB2312" pitchFamily="49" charset="-122"/>
            </a:endParaRPr>
          </a:p>
          <a:p>
            <a:pPr algn="ctr">
              <a:lnSpc>
                <a:spcPct val="150000"/>
              </a:lnSpc>
            </a:pPr>
            <a:r>
              <a:rPr lang="en-US" altLang="zh-CN" sz="1800" b="1" dirty="0">
                <a:solidFill>
                  <a:schemeClr val="bg2"/>
                </a:solidFill>
                <a:latin typeface="楷体_GB2312" pitchFamily="49" charset="-122"/>
              </a:rPr>
              <a:t>XXXX ESTATE CONSULTANT PROJECT MANAGEMENT HANDBOOK</a:t>
            </a:r>
            <a:endParaRPr lang="en-US" altLang="zh-CN" sz="2600" dirty="0">
              <a:solidFill>
                <a:schemeClr val="bg2"/>
              </a:solidFill>
              <a:latin typeface="楷体_GB2312" pitchFamily="49" charset="-122"/>
            </a:endParaRPr>
          </a:p>
          <a:p>
            <a:pPr algn="ctr"/>
            <a:r>
              <a:rPr lang="en-US" altLang="zh-CN" sz="2600" dirty="0">
                <a:solidFill>
                  <a:schemeClr val="bg2"/>
                </a:solidFill>
                <a:latin typeface="楷体_GB2312" pitchFamily="49" charset="-122"/>
              </a:rPr>
              <a:t>RC-PMHB-XXXX-2009-01</a:t>
            </a:r>
            <a:endParaRPr lang="en-US" altLang="zh-CN" sz="2600" dirty="0">
              <a:solidFill>
                <a:schemeClr val="bg2"/>
              </a:solidFill>
              <a:latin typeface="楷体_GB2312" pitchFamily="49" charset="-122"/>
            </a:endParaRPr>
          </a:p>
          <a:p>
            <a:pPr algn="ctr"/>
            <a:r>
              <a:rPr lang="zh-CN" altLang="en-US" sz="2200" b="1" dirty="0">
                <a:solidFill>
                  <a:schemeClr val="bg2"/>
                </a:solidFill>
                <a:latin typeface="楷体_GB2312" pitchFamily="49" charset="-122"/>
              </a:rPr>
              <a:t>中文版</a:t>
            </a:r>
            <a:endParaRPr lang="zh-CN" altLang="en-US" sz="2200" dirty="0">
              <a:solidFill>
                <a:schemeClr val="bg2"/>
              </a:solidFill>
              <a:latin typeface="楷体_GB2312" pitchFamily="49" charset="-122"/>
            </a:endParaRPr>
          </a:p>
          <a:p>
            <a:pPr algn="ctr"/>
            <a:r>
              <a:rPr lang="en-US" altLang="zh-CN" sz="2000" b="1" dirty="0">
                <a:solidFill>
                  <a:schemeClr val="bg2"/>
                </a:solidFill>
                <a:latin typeface="楷体_GB2312" pitchFamily="49" charset="-122"/>
              </a:rPr>
              <a:t>CHINESE VERSION</a:t>
            </a:r>
            <a:endParaRPr lang="en-US" altLang="zh-CN" sz="2000" b="1" dirty="0">
              <a:solidFill>
                <a:schemeClr val="bg2"/>
              </a:solidFill>
              <a:latin typeface="楷体_GB2312" pitchFamily="49" charset="-122"/>
            </a:endParaRPr>
          </a:p>
          <a:p>
            <a:pPr algn="ctr"/>
            <a:endParaRPr lang="en-US" altLang="zh-CN" sz="2000" b="1" dirty="0">
              <a:solidFill>
                <a:schemeClr val="bg2"/>
              </a:solidFill>
              <a:latin typeface="楷体_GB2312" pitchFamily="49" charset="-122"/>
            </a:endParaRPr>
          </a:p>
          <a:p>
            <a:pPr algn="ctr"/>
            <a:endParaRPr lang="en-US" altLang="zh-CN" sz="2200" b="1" dirty="0">
              <a:solidFill>
                <a:schemeClr val="bg2"/>
              </a:solidFill>
              <a:latin typeface="楷体_GB2312" pitchFamily="49" charset="-122"/>
            </a:endParaRPr>
          </a:p>
          <a:p>
            <a:pPr algn="ctr"/>
            <a:endParaRPr lang="en-US" altLang="zh-CN" sz="2600" b="1" dirty="0">
              <a:solidFill>
                <a:schemeClr val="bg2"/>
              </a:solidFill>
              <a:latin typeface="楷体_GB2312" pitchFamily="49" charset="-122"/>
            </a:endParaRPr>
          </a:p>
          <a:p>
            <a:pPr algn="ctr"/>
            <a:endParaRPr lang="en-US" altLang="zh-CN" sz="2600" b="1" dirty="0">
              <a:solidFill>
                <a:schemeClr val="bg2"/>
              </a:solidFill>
              <a:latin typeface="楷体_GB2312" pitchFamily="49" charset="-122"/>
            </a:endParaRPr>
          </a:p>
          <a:p>
            <a:pPr algn="ctr"/>
            <a:endParaRPr lang="en-US" altLang="zh-CN" sz="2600" b="1" dirty="0">
              <a:solidFill>
                <a:schemeClr val="bg2"/>
              </a:solidFill>
              <a:latin typeface="楷体_GB2312" pitchFamily="49" charset="-122"/>
            </a:endParaRPr>
          </a:p>
          <a:p>
            <a:pPr algn="ctr"/>
            <a:endParaRPr lang="en-US" altLang="zh-CN" sz="2600" dirty="0">
              <a:solidFill>
                <a:schemeClr val="bg2"/>
              </a:solidFill>
              <a:latin typeface="楷体_GB2312" pitchFamily="49" charset="-122"/>
            </a:endParaRPr>
          </a:p>
          <a:p>
            <a:pPr algn="ctr"/>
            <a:r>
              <a:rPr lang="zh-CN" altLang="en-US" sz="2600" dirty="0">
                <a:solidFill>
                  <a:schemeClr val="bg2"/>
                </a:solidFill>
                <a:latin typeface="楷体_GB2312" pitchFamily="49" charset="-122"/>
              </a:rPr>
              <a:t>某某咨询有限公司</a:t>
            </a:r>
            <a:endParaRPr lang="zh-CN" altLang="en-US" sz="2600" dirty="0">
              <a:solidFill>
                <a:schemeClr val="bg2"/>
              </a:solidFill>
              <a:latin typeface="楷体_GB2312" pitchFamily="49" charset="-122"/>
            </a:endParaRPr>
          </a:p>
          <a:p>
            <a:pPr algn="ctr"/>
            <a:r>
              <a:rPr lang="en-US" altLang="zh-CN" sz="2200" dirty="0">
                <a:solidFill>
                  <a:schemeClr val="bg2"/>
                </a:solidFill>
                <a:latin typeface="楷体_GB2312" pitchFamily="49" charset="-122"/>
              </a:rPr>
              <a:t>TIANJIN RICHEN ESTATE CONSULTANT COMPANY</a:t>
            </a:r>
            <a:endParaRPr lang="en-US" altLang="zh-CN" sz="2200" dirty="0">
              <a:solidFill>
                <a:schemeClr val="bg2"/>
              </a:solidFill>
              <a:latin typeface="楷体_GB2312" pitchFamily="49" charset="-122"/>
            </a:endParaRPr>
          </a:p>
          <a:p>
            <a:pPr algn="ctr"/>
            <a:r>
              <a:rPr lang="en-US" altLang="zh-CN" sz="2200" b="1" dirty="0">
                <a:solidFill>
                  <a:schemeClr val="bg2"/>
                </a:solidFill>
                <a:latin typeface="楷体_GB2312" pitchFamily="49" charset="-122"/>
              </a:rPr>
              <a:t>15/01/2010</a:t>
            </a:r>
            <a:endParaRPr lang="en-US" altLang="zh-CN" sz="2200" b="1" dirty="0">
              <a:solidFill>
                <a:schemeClr val="bg2"/>
              </a:solidFill>
              <a:latin typeface="楷体_GB2312" pitchFamily="49" charset="-122"/>
            </a:endParaRP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p:pic>
        <p:nvPicPr>
          <p:cNvPr id="5" name="图片"/>
          <p:cNvPicPr>
            <a:picLocks noChangeAspect="1"/>
          </p:cNvPicPr>
          <p:nvPr userDrawn="1"/>
        </p:nvPicPr>
        <p:blipFill rotWithShape="1">
          <a:blip r:embed="rId1" cstate="print">
            <a:extLst>
              <a:ext uri="{28A0092B-C50C-407E-A947-70E740481C1C}">
                <a14:useLocalDpi xmlns:a14="http://schemas.microsoft.com/office/drawing/2010/main" val="0"/>
              </a:ext>
            </a:extLst>
          </a:blip>
          <a:srcRect t="2" b="39"/>
          <a:stretch>
            <a:fillRect/>
          </a:stretch>
        </p:blipFill>
        <p:spPr>
          <a:xfrm>
            <a:off x="-1270" y="635"/>
            <a:ext cx="9192260" cy="6878955"/>
          </a:xfrm>
          <a:prstGeom prst="rect">
            <a:avLst/>
          </a:prstGeom>
        </p:spPr>
      </p:pic>
      <p:sp>
        <p:nvSpPr>
          <p:cNvPr id="22" name="灯片编号占位符 4"/>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graphicFrame>
        <p:nvGraphicFramePr>
          <p:cNvPr id="6421556" name="Group 52"/>
          <p:cNvGraphicFramePr>
            <a:graphicFrameLocks noGrp="1"/>
          </p:cNvGraphicFramePr>
          <p:nvPr>
            <p:ph idx="1"/>
            <p:custDataLst>
              <p:tags r:id="rId2"/>
            </p:custDataLst>
          </p:nvPr>
        </p:nvGraphicFramePr>
        <p:xfrm>
          <a:off x="827405" y="765175"/>
          <a:ext cx="7465060" cy="5339715"/>
        </p:xfrm>
        <a:graphic>
          <a:graphicData uri="http://schemas.openxmlformats.org/drawingml/2006/table">
            <a:tbl>
              <a:tblPr/>
              <a:tblGrid>
                <a:gridCol w="2040255"/>
                <a:gridCol w="215900"/>
                <a:gridCol w="3157220"/>
                <a:gridCol w="215265"/>
                <a:gridCol w="1836420"/>
              </a:tblGrid>
              <a:tr h="661670">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400" b="1"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发布日期</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pPr>
                      <a:r>
                        <a:rPr kumimoji="1" lang="en-US" altLang="zh-CN" sz="1400" b="1"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1/15/2010</a:t>
                      </a:r>
                      <a:endPar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gridSpan="3">
                  <a:txBody>
                    <a:bodyPr/>
                    <a:lstStyle/>
                    <a:p>
                      <a:pPr marL="342900" marR="0" lvl="0" indent="-342900" algn="ctr" defTabSz="914400" rtl="0" eaLnBrk="1" fontAlgn="base" latinLnBrk="0" hangingPunct="1">
                        <a:lnSpc>
                          <a:spcPct val="100000"/>
                        </a:lnSpc>
                        <a:spcBef>
                          <a:spcPct val="0"/>
                        </a:spcBef>
                        <a:spcAft>
                          <a:spcPct val="0"/>
                        </a:spcAft>
                        <a:buClrTx/>
                        <a:buSzTx/>
                        <a:buFontTx/>
                        <a:buNone/>
                      </a:pPr>
                      <a:r>
                        <a:rPr kumimoji="1" lang="en-US" altLang="zh-CN" sz="1400" b="1"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XXXX</a:t>
                      </a:r>
                      <a:r>
                        <a:rPr kumimoji="1" lang="zh-CN" altLang="en-US" sz="1400" b="1"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咨询公司项目管理手册</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pPr>
                      <a:r>
                        <a:rPr kumimoji="1" lang="en-US" altLang="zh-CN" sz="1400" b="1"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RC- PMHB-XXXX-2010-01</a:t>
                      </a:r>
                      <a:endPar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hMerge="1">
                  <a:tcPr/>
                </a:tc>
                <a:tc hMerge="1">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400" b="1" i="0" u="none" strike="noStrike" cap="none" normalizeH="0" baseline="0" smtClean="0">
                          <a:ln>
                            <a:noFill/>
                          </a:ln>
                          <a:solidFill>
                            <a:schemeClr val="bg2"/>
                          </a:solidFill>
                          <a:effectLst/>
                          <a:latin typeface="宋体" panose="02010600030101010101" pitchFamily="2" charset="-122"/>
                          <a:ea typeface="宋体" panose="02010600030101010101" pitchFamily="2" charset="-122"/>
                          <a:cs typeface="Times New Roman" panose="02020603050405020304" pitchFamily="18" charset="0"/>
                        </a:rPr>
                        <a:t>版本</a:t>
                      </a:r>
                      <a:r>
                        <a:rPr kumimoji="1" lang="en-US" altLang="zh-CN" sz="1400" b="1" i="0" u="none" strike="noStrike" cap="none" normalizeH="0" baseline="0" smtClean="0">
                          <a:ln>
                            <a:noFill/>
                          </a:ln>
                          <a:solidFill>
                            <a:schemeClr val="bg2"/>
                          </a:solidFill>
                          <a:effectLst/>
                          <a:latin typeface="宋体" panose="02010600030101010101" pitchFamily="2" charset="-122"/>
                          <a:ea typeface="宋体" panose="02010600030101010101" pitchFamily="2" charset="-122"/>
                          <a:cs typeface="Times New Roman" panose="02020603050405020304" pitchFamily="18" charset="0"/>
                        </a:rPr>
                        <a:t>—</a:t>
                      </a:r>
                      <a:r>
                        <a:rPr kumimoji="1" lang="zh-CN" altLang="en-US" sz="1400" b="1" i="0" u="none" strike="noStrike" cap="none" normalizeH="0" baseline="0" smtClean="0">
                          <a:ln>
                            <a:noFill/>
                          </a:ln>
                          <a:solidFill>
                            <a:schemeClr val="bg2"/>
                          </a:solidFill>
                          <a:effectLst/>
                          <a:latin typeface="宋体" panose="02010600030101010101" pitchFamily="2" charset="-122"/>
                          <a:ea typeface="宋体" panose="02010600030101010101" pitchFamily="2" charset="-122"/>
                          <a:cs typeface="Times New Roman" panose="02020603050405020304" pitchFamily="18" charset="0"/>
                        </a:rPr>
                        <a:t>修改次数</a:t>
                      </a:r>
                      <a:endParaRPr kumimoji="1" lang="zh-CN" altLang="en-US" sz="10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pPr>
                      <a:r>
                        <a:rPr kumimoji="1" lang="en-US" altLang="zh-CN" sz="1400" b="1" i="0" u="none" strike="noStrike" cap="none" normalizeH="0" baseline="0" smtClean="0">
                          <a:ln>
                            <a:noFill/>
                          </a:ln>
                          <a:solidFill>
                            <a:schemeClr val="bg2"/>
                          </a:solidFill>
                          <a:effectLst/>
                          <a:latin typeface="宋体" panose="02010600030101010101" pitchFamily="2" charset="-122"/>
                          <a:ea typeface="宋体" panose="02010600030101010101" pitchFamily="2" charset="-122"/>
                          <a:cs typeface="Times New Roman" panose="02020603050405020304" pitchFamily="18" charset="0"/>
                        </a:rPr>
                        <a:t>1—00</a:t>
                      </a:r>
                      <a:endParaRPr kumimoji="1" lang="en-US" altLang="zh-CN" sz="18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4102735">
                <a:tc gridSpan="5">
                  <a:txBody>
                    <a:bodyPr/>
                    <a:lstStyle/>
                    <a:p>
                      <a:pPr marL="342900" marR="0" lvl="0" indent="-342900" algn="l" defTabSz="914400" rtl="0" eaLnBrk="1" fontAlgn="base" latinLnBrk="0" hangingPunct="1">
                        <a:lnSpc>
                          <a:spcPct val="15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目录</a:t>
                      </a:r>
                      <a:endPar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p>
                      <a:pPr marL="342900" marR="0" lvl="0" indent="-342900" algn="l" defTabSz="914400" rtl="0" eaLnBrk="0" fontAlgn="base" latinLnBrk="0" hangingPunct="0">
                        <a:lnSpc>
                          <a:spcPct val="15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r>
                        <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1   </a:t>
                      </a: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项目概况	                       </a:t>
                      </a:r>
                      <a:r>
                        <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9   </a:t>
                      </a: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风险管理</a:t>
                      </a:r>
                      <a:b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b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r>
                        <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2   </a:t>
                      </a: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目标和范围管理                  </a:t>
                      </a:r>
                      <a:r>
                        <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10  </a:t>
                      </a: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价值工程		</a:t>
                      </a:r>
                      <a:endPar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p>
                      <a:pPr marL="342900" marR="0" lvl="0" indent="-342900" algn="l" defTabSz="914400" rtl="0" eaLnBrk="0" fontAlgn="base" latinLnBrk="0" hangingPunct="0">
                        <a:lnSpc>
                          <a:spcPct val="15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r>
                        <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3   </a:t>
                      </a: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项目组织机构及职责分工	    </a:t>
                      </a:r>
                      <a:r>
                        <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11  </a:t>
                      </a: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培训</a:t>
                      </a:r>
                      <a:endPar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p>
                      <a:pPr marL="342900" marR="0" lvl="0" indent="-342900" algn="l" defTabSz="914400" rtl="0" eaLnBrk="0" fontAlgn="base" latinLnBrk="0" hangingPunct="0">
                        <a:lnSpc>
                          <a:spcPct val="15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r>
                        <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4   </a:t>
                      </a: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工作管理程序                    </a:t>
                      </a:r>
                      <a:r>
                        <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12  </a:t>
                      </a: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收尾管理</a:t>
                      </a:r>
                      <a:b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b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r>
                        <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5   </a:t>
                      </a: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合同管理                        </a:t>
                      </a:r>
                      <a:r>
                        <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13  </a:t>
                      </a: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项目总结和成熟度分析</a:t>
                      </a:r>
                      <a:b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b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r>
                        <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6   </a:t>
                      </a: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计划进度管理                     修改管理页		</a:t>
                      </a:r>
                      <a:endPar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p>
                      <a:pPr marL="342900" marR="0" lvl="0" indent="-342900" algn="l" defTabSz="914400" rtl="0" eaLnBrk="0" fontAlgn="base" latinLnBrk="0" hangingPunct="0">
                        <a:lnSpc>
                          <a:spcPct val="15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r>
                        <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7   </a:t>
                      </a: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沟通管理		</a:t>
                      </a:r>
                      <a:b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b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r>
                        <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8   </a:t>
                      </a: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文档管理</a:t>
                      </a:r>
                      <a:b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br>
                      <a:endPar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hMerge="1">
                  <a:tcPr/>
                </a:tc>
                <a:tc hMerge="1">
                  <a:tcPr/>
                </a:tc>
                <a:tc hMerge="1">
                  <a:tcPr/>
                </a:tc>
                <a:tc hMerge="1">
                  <a:tcPr/>
                </a:tc>
              </a:tr>
              <a:tr h="575310">
                <a:tc gridSpan="2">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400" b="1"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批准：</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pPr>
                      <a:r>
                        <a:rPr kumimoji="1" lang="zh-CN" altLang="en-US" sz="1400" b="1"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日期：</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hMerge="1">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400" b="1"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审核：</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pPr>
                      <a:r>
                        <a:rPr kumimoji="1" lang="zh-CN" altLang="en-US" sz="1400" b="1"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日期：</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gridSpan="2">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400" b="1"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编制：</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pPr>
                      <a:r>
                        <a:rPr kumimoji="1" lang="zh-CN" altLang="en-US" sz="1400" b="1"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日期：</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hMerge="1">
                  <a:tcPr/>
                </a:tc>
              </a:tr>
            </a:tbl>
          </a:graphicData>
        </a:graphic>
      </p:graphicFrame>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p:pic>
        <p:nvPicPr>
          <p:cNvPr id="5" name="图片"/>
          <p:cNvPicPr>
            <a:picLocks noChangeAspect="1"/>
          </p:cNvPicPr>
          <p:nvPr userDrawn="1"/>
        </p:nvPicPr>
        <p:blipFill rotWithShape="1">
          <a:blip r:embed="rId1" cstate="print">
            <a:extLst>
              <a:ext uri="{28A0092B-C50C-407E-A947-70E740481C1C}">
                <a14:useLocalDpi xmlns:a14="http://schemas.microsoft.com/office/drawing/2010/main" val="0"/>
              </a:ext>
            </a:extLst>
          </a:blip>
          <a:srcRect t="2" b="39"/>
          <a:stretch>
            <a:fillRect/>
          </a:stretch>
        </p:blipFill>
        <p:spPr>
          <a:xfrm>
            <a:off x="-1270" y="635"/>
            <a:ext cx="9192260" cy="6878955"/>
          </a:xfrm>
          <a:prstGeom prst="rect">
            <a:avLst/>
          </a:prstGeom>
        </p:spPr>
      </p:pic>
      <p:sp>
        <p:nvSpPr>
          <p:cNvPr id="71" name="灯片编号占位符 3"/>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35843" name="Rectangle 2"/>
          <p:cNvSpPr/>
          <p:nvPr/>
        </p:nvSpPr>
        <p:spPr>
          <a:xfrm>
            <a:off x="0" y="157163"/>
            <a:ext cx="6011863" cy="460375"/>
          </a:xfrm>
          <a:prstGeom prst="rect">
            <a:avLst/>
          </a:prstGeom>
          <a:solidFill>
            <a:srgbClr val="CC0000"/>
          </a:solidFill>
          <a:ln w="9525">
            <a:noFill/>
          </a:ln>
        </p:spPr>
        <p:txBody>
          <a:bodyPr anchor="ctr" anchorCtr="0">
            <a:spAutoFit/>
          </a:bodyPr>
          <a:p>
            <a:pPr marL="342900" indent="-342900" defTabSz="914400">
              <a:tabLst>
                <a:tab pos="800100" algn="l"/>
              </a:tabLst>
            </a:pPr>
            <a:r>
              <a:rPr lang="zh-CN" altLang="en-US" sz="2400" dirty="0">
                <a:latin typeface="微软雅黑" panose="020B0503020204020204" charset="-122"/>
                <a:ea typeface="微软雅黑" panose="020B0503020204020204" charset="-122"/>
                <a:cs typeface="微软雅黑" panose="020B0503020204020204" charset="-122"/>
              </a:rPr>
              <a:t>目标范围管理</a:t>
            </a:r>
            <a:r>
              <a:rPr lang="en-US" altLang="zh-CN" sz="1600" dirty="0">
                <a:latin typeface="微软雅黑" panose="020B0503020204020204" charset="-122"/>
                <a:ea typeface="微软雅黑" panose="020B0503020204020204" charset="-122"/>
                <a:cs typeface="微软雅黑" panose="020B0503020204020204" charset="-122"/>
              </a:rPr>
              <a:t>--</a:t>
            </a:r>
            <a:r>
              <a:rPr lang="zh-CN" altLang="en-US" sz="2400" dirty="0">
                <a:latin typeface="微软雅黑" panose="020B0503020204020204" charset="-122"/>
                <a:ea typeface="微软雅黑" panose="020B0503020204020204" charset="-122"/>
                <a:cs typeface="微软雅黑" panose="020B0503020204020204" charset="-122"/>
              </a:rPr>
              <a:t>对外工作范围内容</a:t>
            </a:r>
            <a:endParaRPr lang="zh-CN" altLang="en-US" sz="2400" dirty="0">
              <a:latin typeface="微软雅黑" panose="020B0503020204020204" charset="-122"/>
              <a:ea typeface="微软雅黑" panose="020B0503020204020204" charset="-122"/>
              <a:cs typeface="微软雅黑" panose="020B0503020204020204" charset="-122"/>
            </a:endParaRPr>
          </a:p>
        </p:txBody>
      </p:sp>
      <p:graphicFrame>
        <p:nvGraphicFramePr>
          <p:cNvPr id="6429879" name="Group 183"/>
          <p:cNvGraphicFramePr>
            <a:graphicFrameLocks noGrp="1"/>
          </p:cNvGraphicFramePr>
          <p:nvPr>
            <p:custDataLst>
              <p:tags r:id="rId2"/>
            </p:custDataLst>
          </p:nvPr>
        </p:nvGraphicFramePr>
        <p:xfrm>
          <a:off x="826770" y="803275"/>
          <a:ext cx="7559040" cy="5803265"/>
        </p:xfrm>
        <a:graphic>
          <a:graphicData uri="http://schemas.openxmlformats.org/drawingml/2006/table">
            <a:tbl>
              <a:tblPr/>
              <a:tblGrid>
                <a:gridCol w="4026535"/>
                <a:gridCol w="1624965"/>
                <a:gridCol w="1907540"/>
              </a:tblGrid>
              <a:tr h="365760">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800" b="1" i="0" u="none" strike="noStrike" cap="none" normalizeH="0" baseline="0" smtClean="0">
                          <a:ln>
                            <a:noFill/>
                          </a:ln>
                          <a:solidFill>
                            <a:schemeClr val="bg2"/>
                          </a:solidFill>
                          <a:effectLst/>
                          <a:latin typeface="楷体_GB2312" pitchFamily="49" charset="-122"/>
                          <a:ea typeface="楷体_GB2312" pitchFamily="49" charset="-122"/>
                        </a:rPr>
                        <a:t>工作内容</a:t>
                      </a:r>
                      <a:endParaRPr kumimoji="1" lang="zh-CN" altLang="en-US" sz="1800" b="1"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800" b="1" i="0" u="none" strike="noStrike" cap="none" normalizeH="0" baseline="0" smtClean="0">
                          <a:ln>
                            <a:noFill/>
                          </a:ln>
                          <a:solidFill>
                            <a:schemeClr val="bg2"/>
                          </a:solidFill>
                          <a:effectLst/>
                          <a:latin typeface="楷体_GB2312" pitchFamily="49" charset="-122"/>
                          <a:ea typeface="楷体_GB2312" pitchFamily="49" charset="-122"/>
                        </a:rPr>
                        <a:t>是否包含</a:t>
                      </a:r>
                      <a:endParaRPr kumimoji="1" lang="zh-CN" altLang="en-US" sz="1800" b="1"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800" b="1" i="0" u="none" strike="noStrike" cap="none" normalizeH="0" baseline="0" smtClean="0">
                          <a:ln>
                            <a:noFill/>
                          </a:ln>
                          <a:solidFill>
                            <a:schemeClr val="bg2"/>
                          </a:solidFill>
                          <a:effectLst/>
                          <a:latin typeface="楷体_GB2312" pitchFamily="49" charset="-122"/>
                          <a:ea typeface="楷体_GB2312" pitchFamily="49" charset="-122"/>
                        </a:rPr>
                        <a:t>备注</a:t>
                      </a:r>
                      <a:endParaRPr kumimoji="1" lang="zh-CN" altLang="en-US" sz="1800" b="1"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365760">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1800" b="1" i="0" u="none" strike="noStrike" cap="none" normalizeH="0" baseline="0" smtClean="0">
                          <a:ln>
                            <a:noFill/>
                          </a:ln>
                          <a:solidFill>
                            <a:schemeClr val="bg2"/>
                          </a:solidFill>
                          <a:effectLst/>
                          <a:latin typeface="楷体_GB2312" pitchFamily="49" charset="-122"/>
                          <a:ea typeface="楷体_GB2312" pitchFamily="49" charset="-122"/>
                        </a:rPr>
                        <a:t>项目决策策划</a:t>
                      </a:r>
                      <a:endParaRPr kumimoji="1" lang="zh-CN" altLang="en-US" sz="1800" b="1"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1" lang="zh-CN" altLang="zh-CN" sz="1800" b="1"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1"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365760">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1800" b="1" i="0" u="none" strike="noStrike" cap="none" normalizeH="0" baseline="0" smtClean="0">
                          <a:ln>
                            <a:noFill/>
                          </a:ln>
                          <a:solidFill>
                            <a:schemeClr val="bg2"/>
                          </a:solidFill>
                          <a:effectLst/>
                          <a:latin typeface="楷体_GB2312" pitchFamily="49" charset="-122"/>
                          <a:ea typeface="楷体_GB2312" pitchFamily="49" charset="-122"/>
                        </a:rPr>
                        <a:t>项目建议书和可行性报告</a:t>
                      </a:r>
                      <a:endParaRPr kumimoji="1" lang="zh-CN" altLang="en-US" sz="1800" b="1"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1" lang="zh-CN" altLang="zh-CN" sz="1800" b="1"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1"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640080">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1800" b="1" i="0" u="none" strike="noStrike" cap="none" normalizeH="0" baseline="0" smtClean="0">
                          <a:ln>
                            <a:noFill/>
                          </a:ln>
                          <a:solidFill>
                            <a:schemeClr val="bg2"/>
                          </a:solidFill>
                          <a:effectLst/>
                          <a:latin typeface="楷体_GB2312" pitchFamily="49" charset="-122"/>
                          <a:ea typeface="楷体_GB2312" pitchFamily="49" charset="-122"/>
                        </a:rPr>
                        <a:t>限额设计、指标分析、方案测算、方案比选优化建议</a:t>
                      </a:r>
                      <a:endParaRPr kumimoji="1" lang="zh-CN" altLang="en-US" sz="1800" b="1"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1" lang="zh-CN" altLang="zh-CN" sz="1800" b="1"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1"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365760">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1800" b="1" i="0" u="none" strike="noStrike" cap="none" normalizeH="0" baseline="0" smtClean="0">
                          <a:ln>
                            <a:noFill/>
                          </a:ln>
                          <a:solidFill>
                            <a:schemeClr val="bg2"/>
                          </a:solidFill>
                          <a:effectLst/>
                          <a:latin typeface="楷体_GB2312" pitchFamily="49" charset="-122"/>
                          <a:ea typeface="楷体_GB2312" pitchFamily="49" charset="-122"/>
                        </a:rPr>
                        <a:t>项目实施策划</a:t>
                      </a:r>
                      <a:endParaRPr kumimoji="1" lang="zh-CN" altLang="en-US" sz="1800" b="1"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1" lang="zh-CN" altLang="zh-CN" sz="1800" b="1"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1"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387350">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1800" b="1" i="0" u="none" strike="noStrike" cap="none" normalizeH="0" baseline="0" smtClean="0">
                          <a:ln>
                            <a:noFill/>
                          </a:ln>
                          <a:solidFill>
                            <a:schemeClr val="bg2"/>
                          </a:solidFill>
                          <a:effectLst/>
                          <a:latin typeface="楷体_GB2312" pitchFamily="49" charset="-122"/>
                          <a:ea typeface="楷体_GB2312" pitchFamily="49" charset="-122"/>
                        </a:rPr>
                        <a:t>总包、分包工程量清单</a:t>
                      </a:r>
                      <a:endParaRPr kumimoji="1" lang="zh-CN" altLang="en-US" sz="1800" b="1"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1" lang="zh-CN" altLang="zh-CN" sz="1800" b="1"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1"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365760">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1800" b="1" i="0" u="none" strike="noStrike" cap="none" normalizeH="0" baseline="0" smtClean="0">
                          <a:ln>
                            <a:noFill/>
                          </a:ln>
                          <a:solidFill>
                            <a:schemeClr val="bg2"/>
                          </a:solidFill>
                          <a:effectLst/>
                          <a:latin typeface="楷体_GB2312" pitchFamily="49" charset="-122"/>
                          <a:ea typeface="楷体_GB2312" pitchFamily="49" charset="-122"/>
                        </a:rPr>
                        <a:t>合同条件审核</a:t>
                      </a:r>
                      <a:endParaRPr kumimoji="1" lang="zh-CN" altLang="en-US" sz="1800" b="1"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1" lang="zh-CN" altLang="zh-CN" sz="1800" b="1"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1"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365760">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1800" b="1" i="0" u="none" strike="noStrike" cap="none" normalizeH="0" baseline="0" smtClean="0">
                          <a:ln>
                            <a:noFill/>
                          </a:ln>
                          <a:solidFill>
                            <a:schemeClr val="bg2"/>
                          </a:solidFill>
                          <a:effectLst/>
                          <a:latin typeface="楷体_GB2312" pitchFamily="49" charset="-122"/>
                          <a:ea typeface="楷体_GB2312" pitchFamily="49" charset="-122"/>
                        </a:rPr>
                        <a:t>招标控制价编制</a:t>
                      </a:r>
                      <a:endParaRPr kumimoji="1" lang="zh-CN" altLang="en-US" sz="1800" b="1"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1" lang="zh-CN" altLang="zh-CN" sz="1800" b="1"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1"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365760">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1800" b="1" i="0" u="none" strike="noStrike" cap="none" normalizeH="0" baseline="0" smtClean="0">
                          <a:ln>
                            <a:noFill/>
                          </a:ln>
                          <a:solidFill>
                            <a:schemeClr val="bg2"/>
                          </a:solidFill>
                          <a:effectLst/>
                          <a:latin typeface="楷体_GB2312" pitchFamily="49" charset="-122"/>
                          <a:ea typeface="楷体_GB2312" pitchFamily="49" charset="-122"/>
                        </a:rPr>
                        <a:t>工程签证、变更管理、索赔管理</a:t>
                      </a:r>
                      <a:endParaRPr kumimoji="1" lang="zh-CN" altLang="en-US" sz="1800" b="1"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1" lang="zh-CN" altLang="zh-CN" sz="1800" b="1"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1"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365760">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1800" b="1" i="0" u="none" strike="noStrike" cap="none" normalizeH="0" baseline="0" smtClean="0">
                          <a:ln>
                            <a:noFill/>
                          </a:ln>
                          <a:solidFill>
                            <a:schemeClr val="bg2"/>
                          </a:solidFill>
                          <a:effectLst/>
                          <a:latin typeface="楷体_GB2312" pitchFamily="49" charset="-122"/>
                          <a:ea typeface="楷体_GB2312" pitchFamily="49" charset="-122"/>
                        </a:rPr>
                        <a:t>工程进度款</a:t>
                      </a:r>
                      <a:endParaRPr kumimoji="1" lang="zh-CN" altLang="en-US" sz="1800" b="1"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1" lang="zh-CN" altLang="zh-CN" sz="1800" b="1"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1"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386715">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1800" b="1" i="0" u="none" strike="noStrike" cap="none" normalizeH="0" baseline="0" smtClean="0">
                          <a:ln>
                            <a:noFill/>
                          </a:ln>
                          <a:solidFill>
                            <a:schemeClr val="bg2"/>
                          </a:solidFill>
                          <a:effectLst/>
                          <a:latin typeface="楷体_GB2312" pitchFamily="49" charset="-122"/>
                          <a:ea typeface="楷体_GB2312" pitchFamily="49" charset="-122"/>
                        </a:rPr>
                        <a:t>月度工程费用报告</a:t>
                      </a:r>
                      <a:endParaRPr kumimoji="1" lang="zh-CN" altLang="en-US" sz="2800" b="1"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1" lang="zh-CN" altLang="zh-CN" sz="1800" b="1"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1"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365760">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1800" b="1" i="0" u="none" strike="noStrike" cap="none" normalizeH="0" baseline="0" smtClean="0">
                          <a:ln>
                            <a:noFill/>
                          </a:ln>
                          <a:solidFill>
                            <a:schemeClr val="bg2"/>
                          </a:solidFill>
                          <a:effectLst/>
                          <a:latin typeface="楷体_GB2312" pitchFamily="49" charset="-122"/>
                          <a:ea typeface="楷体_GB2312" pitchFamily="49" charset="-122"/>
                        </a:rPr>
                        <a:t>价值工程</a:t>
                      </a:r>
                      <a:endParaRPr kumimoji="1" lang="zh-CN" altLang="en-US" sz="1800" b="1"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1" lang="zh-CN" altLang="zh-CN" sz="1800" b="1"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1"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365760">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1800" b="1" i="0" u="none" strike="noStrike" cap="none" normalizeH="0" baseline="0" smtClean="0">
                          <a:ln>
                            <a:noFill/>
                          </a:ln>
                          <a:solidFill>
                            <a:schemeClr val="bg2"/>
                          </a:solidFill>
                          <a:effectLst/>
                          <a:latin typeface="楷体_GB2312" pitchFamily="49" charset="-122"/>
                          <a:ea typeface="楷体_GB2312" pitchFamily="49" charset="-122"/>
                        </a:rPr>
                        <a:t>竣工结算 </a:t>
                      </a:r>
                      <a:endParaRPr kumimoji="1" lang="zh-CN" altLang="en-US" sz="1800" b="1"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1" lang="zh-CN" altLang="zh-CN" sz="1800" b="1"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1"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365760">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1800" b="1" i="0" u="none" strike="noStrike" cap="none" normalizeH="0" baseline="0" smtClean="0">
                          <a:ln>
                            <a:noFill/>
                          </a:ln>
                          <a:solidFill>
                            <a:schemeClr val="bg2"/>
                          </a:solidFill>
                          <a:effectLst/>
                          <a:latin typeface="楷体_GB2312" pitchFamily="49" charset="-122"/>
                          <a:ea typeface="楷体_GB2312" pitchFamily="49" charset="-122"/>
                        </a:rPr>
                        <a:t>工程费用管理总结 </a:t>
                      </a:r>
                      <a:endParaRPr kumimoji="1" lang="zh-CN" altLang="en-US" sz="1800" b="1"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1" lang="zh-CN" altLang="zh-CN" sz="1800" b="1"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1"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365760">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1800" b="1" i="0" u="none" strike="noStrike" cap="none" normalizeH="0" baseline="0" smtClean="0">
                          <a:ln>
                            <a:noFill/>
                          </a:ln>
                          <a:solidFill>
                            <a:schemeClr val="bg2"/>
                          </a:solidFill>
                          <a:effectLst/>
                          <a:latin typeface="楷体_GB2312" pitchFamily="49" charset="-122"/>
                          <a:ea typeface="楷体_GB2312" pitchFamily="49" charset="-122"/>
                        </a:rPr>
                        <a:t>项目总结</a:t>
                      </a:r>
                      <a:endParaRPr kumimoji="1" lang="zh-CN" altLang="en-US" sz="2800" b="1"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1" lang="zh-CN" altLang="zh-CN" sz="1800" b="1"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1"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36867" name="Rectangle 3"/>
          <p:cNvSpPr>
            <a:spLocks noGrp="1"/>
          </p:cNvSpPr>
          <p:nvPr>
            <p:ph idx="1"/>
          </p:nvPr>
        </p:nvSpPr>
        <p:spPr>
          <a:xfrm>
            <a:off x="468630" y="1269365"/>
            <a:ext cx="8151495" cy="4318000"/>
          </a:xfrm>
        </p:spPr>
        <p:txBody>
          <a:bodyPr vert="horz" wrap="square" lIns="91440" tIns="45720" rIns="91440" bIns="45720" anchor="t" anchorCtr="0"/>
          <a:p>
            <a:pPr marL="0" indent="0" eaLnBrk="1" latinLnBrk="0" hangingPunct="1">
              <a:lnSpc>
                <a:spcPct val="150000"/>
              </a:lnSpc>
              <a:spcBef>
                <a:spcPts val="0"/>
              </a:spcBef>
              <a:buNone/>
            </a:pPr>
            <a:r>
              <a:rPr lang="en-US" altLang="zh-CN" sz="2000" b="0" dirty="0">
                <a:cs typeface="微软雅黑" panose="020B0503020204020204" charset="-122"/>
              </a:rPr>
              <a:t>1</a:t>
            </a:r>
            <a:r>
              <a:rPr lang="zh-CN" altLang="en-US" sz="2000" b="0" dirty="0">
                <a:cs typeface="微软雅黑" panose="020B0503020204020204" charset="-122"/>
              </a:rPr>
              <a:t>、制定限额设计造价控制目标；</a:t>
            </a:r>
            <a:endParaRPr lang="zh-CN" altLang="en-US" sz="2000" b="0" dirty="0">
              <a:cs typeface="微软雅黑" panose="020B0503020204020204" charset="-122"/>
            </a:endParaRPr>
          </a:p>
          <a:p>
            <a:pPr marL="0" indent="0" eaLnBrk="1" latinLnBrk="0" hangingPunct="1">
              <a:lnSpc>
                <a:spcPct val="150000"/>
              </a:lnSpc>
              <a:spcBef>
                <a:spcPts val="0"/>
              </a:spcBef>
              <a:buNone/>
            </a:pPr>
            <a:r>
              <a:rPr lang="en-US" altLang="zh-CN" sz="2000" b="0" dirty="0">
                <a:cs typeface="微软雅黑" panose="020B0503020204020204" charset="-122"/>
              </a:rPr>
              <a:t>2</a:t>
            </a:r>
            <a:r>
              <a:rPr lang="zh-CN" altLang="en-US" sz="2000" b="0" dirty="0">
                <a:cs typeface="微软雅黑" panose="020B0503020204020204" charset="-122"/>
              </a:rPr>
              <a:t>、对设计方案进行技术经济指标分析以优化设计方案；</a:t>
            </a:r>
            <a:endParaRPr lang="zh-CN" altLang="en-US" sz="2000" b="0" dirty="0">
              <a:cs typeface="微软雅黑" panose="020B0503020204020204" charset="-122"/>
            </a:endParaRPr>
          </a:p>
          <a:p>
            <a:pPr marL="0" indent="0" eaLnBrk="1" latinLnBrk="0" hangingPunct="1">
              <a:lnSpc>
                <a:spcPct val="150000"/>
              </a:lnSpc>
              <a:spcBef>
                <a:spcPts val="0"/>
              </a:spcBef>
              <a:buNone/>
            </a:pPr>
            <a:r>
              <a:rPr lang="en-US" altLang="zh-CN" sz="2000" b="0" dirty="0">
                <a:cs typeface="微软雅黑" panose="020B0503020204020204" charset="-122"/>
              </a:rPr>
              <a:t>3</a:t>
            </a:r>
            <a:r>
              <a:rPr lang="zh-CN" altLang="en-US" sz="2000" b="0" dirty="0">
                <a:cs typeface="微软雅黑" panose="020B0503020204020204" charset="-122"/>
              </a:rPr>
              <a:t>、编制、审核概预算；</a:t>
            </a:r>
            <a:endParaRPr lang="zh-CN" altLang="en-US" sz="2000" b="0" dirty="0">
              <a:cs typeface="微软雅黑" panose="020B0503020204020204" charset="-122"/>
            </a:endParaRPr>
          </a:p>
          <a:p>
            <a:pPr marL="0" indent="0" eaLnBrk="1" latinLnBrk="0" hangingPunct="1">
              <a:lnSpc>
                <a:spcPct val="150000"/>
              </a:lnSpc>
              <a:spcBef>
                <a:spcPts val="0"/>
              </a:spcBef>
              <a:buNone/>
            </a:pPr>
            <a:r>
              <a:rPr lang="en-US" altLang="zh-CN" sz="2000" b="0" dirty="0">
                <a:cs typeface="微软雅黑" panose="020B0503020204020204" charset="-122"/>
              </a:rPr>
              <a:t>4</a:t>
            </a:r>
            <a:r>
              <a:rPr lang="zh-CN" altLang="en-US" sz="2000" b="0" dirty="0">
                <a:cs typeface="微软雅黑" panose="020B0503020204020204" charset="-122"/>
              </a:rPr>
              <a:t>、控制设计标准和规模在预定造价目标以内。</a:t>
            </a:r>
            <a:endParaRPr lang="zh-CN" altLang="en-US" sz="2000" b="0" dirty="0">
              <a:cs typeface="微软雅黑" panose="020B0503020204020204" charset="-122"/>
            </a:endParaRPr>
          </a:p>
        </p:txBody>
      </p:sp>
      <p:sp>
        <p:nvSpPr>
          <p:cNvPr id="36868" name="Text Box 4"/>
          <p:cNvSpPr/>
          <p:nvPr/>
        </p:nvSpPr>
        <p:spPr>
          <a:xfrm>
            <a:off x="0" y="257175"/>
            <a:ext cx="8135938" cy="583565"/>
          </a:xfrm>
          <a:prstGeom prst="rect">
            <a:avLst/>
          </a:prstGeom>
          <a:solidFill>
            <a:srgbClr val="CC0000"/>
          </a:solidFill>
          <a:ln w="9525">
            <a:noFill/>
          </a:ln>
        </p:spPr>
        <p:txBody>
          <a:bodyPr>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设计阶段造价控制的工作内容</a:t>
            </a:r>
            <a:endParaRPr lang="zh-CN" altLang="en-US" sz="2800" b="1" dirty="0">
              <a:latin typeface="微软雅黑" panose="020B0503020204020204" charset="-122"/>
              <a:ea typeface="微软雅黑" panose="020B0503020204020204" charset="-122"/>
              <a:sym typeface="+mn-ea"/>
            </a:endParaRP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 name="灯片编号占位符 3"/>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37891" name="Text Box 2"/>
          <p:cNvSpPr/>
          <p:nvPr/>
        </p:nvSpPr>
        <p:spPr>
          <a:xfrm>
            <a:off x="0" y="257175"/>
            <a:ext cx="7524750" cy="583565"/>
          </a:xfrm>
          <a:prstGeom prst="rect">
            <a:avLst/>
          </a:prstGeom>
          <a:solidFill>
            <a:srgbClr val="CC0000"/>
          </a:solidFill>
          <a:ln w="9525">
            <a:noFill/>
          </a:ln>
        </p:spPr>
        <p:txBody>
          <a:bodyPr>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项目各阶段对增值的影响</a:t>
            </a:r>
            <a:endParaRPr lang="zh-CN" altLang="en-US" sz="2800" b="1" dirty="0">
              <a:latin typeface="微软雅黑" panose="020B0503020204020204" charset="-122"/>
              <a:ea typeface="微软雅黑" panose="020B0503020204020204" charset="-122"/>
              <a:sym typeface="+mn-ea"/>
            </a:endParaRPr>
          </a:p>
        </p:txBody>
      </p:sp>
      <p:sp>
        <p:nvSpPr>
          <p:cNvPr id="37892" name="Line 3"/>
          <p:cNvSpPr/>
          <p:nvPr/>
        </p:nvSpPr>
        <p:spPr>
          <a:xfrm>
            <a:off x="762000" y="5486400"/>
            <a:ext cx="7467600" cy="0"/>
          </a:xfrm>
          <a:prstGeom prst="line">
            <a:avLst/>
          </a:prstGeom>
          <a:ln w="28575" cap="flat" cmpd="sng">
            <a:solidFill>
              <a:srgbClr val="FFFFCC"/>
            </a:solidFill>
            <a:prstDash val="solid"/>
            <a:headEnd type="none" w="med" len="med"/>
            <a:tailEnd type="triangle" w="med" len="med"/>
          </a:ln>
        </p:spPr>
      </p:sp>
      <p:sp>
        <p:nvSpPr>
          <p:cNvPr id="37893" name="Line 4"/>
          <p:cNvSpPr/>
          <p:nvPr/>
        </p:nvSpPr>
        <p:spPr>
          <a:xfrm flipV="1">
            <a:off x="762000" y="1371600"/>
            <a:ext cx="0" cy="4114800"/>
          </a:xfrm>
          <a:prstGeom prst="line">
            <a:avLst/>
          </a:prstGeom>
          <a:ln w="28575" cap="flat" cmpd="sng">
            <a:solidFill>
              <a:srgbClr val="FFFFCC"/>
            </a:solidFill>
            <a:prstDash val="solid"/>
            <a:headEnd type="none" w="med" len="med"/>
            <a:tailEnd type="triangle" w="med" len="med"/>
          </a:ln>
        </p:spPr>
      </p:sp>
      <p:sp>
        <p:nvSpPr>
          <p:cNvPr id="37894" name="Text Box 5"/>
          <p:cNvSpPr txBox="1"/>
          <p:nvPr/>
        </p:nvSpPr>
        <p:spPr>
          <a:xfrm>
            <a:off x="7772400" y="5562600"/>
            <a:ext cx="1219200" cy="298450"/>
          </a:xfrm>
          <a:prstGeom prst="rect">
            <a:avLst/>
          </a:prstGeom>
          <a:noFill/>
          <a:ln w="9525">
            <a:noFill/>
          </a:ln>
        </p:spPr>
        <p:txBody>
          <a:bodyPr>
            <a:spAutoFit/>
          </a:bodyPr>
          <a:p>
            <a:pPr algn="ctr" eaLnBrk="0" hangingPunct="0">
              <a:spcBef>
                <a:spcPct val="50000"/>
              </a:spcBef>
            </a:pPr>
            <a:r>
              <a:rPr lang="zh-CN" altLang="en-US" sz="2000" b="1" dirty="0">
                <a:latin typeface="Times New Roman" panose="02020603050405020304" pitchFamily="18" charset="0"/>
                <a:ea typeface="仿宋_GB2312" pitchFamily="49" charset="-122"/>
              </a:rPr>
              <a:t>时间</a:t>
            </a:r>
            <a:endParaRPr lang="zh-CN" altLang="en-US" sz="2400" dirty="0">
              <a:latin typeface="Times New Roman" panose="02020603050405020304" pitchFamily="18" charset="0"/>
              <a:ea typeface="宋体" panose="02010600030101010101" pitchFamily="2" charset="-122"/>
            </a:endParaRPr>
          </a:p>
        </p:txBody>
      </p:sp>
      <p:sp>
        <p:nvSpPr>
          <p:cNvPr id="37895" name="Line 6"/>
          <p:cNvSpPr/>
          <p:nvPr/>
        </p:nvSpPr>
        <p:spPr>
          <a:xfrm>
            <a:off x="3886200" y="1371600"/>
            <a:ext cx="0" cy="4876800"/>
          </a:xfrm>
          <a:prstGeom prst="line">
            <a:avLst/>
          </a:prstGeom>
          <a:ln w="9525" cap="flat" cmpd="sng">
            <a:solidFill>
              <a:srgbClr val="FFFFCC"/>
            </a:solidFill>
            <a:prstDash val="dashDot"/>
            <a:headEnd type="none" w="med" len="med"/>
            <a:tailEnd type="none" w="med" len="med"/>
          </a:ln>
        </p:spPr>
      </p:sp>
      <p:sp>
        <p:nvSpPr>
          <p:cNvPr id="37896" name="Line 7"/>
          <p:cNvSpPr/>
          <p:nvPr/>
        </p:nvSpPr>
        <p:spPr>
          <a:xfrm>
            <a:off x="2362200" y="1371600"/>
            <a:ext cx="0" cy="4800600"/>
          </a:xfrm>
          <a:prstGeom prst="line">
            <a:avLst/>
          </a:prstGeom>
          <a:ln w="9525" cap="flat" cmpd="sng">
            <a:solidFill>
              <a:srgbClr val="FFFFCC"/>
            </a:solidFill>
            <a:prstDash val="dashDot"/>
            <a:headEnd type="none" w="med" len="med"/>
            <a:tailEnd type="none" w="med" len="med"/>
          </a:ln>
        </p:spPr>
      </p:sp>
      <p:sp>
        <p:nvSpPr>
          <p:cNvPr id="37897" name="Line 8"/>
          <p:cNvSpPr/>
          <p:nvPr/>
        </p:nvSpPr>
        <p:spPr>
          <a:xfrm>
            <a:off x="6477000" y="1447800"/>
            <a:ext cx="0" cy="4724400"/>
          </a:xfrm>
          <a:prstGeom prst="line">
            <a:avLst/>
          </a:prstGeom>
          <a:ln w="9525" cap="flat" cmpd="sng">
            <a:solidFill>
              <a:srgbClr val="FFFFCC"/>
            </a:solidFill>
            <a:prstDash val="dashDot"/>
            <a:headEnd type="none" w="med" len="med"/>
            <a:tailEnd type="none" w="med" len="med"/>
          </a:ln>
        </p:spPr>
      </p:sp>
      <p:sp>
        <p:nvSpPr>
          <p:cNvPr id="37898" name="Freeform 9"/>
          <p:cNvSpPr/>
          <p:nvPr/>
        </p:nvSpPr>
        <p:spPr>
          <a:xfrm>
            <a:off x="1447800" y="1447800"/>
            <a:ext cx="6400800" cy="3924300"/>
          </a:xfrm>
          <a:custGeom>
            <a:avLst/>
            <a:gdLst>
              <a:gd name="txL" fmla="*/ 0 w 4032"/>
              <a:gd name="txT" fmla="*/ 0 h 2472"/>
              <a:gd name="txR" fmla="*/ 4032 w 4032"/>
              <a:gd name="txB" fmla="*/ 2472 h 2472"/>
            </a:gdLst>
            <a:ahLst/>
            <a:cxnLst>
              <a:cxn ang="0">
                <a:pos x="0" y="0"/>
              </a:cxn>
              <a:cxn ang="0">
                <a:pos x="1248" y="2064"/>
              </a:cxn>
              <a:cxn ang="0">
                <a:pos x="4032" y="2448"/>
              </a:cxn>
            </a:cxnLst>
            <a:rect l="txL" t="txT" r="txR" b="txB"/>
            <a:pathLst>
              <a:path w="4032" h="2472">
                <a:moveTo>
                  <a:pt x="0" y="0"/>
                </a:moveTo>
                <a:cubicBezTo>
                  <a:pt x="288" y="828"/>
                  <a:pt x="576" y="1656"/>
                  <a:pt x="1248" y="2064"/>
                </a:cubicBezTo>
                <a:cubicBezTo>
                  <a:pt x="1920" y="2472"/>
                  <a:pt x="3568" y="2384"/>
                  <a:pt x="4032" y="2448"/>
                </a:cubicBezTo>
              </a:path>
            </a:pathLst>
          </a:custGeom>
          <a:noFill/>
          <a:ln w="38100" cap="flat" cmpd="sng">
            <a:solidFill>
              <a:srgbClr val="FFFFCC"/>
            </a:solidFill>
            <a:prstDash val="dash"/>
            <a:round/>
            <a:headEnd type="none" w="med" len="med"/>
            <a:tailEnd type="none" w="med" len="med"/>
          </a:ln>
        </p:spPr>
        <p:txBody>
          <a:bodyPr wrap="none" anchor="ctr" anchorCtr="0"/>
          <a:p>
            <a:endParaRPr lang="zh-CN" altLang="en-US" sz="2000" dirty="0">
              <a:latin typeface="微软雅黑" panose="020B0503020204020204" charset="-122"/>
              <a:ea typeface="微软雅黑" panose="020B0503020204020204" charset="-122"/>
            </a:endParaRPr>
          </a:p>
        </p:txBody>
      </p:sp>
      <p:sp>
        <p:nvSpPr>
          <p:cNvPr id="37899" name="Text Box 10"/>
          <p:cNvSpPr txBox="1"/>
          <p:nvPr/>
        </p:nvSpPr>
        <p:spPr>
          <a:xfrm>
            <a:off x="603885" y="5638800"/>
            <a:ext cx="1605915" cy="706755"/>
          </a:xfrm>
          <a:prstGeom prst="rect">
            <a:avLst/>
          </a:prstGeom>
          <a:noFill/>
          <a:ln w="9525">
            <a:noFill/>
          </a:ln>
        </p:spPr>
        <p:txBody>
          <a:bodyPr wrap="square">
            <a:spAutoFit/>
          </a:bodyPr>
          <a:p>
            <a:pPr algn="ctr" eaLnBrk="0" hangingPunct="0">
              <a:spcBef>
                <a:spcPct val="50000"/>
              </a:spcBef>
            </a:pPr>
            <a:r>
              <a:rPr lang="zh-CN" altLang="en-US" sz="2000" b="1" dirty="0">
                <a:latin typeface="微软雅黑" panose="020B0503020204020204" charset="-122"/>
                <a:ea typeface="微软雅黑" panose="020B0503020204020204" charset="-122"/>
              </a:rPr>
              <a:t>项目建议和可行性研究</a:t>
            </a:r>
            <a:endParaRPr lang="zh-CN" altLang="en-US" sz="2000" b="1" dirty="0">
              <a:latin typeface="微软雅黑" panose="020B0503020204020204" charset="-122"/>
              <a:ea typeface="微软雅黑" panose="020B0503020204020204" charset="-122"/>
            </a:endParaRPr>
          </a:p>
        </p:txBody>
      </p:sp>
      <p:sp>
        <p:nvSpPr>
          <p:cNvPr id="37900" name="Text Box 11"/>
          <p:cNvSpPr txBox="1"/>
          <p:nvPr/>
        </p:nvSpPr>
        <p:spPr>
          <a:xfrm>
            <a:off x="2484755" y="5732780"/>
            <a:ext cx="1506855" cy="398780"/>
          </a:xfrm>
          <a:prstGeom prst="rect">
            <a:avLst/>
          </a:prstGeom>
          <a:noFill/>
          <a:ln w="9525">
            <a:noFill/>
          </a:ln>
        </p:spPr>
        <p:txBody>
          <a:bodyPr wrap="square">
            <a:spAutoFit/>
          </a:bodyPr>
          <a:p>
            <a:pPr algn="ctr" eaLnBrk="0" hangingPunct="0">
              <a:spcBef>
                <a:spcPct val="50000"/>
              </a:spcBef>
            </a:pPr>
            <a:r>
              <a:rPr lang="zh-CN" altLang="en-US" sz="2000" b="1" dirty="0">
                <a:solidFill>
                  <a:schemeClr val="tx2"/>
                </a:solidFill>
                <a:latin typeface="微软雅黑" panose="020B0503020204020204" charset="-122"/>
                <a:ea typeface="微软雅黑" panose="020B0503020204020204" charset="-122"/>
              </a:rPr>
              <a:t>设计和计划</a:t>
            </a:r>
            <a:endParaRPr lang="zh-CN" altLang="en-US" sz="2000" b="1" dirty="0">
              <a:solidFill>
                <a:schemeClr val="tx2"/>
              </a:solidFill>
              <a:latin typeface="微软雅黑" panose="020B0503020204020204" charset="-122"/>
              <a:ea typeface="微软雅黑" panose="020B0503020204020204" charset="-122"/>
            </a:endParaRPr>
          </a:p>
        </p:txBody>
      </p:sp>
      <p:sp>
        <p:nvSpPr>
          <p:cNvPr id="37901" name="Text Box 12"/>
          <p:cNvSpPr txBox="1"/>
          <p:nvPr/>
        </p:nvSpPr>
        <p:spPr>
          <a:xfrm>
            <a:off x="4419600" y="5719445"/>
            <a:ext cx="1371600" cy="398780"/>
          </a:xfrm>
          <a:prstGeom prst="rect">
            <a:avLst/>
          </a:prstGeom>
          <a:noFill/>
          <a:ln w="9525">
            <a:noFill/>
          </a:ln>
        </p:spPr>
        <p:txBody>
          <a:bodyPr>
            <a:spAutoFit/>
          </a:bodyPr>
          <a:p>
            <a:pPr algn="ctr" eaLnBrk="0" hangingPunct="0">
              <a:spcBef>
                <a:spcPct val="50000"/>
              </a:spcBef>
            </a:pPr>
            <a:r>
              <a:rPr lang="zh-CN" altLang="en-US" sz="2000" b="1" dirty="0">
                <a:latin typeface="微软雅黑" panose="020B0503020204020204" charset="-122"/>
                <a:ea typeface="微软雅黑" panose="020B0503020204020204" charset="-122"/>
              </a:rPr>
              <a:t>施工</a:t>
            </a:r>
            <a:endParaRPr lang="zh-CN" altLang="en-US" sz="2000" b="1" dirty="0">
              <a:latin typeface="微软雅黑" panose="020B0503020204020204" charset="-122"/>
              <a:ea typeface="微软雅黑" panose="020B0503020204020204" charset="-122"/>
            </a:endParaRPr>
          </a:p>
        </p:txBody>
      </p:sp>
      <p:sp>
        <p:nvSpPr>
          <p:cNvPr id="37902" name="Text Box 13"/>
          <p:cNvSpPr txBox="1"/>
          <p:nvPr/>
        </p:nvSpPr>
        <p:spPr>
          <a:xfrm>
            <a:off x="6477000" y="5719445"/>
            <a:ext cx="1371600" cy="398780"/>
          </a:xfrm>
          <a:prstGeom prst="rect">
            <a:avLst/>
          </a:prstGeom>
          <a:noFill/>
          <a:ln w="9525">
            <a:noFill/>
          </a:ln>
        </p:spPr>
        <p:txBody>
          <a:bodyPr>
            <a:spAutoFit/>
          </a:bodyPr>
          <a:p>
            <a:pPr algn="ctr" eaLnBrk="0" hangingPunct="0">
              <a:spcBef>
                <a:spcPct val="50000"/>
              </a:spcBef>
            </a:pPr>
            <a:r>
              <a:rPr lang="zh-CN" altLang="en-US" sz="2000" b="1" dirty="0">
                <a:latin typeface="微软雅黑" panose="020B0503020204020204" charset="-122"/>
                <a:ea typeface="微软雅黑" panose="020B0503020204020204" charset="-122"/>
              </a:rPr>
              <a:t>使用</a:t>
            </a:r>
            <a:endParaRPr lang="zh-CN" altLang="en-US" sz="2000" b="1" dirty="0">
              <a:latin typeface="微软雅黑" panose="020B0503020204020204" charset="-122"/>
              <a:ea typeface="微软雅黑" panose="020B0503020204020204" charset="-122"/>
            </a:endParaRPr>
          </a:p>
        </p:txBody>
      </p:sp>
      <p:sp>
        <p:nvSpPr>
          <p:cNvPr id="37903" name="Text Box 14"/>
          <p:cNvSpPr txBox="1"/>
          <p:nvPr/>
        </p:nvSpPr>
        <p:spPr>
          <a:xfrm>
            <a:off x="0" y="979805"/>
            <a:ext cx="2576513" cy="398780"/>
          </a:xfrm>
          <a:prstGeom prst="rect">
            <a:avLst/>
          </a:prstGeom>
          <a:noFill/>
          <a:ln w="9525">
            <a:noFill/>
          </a:ln>
        </p:spPr>
        <p:txBody>
          <a:bodyPr>
            <a:spAutoFit/>
          </a:bodyPr>
          <a:p>
            <a:pPr algn="ctr" eaLnBrk="0" hangingPunct="0">
              <a:spcBef>
                <a:spcPct val="50000"/>
              </a:spcBef>
            </a:pPr>
            <a:r>
              <a:rPr lang="zh-CN" altLang="en-US" sz="2000" b="1" dirty="0">
                <a:latin typeface="微软雅黑" panose="020B0503020204020204" charset="-122"/>
                <a:ea typeface="微软雅黑" panose="020B0503020204020204" charset="-122"/>
              </a:rPr>
              <a:t>对项目价值的影响</a:t>
            </a:r>
            <a:endParaRPr lang="zh-CN" altLang="en-US" sz="2000" b="1" dirty="0">
              <a:latin typeface="微软雅黑" panose="020B0503020204020204" charset="-122"/>
              <a:ea typeface="微软雅黑" panose="020B0503020204020204" charset="-122"/>
            </a:endParaRPr>
          </a:p>
        </p:txBody>
      </p:sp>
      <p:sp>
        <p:nvSpPr>
          <p:cNvPr id="37904" name="Freeform 15"/>
          <p:cNvSpPr/>
          <p:nvPr/>
        </p:nvSpPr>
        <p:spPr>
          <a:xfrm>
            <a:off x="762000" y="1600200"/>
            <a:ext cx="7010400" cy="3886200"/>
          </a:xfrm>
          <a:custGeom>
            <a:avLst/>
            <a:gdLst>
              <a:gd name="txL" fmla="*/ 0 w 4416"/>
              <a:gd name="txT" fmla="*/ 0 h 2448"/>
              <a:gd name="txR" fmla="*/ 4416 w 4416"/>
              <a:gd name="txB" fmla="*/ 2448 h 2448"/>
            </a:gdLst>
            <a:ahLst/>
            <a:cxnLst>
              <a:cxn ang="0">
                <a:pos x="0" y="2448"/>
              </a:cxn>
              <a:cxn ang="0">
                <a:pos x="1872" y="1968"/>
              </a:cxn>
              <a:cxn ang="0">
                <a:pos x="3120" y="384"/>
              </a:cxn>
              <a:cxn ang="0">
                <a:pos x="4416" y="0"/>
              </a:cxn>
            </a:cxnLst>
            <a:rect l="txL" t="txT" r="txR" b="txB"/>
            <a:pathLst>
              <a:path w="4416" h="2448">
                <a:moveTo>
                  <a:pt x="0" y="2448"/>
                </a:moveTo>
                <a:cubicBezTo>
                  <a:pt x="676" y="2380"/>
                  <a:pt x="1352" y="2312"/>
                  <a:pt x="1872" y="1968"/>
                </a:cubicBezTo>
                <a:cubicBezTo>
                  <a:pt x="2392" y="1624"/>
                  <a:pt x="2696" y="712"/>
                  <a:pt x="3120" y="384"/>
                </a:cubicBezTo>
                <a:cubicBezTo>
                  <a:pt x="3544" y="56"/>
                  <a:pt x="4200" y="64"/>
                  <a:pt x="4416" y="0"/>
                </a:cubicBezTo>
              </a:path>
            </a:pathLst>
          </a:custGeom>
          <a:noFill/>
          <a:ln w="28575" cap="flat" cmpd="sng">
            <a:solidFill>
              <a:srgbClr val="FFFFCC"/>
            </a:solidFill>
            <a:prstDash val="solid"/>
            <a:round/>
            <a:headEnd type="none" w="med" len="med"/>
            <a:tailEnd type="none" w="med" len="med"/>
          </a:ln>
        </p:spPr>
        <p:txBody>
          <a:bodyPr wrap="none" anchor="ctr" anchorCtr="0"/>
          <a:p>
            <a:endParaRPr lang="zh-CN" altLang="en-US" sz="2000" dirty="0">
              <a:latin typeface="微软雅黑" panose="020B0503020204020204" charset="-122"/>
              <a:ea typeface="微软雅黑" panose="020B0503020204020204" charset="-122"/>
            </a:endParaRPr>
          </a:p>
        </p:txBody>
      </p:sp>
      <p:sp>
        <p:nvSpPr>
          <p:cNvPr id="37905" name="Text Box 16"/>
          <p:cNvSpPr txBox="1"/>
          <p:nvPr/>
        </p:nvSpPr>
        <p:spPr>
          <a:xfrm>
            <a:off x="6781800" y="1828800"/>
            <a:ext cx="1884680" cy="398780"/>
          </a:xfrm>
          <a:prstGeom prst="rect">
            <a:avLst/>
          </a:prstGeom>
          <a:noFill/>
          <a:ln w="9525">
            <a:noFill/>
          </a:ln>
        </p:spPr>
        <p:txBody>
          <a:bodyPr wrap="square">
            <a:spAutoFit/>
          </a:bodyPr>
          <a:p>
            <a:pPr algn="ctr" eaLnBrk="0" hangingPunct="0">
              <a:spcBef>
                <a:spcPct val="50000"/>
              </a:spcBef>
            </a:pPr>
            <a:r>
              <a:rPr lang="zh-CN" altLang="en-US" sz="2000" b="1" dirty="0">
                <a:latin typeface="微软雅黑" panose="020B0503020204020204" charset="-122"/>
                <a:ea typeface="微软雅黑" panose="020B0503020204020204" charset="-122"/>
              </a:rPr>
              <a:t>累计投资曲线</a:t>
            </a:r>
            <a:endParaRPr lang="zh-CN" altLang="en-US" sz="2000" b="1" dirty="0">
              <a:latin typeface="微软雅黑" panose="020B0503020204020204" charset="-122"/>
              <a:ea typeface="微软雅黑" panose="020B0503020204020204" charset="-122"/>
            </a:endParaRPr>
          </a:p>
        </p:txBody>
      </p:sp>
      <p:sp>
        <p:nvSpPr>
          <p:cNvPr id="37906" name="AutoShape 17"/>
          <p:cNvSpPr/>
          <p:nvPr/>
        </p:nvSpPr>
        <p:spPr>
          <a:xfrm>
            <a:off x="2700338" y="2852738"/>
            <a:ext cx="936625" cy="1476375"/>
          </a:xfrm>
          <a:prstGeom prst="downArrow">
            <a:avLst>
              <a:gd name="adj1" fmla="val 51546"/>
              <a:gd name="adj2" fmla="val 30211"/>
            </a:avLst>
          </a:prstGeom>
          <a:solidFill>
            <a:schemeClr val="accent1"/>
          </a:solidFill>
          <a:ln w="9525" cap="flat" cmpd="sng">
            <a:solidFill>
              <a:schemeClr val="tx1"/>
            </a:solidFill>
            <a:prstDash val="solid"/>
            <a:miter/>
            <a:headEnd type="none" w="med" len="med"/>
            <a:tailEnd type="none" w="med" len="med"/>
          </a:ln>
        </p:spPr>
        <p:txBody>
          <a:bodyPr vert="eaVert" wrap="none" anchor="ctr" anchorCtr="0"/>
          <a:p>
            <a:endParaRPr lang="zh-CN" altLang="en-US" sz="2000" dirty="0">
              <a:latin typeface="微软雅黑" panose="020B0503020204020204" charset="-122"/>
              <a:ea typeface="微软雅黑" panose="020B0503020204020204" charset="-122"/>
            </a:endParaRPr>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38915" name="Rectangle 2"/>
          <p:cNvSpPr>
            <a:spLocks noGrp="1"/>
          </p:cNvSpPr>
          <p:nvPr>
            <p:ph idx="1"/>
          </p:nvPr>
        </p:nvSpPr>
        <p:spPr>
          <a:xfrm>
            <a:off x="467360" y="1266825"/>
            <a:ext cx="8081645" cy="4114800"/>
          </a:xfrm>
        </p:spPr>
        <p:txBody>
          <a:bodyPr vert="horz" wrap="square" lIns="91440" tIns="45720" rIns="91440" bIns="45720" anchor="t" anchorCtr="0"/>
          <a:p>
            <a:pPr marL="0" indent="0" eaLnBrk="1" latinLnBrk="0" hangingPunct="1">
              <a:lnSpc>
                <a:spcPct val="150000"/>
              </a:lnSpc>
              <a:spcBef>
                <a:spcPts val="0"/>
              </a:spcBef>
              <a:buNone/>
            </a:pPr>
            <a:r>
              <a:rPr lang="en-US" altLang="zh-CN" sz="2000" b="0" dirty="0">
                <a:cs typeface="微软雅黑" panose="020B0503020204020204" charset="-122"/>
              </a:rPr>
              <a:t>      </a:t>
            </a:r>
            <a:r>
              <a:rPr lang="zh-CN" altLang="en-US" sz="2000" b="0" dirty="0">
                <a:cs typeface="微软雅黑" panose="020B0503020204020204" charset="-122"/>
              </a:rPr>
              <a:t>前期的方案概算、测算，指标数据分析，设计阶段的图纸深度好坏，直接关系到项目造价的高与低。前期的方案概算、测算要求数据准确。相同类似项目的指标对比是必不可少的。</a:t>
            </a:r>
            <a:endParaRPr lang="zh-CN" altLang="en-US" sz="2000" b="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a:t>
            </a:r>
            <a:r>
              <a:rPr lang="en-US" altLang="zh-CN" sz="2000" b="0" dirty="0">
                <a:cs typeface="微软雅黑" panose="020B0503020204020204" charset="-122"/>
              </a:rPr>
              <a:t>  </a:t>
            </a:r>
            <a:r>
              <a:rPr lang="zh-CN" altLang="en-US" sz="2000" b="0" dirty="0">
                <a:solidFill>
                  <a:schemeClr val="tx2"/>
                </a:solidFill>
                <a:cs typeface="微软雅黑" panose="020B0503020204020204" charset="-122"/>
              </a:rPr>
              <a:t>项目要求限额设计以及设计优化，对降低成本非常有效。</a:t>
            </a:r>
            <a:r>
              <a:rPr lang="zh-CN" altLang="en-US" sz="2000" b="0" dirty="0">
                <a:cs typeface="微软雅黑" panose="020B0503020204020204" charset="-122"/>
              </a:rPr>
              <a:t>在这个阶段，咨询管理公司可以为雇主提供相关的数据和指标分析，满足方案优化的需要。</a:t>
            </a:r>
            <a:endParaRPr lang="zh-CN" altLang="en-US" sz="2000" b="0" dirty="0">
              <a:cs typeface="微软雅黑" panose="020B0503020204020204" charset="-122"/>
            </a:endParaRPr>
          </a:p>
        </p:txBody>
      </p:sp>
      <p:sp>
        <p:nvSpPr>
          <p:cNvPr id="38916" name="Text Box 3"/>
          <p:cNvSpPr/>
          <p:nvPr/>
        </p:nvSpPr>
        <p:spPr>
          <a:xfrm>
            <a:off x="0" y="257175"/>
            <a:ext cx="8135938" cy="583565"/>
          </a:xfrm>
          <a:prstGeom prst="rect">
            <a:avLst/>
          </a:prstGeom>
          <a:solidFill>
            <a:srgbClr val="CC0000"/>
          </a:solidFill>
          <a:ln w="9525">
            <a:noFill/>
          </a:ln>
        </p:spPr>
        <p:txBody>
          <a:bodyPr>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限额设计</a:t>
            </a:r>
            <a:r>
              <a:rPr lang="en-US" altLang="zh-CN" sz="2800" b="1" dirty="0">
                <a:latin typeface="微软雅黑" panose="020B0503020204020204" charset="-122"/>
                <a:ea typeface="微软雅黑" panose="020B0503020204020204" charset="-122"/>
                <a:sym typeface="+mn-ea"/>
              </a:rPr>
              <a:t>  </a:t>
            </a:r>
            <a:r>
              <a:rPr lang="zh-CN" altLang="en-US" sz="2800" b="1" dirty="0">
                <a:latin typeface="微软雅黑" panose="020B0503020204020204" charset="-122"/>
                <a:ea typeface="微软雅黑" panose="020B0503020204020204" charset="-122"/>
                <a:sym typeface="+mn-ea"/>
              </a:rPr>
              <a:t>方案优化</a:t>
            </a:r>
            <a:endParaRPr lang="zh-CN" altLang="en-US" sz="2800" b="1" dirty="0">
              <a:latin typeface="微软雅黑" panose="020B0503020204020204" charset="-122"/>
              <a:ea typeface="微软雅黑" panose="020B0503020204020204" charset="-122"/>
              <a:sym typeface="+mn-ea"/>
            </a:endParaRP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39939" name="Rectangle 3"/>
          <p:cNvSpPr>
            <a:spLocks noGrp="1"/>
          </p:cNvSpPr>
          <p:nvPr>
            <p:ph idx="1"/>
          </p:nvPr>
        </p:nvSpPr>
        <p:spPr>
          <a:xfrm>
            <a:off x="467360" y="1269365"/>
            <a:ext cx="8119110" cy="5471795"/>
          </a:xfrm>
        </p:spPr>
        <p:txBody>
          <a:bodyPr vert="horz" wrap="square" lIns="91440" tIns="45720" rIns="91440" bIns="45720" anchor="t" anchorCtr="0"/>
          <a:p>
            <a:pPr marL="0" indent="0" eaLnBrk="1" latinLnBrk="0" hangingPunct="1">
              <a:lnSpc>
                <a:spcPct val="150000"/>
              </a:lnSpc>
              <a:spcBef>
                <a:spcPts val="0"/>
              </a:spcBef>
              <a:buFontTx/>
              <a:buAutoNum type="arabicPlain"/>
            </a:pPr>
            <a:r>
              <a:rPr lang="zh-CN" altLang="en-US" sz="2000" b="0" dirty="0">
                <a:cs typeface="微软雅黑" panose="020B0503020204020204" charset="-122"/>
              </a:rPr>
              <a:t>协助委托人进行设计招标或设计方案竞选、签订设计合同。</a:t>
            </a:r>
            <a:endParaRPr lang="zh-CN" altLang="en-US" sz="2000" b="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a:t>
            </a:r>
            <a:r>
              <a:rPr lang="en-US" altLang="zh-CN" sz="2000" b="0" dirty="0">
                <a:cs typeface="微软雅黑" panose="020B0503020204020204" charset="-122"/>
              </a:rPr>
              <a:t>1</a:t>
            </a:r>
            <a:r>
              <a:rPr lang="zh-CN" altLang="en-US" sz="2000" b="0" dirty="0">
                <a:cs typeface="微软雅黑" panose="020B0503020204020204" charset="-122"/>
              </a:rPr>
              <a:t>）协助编制设计招标文件，根据类似工程技术经 济指标设定主要材料的设计用量控制要求；</a:t>
            </a:r>
            <a:endParaRPr lang="zh-CN" altLang="en-US" sz="2000" b="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a:t>
            </a:r>
            <a:r>
              <a:rPr lang="en-US" altLang="zh-CN" sz="2000" b="0" dirty="0">
                <a:cs typeface="微软雅黑" panose="020B0503020204020204" charset="-122"/>
              </a:rPr>
              <a:t>2</a:t>
            </a:r>
            <a:r>
              <a:rPr lang="zh-CN" altLang="en-US" sz="2000" b="0" dirty="0">
                <a:cs typeface="微软雅黑" panose="020B0503020204020204" charset="-122"/>
              </a:rPr>
              <a:t>）审查投标方案的投资估算；</a:t>
            </a:r>
            <a:endParaRPr lang="zh-CN" altLang="en-US" sz="2000" b="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a:t>
            </a:r>
            <a:r>
              <a:rPr lang="en-US" altLang="zh-CN" sz="2000" b="0" dirty="0">
                <a:cs typeface="微软雅黑" panose="020B0503020204020204" charset="-122"/>
              </a:rPr>
              <a:t>3</a:t>
            </a:r>
            <a:r>
              <a:rPr lang="zh-CN" altLang="en-US" sz="2000" b="0" dirty="0">
                <a:cs typeface="微软雅黑" panose="020B0503020204020204" charset="-122"/>
              </a:rPr>
              <a:t>）参与设计合同条款拟订，明确设计单位在设计阶段造价控制中应承担的责任和义务（使本阶段的造价控制需得到设计人员的支持和配合）。 </a:t>
            </a:r>
            <a:endParaRPr lang="zh-CN" altLang="en-US" sz="2000" b="0" dirty="0">
              <a:cs typeface="微软雅黑" panose="020B0503020204020204" charset="-122"/>
            </a:endParaRPr>
          </a:p>
        </p:txBody>
      </p:sp>
      <p:sp>
        <p:nvSpPr>
          <p:cNvPr id="39940" name="Text Box 4"/>
          <p:cNvSpPr/>
          <p:nvPr/>
        </p:nvSpPr>
        <p:spPr>
          <a:xfrm>
            <a:off x="0" y="257175"/>
            <a:ext cx="8135938" cy="583565"/>
          </a:xfrm>
          <a:prstGeom prst="rect">
            <a:avLst/>
          </a:prstGeom>
          <a:solidFill>
            <a:srgbClr val="CC0000"/>
          </a:solidFill>
          <a:ln w="9525">
            <a:noFill/>
          </a:ln>
        </p:spPr>
        <p:txBody>
          <a:bodyPr>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设计阶段造价控制的方法与要求</a:t>
            </a:r>
            <a:endParaRPr lang="zh-CN" altLang="en-US" sz="2800" b="1" dirty="0">
              <a:latin typeface="微软雅黑" panose="020B0503020204020204" charset="-122"/>
              <a:ea typeface="微软雅黑" panose="020B0503020204020204" charset="-122"/>
              <a:sym typeface="+mn-ea"/>
            </a:endParaRP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40963" name="Rectangle 3"/>
          <p:cNvSpPr>
            <a:spLocks noGrp="1"/>
          </p:cNvSpPr>
          <p:nvPr>
            <p:ph idx="1"/>
          </p:nvPr>
        </p:nvSpPr>
        <p:spPr>
          <a:xfrm>
            <a:off x="467360" y="1269365"/>
            <a:ext cx="8152130" cy="5255895"/>
          </a:xfrm>
        </p:spPr>
        <p:txBody>
          <a:bodyPr vert="horz" wrap="square" lIns="91440" tIns="45720" rIns="91440" bIns="45720" anchor="t" anchorCtr="0"/>
          <a:p>
            <a:pPr marL="0" indent="0" eaLnBrk="1" latinLnBrk="0" hangingPunct="1">
              <a:lnSpc>
                <a:spcPct val="150000"/>
              </a:lnSpc>
              <a:spcBef>
                <a:spcPts val="0"/>
              </a:spcBef>
              <a:buNone/>
            </a:pPr>
            <a:r>
              <a:rPr lang="en-US" altLang="zh-CN" sz="2000" b="0" dirty="0">
                <a:cs typeface="微软雅黑" panose="020B0503020204020204" charset="-122"/>
              </a:rPr>
              <a:t>2  </a:t>
            </a:r>
            <a:r>
              <a:rPr lang="zh-CN" altLang="en-US" sz="2000" b="0" dirty="0">
                <a:cs typeface="微软雅黑" panose="020B0503020204020204" charset="-122"/>
              </a:rPr>
              <a:t>根据已批准（备案或核准）的可行性研究报告或初步设计确定的投资总额组织实施限额设计</a:t>
            </a:r>
            <a:endParaRPr lang="zh-CN" altLang="en-US" sz="2000" b="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a:t>
            </a:r>
            <a:r>
              <a:rPr lang="en-US" altLang="zh-CN" sz="2000" b="0" dirty="0">
                <a:cs typeface="微软雅黑" panose="020B0503020204020204" charset="-122"/>
              </a:rPr>
              <a:t>1</a:t>
            </a:r>
            <a:r>
              <a:rPr lang="zh-CN" altLang="en-US" sz="2000" b="0" dirty="0">
                <a:cs typeface="微软雅黑" panose="020B0503020204020204" charset="-122"/>
              </a:rPr>
              <a:t>）限额设计目标的确定和投资分配</a:t>
            </a:r>
            <a:endParaRPr lang="zh-CN" altLang="en-US" sz="2000" b="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a:t>
            </a:r>
            <a:r>
              <a:rPr lang="en-US" altLang="zh-CN" sz="2000" b="0" dirty="0">
                <a:cs typeface="微软雅黑" panose="020B0503020204020204" charset="-122"/>
              </a:rPr>
              <a:t> </a:t>
            </a:r>
            <a:r>
              <a:rPr lang="zh-CN" altLang="en-US" sz="2000" b="0" dirty="0">
                <a:cs typeface="微软雅黑" panose="020B0503020204020204" charset="-122"/>
              </a:rPr>
              <a:t>限额设计目标是根据批准（备案或核准）的可行性研究报告或初步设计确定的。受托人根据项目功能要求以及建设标准对已批准（备案或核准）的项目总投资进行分析，确定与设计有关的建筑安装工程投资作为限额设计目标。</a:t>
            </a:r>
            <a:endParaRPr lang="zh-CN" altLang="en-US" sz="2000" b="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a:t>
            </a:r>
            <a:endParaRPr lang="zh-CN" altLang="en-US" sz="2000" b="0" dirty="0">
              <a:cs typeface="微软雅黑" panose="020B0503020204020204" charset="-122"/>
            </a:endParaRPr>
          </a:p>
        </p:txBody>
      </p:sp>
      <p:sp>
        <p:nvSpPr>
          <p:cNvPr id="40964" name="Text Box 4"/>
          <p:cNvSpPr/>
          <p:nvPr/>
        </p:nvSpPr>
        <p:spPr>
          <a:xfrm>
            <a:off x="0" y="257175"/>
            <a:ext cx="8136255" cy="584835"/>
          </a:xfrm>
          <a:prstGeom prst="rect">
            <a:avLst/>
          </a:prstGeom>
          <a:solidFill>
            <a:srgbClr val="CC0000"/>
          </a:solidFill>
          <a:ln w="9525">
            <a:noFill/>
          </a:ln>
        </p:spPr>
        <p:txBody>
          <a:bodyPr>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设计阶段造价控制的方法与要求</a:t>
            </a:r>
            <a:endParaRPr lang="zh-CN" altLang="en-US" sz="2800" b="1" dirty="0">
              <a:latin typeface="微软雅黑" panose="020B0503020204020204" charset="-122"/>
              <a:ea typeface="微软雅黑" panose="020B0503020204020204" charset="-122"/>
              <a:sym typeface="+mn-ea"/>
            </a:endParaRP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41987" name="Rectangle 2"/>
          <p:cNvSpPr>
            <a:spLocks noGrp="1"/>
          </p:cNvSpPr>
          <p:nvPr>
            <p:ph type="title"/>
          </p:nvPr>
        </p:nvSpPr>
        <p:spPr>
          <a:xfrm>
            <a:off x="0" y="260985"/>
            <a:ext cx="7669530" cy="591185"/>
          </a:xfrm>
          <a:solidFill>
            <a:srgbClr val="CC0000"/>
          </a:solidFill>
          <a:ln w="9525">
            <a:noFill/>
          </a:ln>
        </p:spPr>
        <p:txBody>
          <a:bodyPr vert="horz" wrap="square" lIns="91440" tIns="45720" rIns="91440" bIns="45720" anchor="t" anchorCtr="0">
            <a:noAutofit/>
          </a:bodyPr>
          <a:p>
            <a:pPr lvl="0" algn="l" defTabSz="914400">
              <a:spcBef>
                <a:spcPct val="20000"/>
              </a:spcBef>
              <a:buClrTx/>
              <a:buSzTx/>
              <a:buFontTx/>
            </a:pPr>
            <a:r>
              <a:rPr kumimoji="0" lang="zh-CN" altLang="en-US" sz="2800" b="1" kern="1200" dirty="0">
                <a:solidFill>
                  <a:schemeClr val="tx1"/>
                </a:solidFill>
                <a:latin typeface="微软雅黑" panose="020B0503020204020204" charset="-122"/>
                <a:ea typeface="微软雅黑" panose="020B0503020204020204" charset="-122"/>
                <a:cs typeface="+mn-cs"/>
                <a:sym typeface="+mn-ea"/>
              </a:rPr>
              <a:t>设计阶段造价控制的方法与要求</a:t>
            </a:r>
            <a:endParaRPr kumimoji="0" lang="zh-CN" altLang="en-US" sz="2800" b="1" kern="1200" dirty="0">
              <a:solidFill>
                <a:schemeClr val="tx1"/>
              </a:solidFill>
              <a:latin typeface="微软雅黑" panose="020B0503020204020204" charset="-122"/>
              <a:ea typeface="微软雅黑" panose="020B0503020204020204" charset="-122"/>
              <a:cs typeface="+mn-cs"/>
              <a:sym typeface="+mn-ea"/>
            </a:endParaRPr>
          </a:p>
        </p:txBody>
      </p:sp>
      <p:sp>
        <p:nvSpPr>
          <p:cNvPr id="41988" name="Rectangle 3"/>
          <p:cNvSpPr>
            <a:spLocks noGrp="1"/>
          </p:cNvSpPr>
          <p:nvPr>
            <p:ph idx="1"/>
          </p:nvPr>
        </p:nvSpPr>
        <p:spPr>
          <a:xfrm>
            <a:off x="467995" y="1269365"/>
            <a:ext cx="8065770" cy="4114800"/>
          </a:xfrm>
        </p:spPr>
        <p:txBody>
          <a:bodyPr vert="horz" wrap="square" lIns="91440" tIns="45720" rIns="91440" bIns="45720" anchor="t" anchorCtr="0"/>
          <a:p>
            <a:pPr marL="0" indent="0" eaLnBrk="1" latinLnBrk="0" hangingPunct="1">
              <a:lnSpc>
                <a:spcPct val="150000"/>
              </a:lnSpc>
              <a:spcBef>
                <a:spcPts val="0"/>
              </a:spcBef>
              <a:buNone/>
            </a:pPr>
            <a:r>
              <a:rPr lang="en-US" altLang="zh-CN" sz="2000" b="0" dirty="0">
                <a:cs typeface="微软雅黑" panose="020B0503020204020204" charset="-122"/>
              </a:rPr>
              <a:t>       </a:t>
            </a:r>
            <a:r>
              <a:rPr lang="zh-CN" altLang="en-US" sz="2000" b="0" dirty="0">
                <a:cs typeface="微软雅黑" panose="020B0503020204020204" charset="-122"/>
              </a:rPr>
              <a:t>限额设计主要对影响工程造价的主要因素进行限额设计。对各方案钢筋含量、混凝土含量、外檐、门窗等部品工程量的分析、测算。在扩初图阶段对方案进行概算，最终确定合理的方案。</a:t>
            </a:r>
            <a:endParaRPr lang="zh-CN" altLang="en-US" sz="2000" b="0" dirty="0">
              <a:solidFill>
                <a:schemeClr val="bg1"/>
              </a:solidFill>
              <a:cs typeface="微软雅黑" panose="020B0503020204020204" charset="-122"/>
            </a:endParaRPr>
          </a:p>
          <a:p>
            <a:pPr eaLnBrk="1" hangingPunct="1">
              <a:lnSpc>
                <a:spcPct val="80000"/>
              </a:lnSpc>
            </a:pPr>
            <a:endParaRPr lang="en-US" altLang="zh-CN" sz="2000" b="0" dirty="0">
              <a:cs typeface="微软雅黑" panose="020B0503020204020204" charset="-122"/>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5123" name="Rectangle 3"/>
          <p:cNvSpPr>
            <a:spLocks noGrp="1"/>
          </p:cNvSpPr>
          <p:nvPr>
            <p:ph idx="1"/>
          </p:nvPr>
        </p:nvSpPr>
        <p:spPr>
          <a:xfrm>
            <a:off x="490855" y="1196340"/>
            <a:ext cx="8234045" cy="4899025"/>
          </a:xfrm>
        </p:spPr>
        <p:txBody>
          <a:bodyPr vert="horz" wrap="square" lIns="91440" tIns="45720" rIns="91440" bIns="45720" anchor="t" anchorCtr="0"/>
          <a:p>
            <a:pPr marL="0" indent="0" eaLnBrk="1" latinLnBrk="0" hangingPunct="1">
              <a:lnSpc>
                <a:spcPct val="150000"/>
              </a:lnSpc>
              <a:spcBef>
                <a:spcPts val="0"/>
              </a:spcBef>
              <a:buNone/>
            </a:pPr>
            <a:r>
              <a:rPr lang="zh-CN" altLang="en-US" sz="2000" b="0" dirty="0">
                <a:solidFill>
                  <a:schemeClr val="tx2"/>
                </a:solidFill>
              </a:rPr>
              <a:t>案例：</a:t>
            </a:r>
            <a:r>
              <a:rPr lang="zh-CN" altLang="en-US" sz="2000" b="0" dirty="0"/>
              <a:t>某住宅项目营销的方案是通过低价团购方式进行销售，定位较低；而设计部对该区景观方案的定位是“核心区域景观”（单方造价</a:t>
            </a:r>
            <a:r>
              <a:rPr lang="en-US" altLang="zh-CN" sz="2000" b="0" dirty="0"/>
              <a:t>400</a:t>
            </a:r>
            <a:r>
              <a:rPr lang="zh-CN" altLang="en-US" sz="2000" b="0" dirty="0"/>
              <a:t>元</a:t>
            </a:r>
            <a:r>
              <a:rPr lang="en-US" altLang="zh-CN" sz="2000" b="0" dirty="0"/>
              <a:t>/m</a:t>
            </a:r>
            <a:r>
              <a:rPr lang="en-US" altLang="zh-CN" sz="2000" b="0" baseline="30000" dirty="0"/>
              <a:t>2</a:t>
            </a:r>
            <a:r>
              <a:rPr lang="zh-CN" altLang="en-US" sz="2000" b="0" dirty="0"/>
              <a:t>），为解决定位差异，将考虑进行景观成本优化，但是原景观方案已报工规，若修改景观方案，将重新报工规，造成工规下发时间延误。</a:t>
            </a:r>
            <a:endParaRPr lang="zh-CN" altLang="en-US" sz="2000" b="0" dirty="0"/>
          </a:p>
          <a:p>
            <a:pPr marL="0" indent="0" eaLnBrk="1" latinLnBrk="0" hangingPunct="1">
              <a:lnSpc>
                <a:spcPct val="150000"/>
              </a:lnSpc>
              <a:spcBef>
                <a:spcPts val="0"/>
              </a:spcBef>
              <a:buNone/>
            </a:pPr>
            <a:endParaRPr lang="zh-CN" altLang="en-US" sz="2000" b="0" dirty="0"/>
          </a:p>
          <a:p>
            <a:pPr marL="0" indent="0" eaLnBrk="1" latinLnBrk="0" hangingPunct="1">
              <a:lnSpc>
                <a:spcPct val="150000"/>
              </a:lnSpc>
              <a:spcBef>
                <a:spcPts val="0"/>
              </a:spcBef>
              <a:buNone/>
            </a:pPr>
            <a:r>
              <a:rPr lang="zh-CN" altLang="en-US" sz="2000" b="0" dirty="0">
                <a:solidFill>
                  <a:schemeClr val="tx2"/>
                </a:solidFill>
                <a:cs typeface="微软雅黑" panose="020B0503020204020204" charset="-122"/>
                <a:sym typeface="+mn-ea"/>
              </a:rPr>
              <a:t>案例：</a:t>
            </a:r>
            <a:r>
              <a:rPr lang="zh-CN" altLang="en-US" sz="2000" b="0" dirty="0">
                <a:cs typeface="微软雅黑" panose="020B0503020204020204" charset="-122"/>
                <a:sym typeface="+mn-ea"/>
              </a:rPr>
              <a:t>某项目报工规时的景观方案未经过多方论证及决策，最终景观设计与所报方案出入很大。只能先按工规方案施工验收，再进行拆改，导致无效成本</a:t>
            </a:r>
            <a:r>
              <a:rPr lang="en-US" altLang="zh-CN" sz="2000" b="0" dirty="0">
                <a:cs typeface="微软雅黑" panose="020B0503020204020204" charset="-122"/>
                <a:sym typeface="+mn-ea"/>
              </a:rPr>
              <a:t>320</a:t>
            </a:r>
            <a:r>
              <a:rPr lang="zh-CN" altLang="en-US" sz="2000" b="0" dirty="0">
                <a:cs typeface="微软雅黑" panose="020B0503020204020204" charset="-122"/>
                <a:sym typeface="+mn-ea"/>
              </a:rPr>
              <a:t>万元。 </a:t>
            </a:r>
            <a:endParaRPr lang="zh-CN" altLang="en-US" sz="2000" b="0" dirty="0">
              <a:latin typeface="微软雅黑" panose="020B0503020204020204" charset="-122"/>
              <a:ea typeface="微软雅黑" panose="020B0503020204020204" charset="-122"/>
              <a:cs typeface="微软雅黑" panose="020B0503020204020204" charset="-122"/>
            </a:endParaRPr>
          </a:p>
          <a:p>
            <a:pPr marL="0" indent="0" eaLnBrk="1" latinLnBrk="0" hangingPunct="1">
              <a:lnSpc>
                <a:spcPct val="150000"/>
              </a:lnSpc>
              <a:spcBef>
                <a:spcPts val="0"/>
              </a:spcBef>
              <a:buNone/>
            </a:pPr>
            <a:r>
              <a:rPr lang="zh-CN" altLang="en-US" sz="2000" b="0" dirty="0"/>
              <a:t> </a:t>
            </a:r>
            <a:endParaRPr lang="zh-CN" altLang="en-US" sz="2000" b="0" dirty="0"/>
          </a:p>
        </p:txBody>
      </p:sp>
      <p:sp>
        <p:nvSpPr>
          <p:cNvPr id="5124" name="Rectangle 4"/>
          <p:cNvSpPr/>
          <p:nvPr/>
        </p:nvSpPr>
        <p:spPr>
          <a:xfrm>
            <a:off x="0" y="260668"/>
            <a:ext cx="8388350" cy="649287"/>
          </a:xfrm>
          <a:prstGeom prst="rect">
            <a:avLst/>
          </a:prstGeom>
          <a:solidFill>
            <a:srgbClr val="CC0000"/>
          </a:solidFill>
          <a:ln w="9525">
            <a:noFill/>
          </a:ln>
        </p:spPr>
        <p:txBody>
          <a:bodyPr>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当前建设工程成本控制所存在通病分析</a:t>
            </a:r>
            <a:endParaRPr lang="zh-CN" altLang="en-US" sz="2800" b="1" dirty="0">
              <a:latin typeface="微软雅黑" panose="020B0503020204020204" charset="-122"/>
              <a:ea typeface="微软雅黑" panose="020B0503020204020204" charset="-122"/>
              <a:sym typeface="+mn-ea"/>
            </a:endParaRP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43011" name="Rectangle 3"/>
          <p:cNvSpPr>
            <a:spLocks noGrp="1"/>
          </p:cNvSpPr>
          <p:nvPr>
            <p:ph idx="1"/>
          </p:nvPr>
        </p:nvSpPr>
        <p:spPr>
          <a:xfrm>
            <a:off x="467995" y="1256030"/>
            <a:ext cx="8129905" cy="4525645"/>
          </a:xfrm>
        </p:spPr>
        <p:txBody>
          <a:bodyPr vert="horz" wrap="square" lIns="91440" tIns="45720" rIns="91440" bIns="45720" anchor="t" anchorCtr="0"/>
          <a:p>
            <a:pPr marL="0" indent="0" eaLnBrk="1" latinLnBrk="0" hangingPunct="1">
              <a:lnSpc>
                <a:spcPct val="150000"/>
              </a:lnSpc>
              <a:spcBef>
                <a:spcPts val="0"/>
              </a:spcBef>
              <a:buNone/>
            </a:pPr>
            <a:r>
              <a:rPr lang="en-US" altLang="zh-CN" sz="2000" b="0" dirty="0">
                <a:cs typeface="微软雅黑" panose="020B0503020204020204" charset="-122"/>
              </a:rPr>
              <a:t>2</a:t>
            </a:r>
            <a:r>
              <a:rPr lang="zh-CN" altLang="en-US" sz="2000" b="0" dirty="0">
                <a:cs typeface="微软雅黑" panose="020B0503020204020204" charset="-122"/>
              </a:rPr>
              <a:t>） 限额设计实施过程中，若发现限额设计目标及造价控制额度不合理时应及时提出调整建议，形成合理的限额设计目标及造价控制额度。</a:t>
            </a:r>
            <a:endParaRPr lang="zh-CN" altLang="en-US" sz="2000" b="0" dirty="0">
              <a:cs typeface="微软雅黑" panose="020B0503020204020204" charset="-122"/>
            </a:endParaRPr>
          </a:p>
          <a:p>
            <a:pPr marL="0" indent="0" eaLnBrk="1" latinLnBrk="0" hangingPunct="1">
              <a:lnSpc>
                <a:spcPct val="150000"/>
              </a:lnSpc>
              <a:spcBef>
                <a:spcPts val="0"/>
              </a:spcBef>
              <a:buNone/>
            </a:pPr>
            <a:endParaRPr lang="zh-CN" altLang="en-US" sz="2000" b="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3） 贯彻落实所确定的造价控制额度，实现限额设计目标。受托人应根据限额设计的需要，不断对设计的关键部分、主要专业进行技术经济分析和造价对比。设计方案造价偏离控制值时，设计人员应及时调整方案，使各项造价控制分解值都得到落实，最终实现限额设计目标。</a:t>
            </a:r>
            <a:endParaRPr lang="zh-CN" altLang="en-US" sz="2000" b="0" dirty="0">
              <a:cs typeface="微软雅黑" panose="020B0503020204020204" charset="-122"/>
            </a:endParaRPr>
          </a:p>
          <a:p>
            <a:pPr eaLnBrk="1" hangingPunct="1">
              <a:lnSpc>
                <a:spcPct val="120000"/>
              </a:lnSpc>
              <a:buNone/>
            </a:pPr>
            <a:endParaRPr lang="en-US" altLang="zh-CN" sz="2000" b="0" dirty="0">
              <a:cs typeface="微软雅黑" panose="020B0503020204020204" charset="-122"/>
            </a:endParaRPr>
          </a:p>
        </p:txBody>
      </p:sp>
      <p:sp>
        <p:nvSpPr>
          <p:cNvPr id="43012" name="Text Box 9"/>
          <p:cNvSpPr/>
          <p:nvPr/>
        </p:nvSpPr>
        <p:spPr>
          <a:xfrm>
            <a:off x="0" y="257175"/>
            <a:ext cx="8135938" cy="583565"/>
          </a:xfrm>
          <a:prstGeom prst="rect">
            <a:avLst/>
          </a:prstGeom>
          <a:solidFill>
            <a:srgbClr val="CC0000"/>
          </a:solidFill>
          <a:ln w="9525">
            <a:noFill/>
          </a:ln>
        </p:spPr>
        <p:txBody>
          <a:bodyPr>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设计阶段造价控制的方法与要求</a:t>
            </a:r>
            <a:endParaRPr lang="zh-CN" altLang="en-US" sz="2800" b="1" dirty="0">
              <a:latin typeface="微软雅黑" panose="020B0503020204020204" charset="-122"/>
              <a:ea typeface="微软雅黑" panose="020B0503020204020204" charset="-122"/>
              <a:sym typeface="+mn-ea"/>
            </a:endParaRP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45059" name="Rectangle 3"/>
          <p:cNvSpPr>
            <a:spLocks noGrp="1"/>
          </p:cNvSpPr>
          <p:nvPr>
            <p:ph idx="1"/>
          </p:nvPr>
        </p:nvSpPr>
        <p:spPr>
          <a:xfrm>
            <a:off x="467360" y="1269365"/>
            <a:ext cx="8191500" cy="3810635"/>
          </a:xfrm>
          <a:noFill/>
          <a:ln w="9525">
            <a:noFill/>
          </a:ln>
        </p:spPr>
        <p:txBody>
          <a:bodyPr vert="horz" wrap="square" lIns="91440" tIns="45720" rIns="91440" bIns="45720" rtlCol="0" anchor="t" anchorCtr="0">
            <a:normAutofit/>
          </a:bodyPr>
          <a:p>
            <a:pPr marL="0" lvl="0" algn="l">
              <a:lnSpc>
                <a:spcPct val="150000"/>
              </a:lnSpc>
              <a:spcBef>
                <a:spcPts val="0"/>
              </a:spcBef>
              <a:buClrTx/>
              <a:buSzTx/>
              <a:buFontTx/>
              <a:buNone/>
            </a:pPr>
            <a:r>
              <a:rPr lang="en-US" altLang="zh-CN" sz="2000" b="0" dirty="0">
                <a:cs typeface="微软雅黑" panose="020B0503020204020204" charset="-122"/>
                <a:sym typeface="+mn-ea"/>
              </a:rPr>
              <a:t>1</a:t>
            </a:r>
            <a:r>
              <a:rPr lang="en-US" altLang="zh-CN" sz="2000" b="0" dirty="0">
                <a:cs typeface="微软雅黑" panose="020B0503020204020204" charset="-122"/>
                <a:sym typeface="+mn-ea"/>
              </a:rPr>
              <a:t>）分析不同专业设计造价控制重点</a:t>
            </a:r>
            <a:endParaRPr lang="en-US" altLang="zh-CN" sz="2000" b="0" dirty="0">
              <a:cs typeface="微软雅黑" panose="020B0503020204020204" charset="-122"/>
              <a:sym typeface="+mn-ea"/>
            </a:endParaRPr>
          </a:p>
          <a:p>
            <a:pPr marL="0" lvl="0" algn="l">
              <a:lnSpc>
                <a:spcPct val="150000"/>
              </a:lnSpc>
              <a:spcBef>
                <a:spcPts val="0"/>
              </a:spcBef>
              <a:buClrTx/>
              <a:buSzTx/>
              <a:buFontTx/>
              <a:buNone/>
            </a:pPr>
            <a:r>
              <a:rPr lang="en-US" altLang="zh-CN" sz="2000" b="0" dirty="0">
                <a:cs typeface="微软雅黑" panose="020B0503020204020204" charset="-122"/>
                <a:sym typeface="+mn-ea"/>
              </a:rPr>
              <a:t>     包括建筑、结构、设备、装饰设计造价控制重点。</a:t>
            </a:r>
            <a:endParaRPr lang="en-US" altLang="zh-CN" sz="2000" b="0" dirty="0">
              <a:cs typeface="微软雅黑" panose="020B0503020204020204" charset="-122"/>
              <a:sym typeface="+mn-ea"/>
            </a:endParaRPr>
          </a:p>
          <a:p>
            <a:pPr marL="0" lvl="0" algn="l">
              <a:lnSpc>
                <a:spcPct val="150000"/>
              </a:lnSpc>
              <a:spcBef>
                <a:spcPts val="0"/>
              </a:spcBef>
              <a:buClrTx/>
              <a:buSzTx/>
              <a:buFontTx/>
              <a:buNone/>
            </a:pPr>
            <a:r>
              <a:rPr lang="en-US" altLang="zh-CN" sz="2000" b="0" dirty="0">
                <a:cs typeface="微软雅黑" panose="020B0503020204020204" charset="-122"/>
                <a:sym typeface="+mn-ea"/>
              </a:rPr>
              <a:t>2</a:t>
            </a:r>
            <a:r>
              <a:rPr lang="en-US" altLang="zh-CN" sz="2000" b="0" dirty="0">
                <a:cs typeface="微软雅黑" panose="020B0503020204020204" charset="-122"/>
                <a:sym typeface="+mn-ea"/>
              </a:rPr>
              <a:t>）研究设计优化的方法</a:t>
            </a:r>
            <a:endParaRPr lang="en-US" altLang="zh-CN" sz="2000" b="0" dirty="0">
              <a:cs typeface="微软雅黑" panose="020B0503020204020204" charset="-122"/>
              <a:sym typeface="+mn-ea"/>
            </a:endParaRPr>
          </a:p>
          <a:p>
            <a:pPr marL="0" lvl="0" algn="l">
              <a:lnSpc>
                <a:spcPct val="150000"/>
              </a:lnSpc>
              <a:spcBef>
                <a:spcPts val="0"/>
              </a:spcBef>
              <a:buClrTx/>
              <a:buSzTx/>
              <a:buFontTx/>
              <a:buNone/>
            </a:pPr>
            <a:r>
              <a:rPr lang="en-US" altLang="zh-CN" sz="2000" b="0" dirty="0">
                <a:cs typeface="微软雅黑" panose="020B0503020204020204" charset="-122"/>
                <a:sym typeface="+mn-ea"/>
              </a:rPr>
              <a:t>      建筑设计的方案比选和设计优化；结构设计的方案比选和设计优化；设备设计的方案比选和设计优化；装饰设计的方案比选和设计优化；设备选型的比选和优化；材料选用的比选和优化。</a:t>
            </a:r>
            <a:r>
              <a:rPr lang="en-US" altLang="zh-CN" sz="2000" b="0" dirty="0">
                <a:cs typeface="微软雅黑" panose="020B0503020204020204" charset="-122"/>
                <a:sym typeface="+mn-ea"/>
              </a:rPr>
              <a:t> </a:t>
            </a:r>
            <a:endParaRPr lang="en-US" altLang="zh-CN" sz="2000" b="0" dirty="0">
              <a:cs typeface="微软雅黑" panose="020B0503020204020204" charset="-122"/>
              <a:sym typeface="+mn-ea"/>
            </a:endParaRPr>
          </a:p>
        </p:txBody>
      </p:sp>
      <p:sp>
        <p:nvSpPr>
          <p:cNvPr id="45060" name="Text Box 6"/>
          <p:cNvSpPr/>
          <p:nvPr/>
        </p:nvSpPr>
        <p:spPr>
          <a:xfrm>
            <a:off x="0" y="260668"/>
            <a:ext cx="8243888" cy="576262"/>
          </a:xfrm>
          <a:prstGeom prst="rect">
            <a:avLst/>
          </a:prstGeom>
          <a:solidFill>
            <a:srgbClr val="CC0000"/>
          </a:solidFill>
          <a:ln w="9525">
            <a:noFill/>
          </a:ln>
        </p:spPr>
        <p:txBody>
          <a:bodyPr anchor="t" anchorCtr="0">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设计方案比选和设计优化</a:t>
            </a:r>
            <a:endParaRPr lang="zh-CN" altLang="en-US" sz="2800" b="1" dirty="0">
              <a:latin typeface="微软雅黑" panose="020B0503020204020204" charset="-122"/>
              <a:ea typeface="微软雅黑" panose="020B0503020204020204" charset="-122"/>
              <a:sym typeface="+mn-ea"/>
            </a:endParaRP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005E"/>
            </a:gs>
            <a:gs pos="100000">
              <a:srgbClr val="0000CC"/>
            </a:gs>
          </a:gsLst>
          <a:lin ang="5400000" scaled="1"/>
          <a:tileRect/>
        </a:gradFill>
        <a:effectLst/>
      </p:bgPr>
    </p:bg>
    <p:spTree>
      <p:nvGrpSpPr>
        <p:cNvPr id="1" name=""/>
        <p:cNvGrpSpPr/>
        <p:nvPr/>
      </p:nvGrpSpPr>
      <p:grpSpPr/>
      <p:sp>
        <p:nvSpPr>
          <p:cNvPr id="7"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46083" name="Rectangle 2"/>
          <p:cNvSpPr>
            <a:spLocks noGrp="1"/>
          </p:cNvSpPr>
          <p:nvPr>
            <p:ph type="title"/>
          </p:nvPr>
        </p:nvSpPr>
        <p:spPr>
          <a:xfrm>
            <a:off x="467678" y="1267143"/>
            <a:ext cx="7772400" cy="1143000"/>
          </a:xfrm>
          <a:noFill/>
          <a:ln w="9525">
            <a:noFill/>
          </a:ln>
        </p:spPr>
        <p:txBody>
          <a:bodyPr vert="horz" wrap="square" lIns="91440" tIns="45720" rIns="91440" bIns="45720" rtlCol="0" anchor="t" anchorCtr="0">
            <a:normAutofit/>
          </a:bodyPr>
          <a:p>
            <a:pPr lvl="0" indent="-342900" algn="l">
              <a:lnSpc>
                <a:spcPct val="150000"/>
              </a:lnSpc>
              <a:spcBef>
                <a:spcPts val="0"/>
              </a:spcBef>
              <a:buClrTx/>
              <a:buSzTx/>
              <a:buFontTx/>
            </a:pPr>
            <a:r>
              <a:rPr lang="en-US" altLang="zh-CN" sz="2000" dirty="0">
                <a:solidFill>
                  <a:schemeClr val="tx1"/>
                </a:solidFill>
                <a:latin typeface="微软雅黑" panose="020B0503020204020204" charset="-122"/>
                <a:ea typeface="微软雅黑" panose="020B0503020204020204" charset="-122"/>
                <a:cs typeface="微软雅黑" panose="020B0503020204020204" charset="-122"/>
                <a:sym typeface="+mn-ea"/>
              </a:rPr>
              <a:t>3</a:t>
            </a:r>
            <a:r>
              <a:rPr lang="en-US" altLang="zh-CN" sz="2000" dirty="0">
                <a:solidFill>
                  <a:schemeClr val="tx1"/>
                </a:solidFill>
                <a:latin typeface="微软雅黑" panose="020B0503020204020204" charset="-122"/>
                <a:ea typeface="微软雅黑" panose="020B0503020204020204" charset="-122"/>
                <a:cs typeface="微软雅黑" panose="020B0503020204020204" charset="-122"/>
                <a:sym typeface="+mn-ea"/>
              </a:rPr>
              <a:t>）设计方案比选和设计优化的工作步骤</a:t>
            </a:r>
            <a:endParaRPr lang="en-US" altLang="zh-CN" sz="2000" dirty="0">
              <a:solidFill>
                <a:schemeClr val="tx1"/>
              </a:solidFill>
              <a:latin typeface="微软雅黑" panose="020B0503020204020204" charset="-122"/>
              <a:ea typeface="微软雅黑" panose="020B0503020204020204" charset="-122"/>
              <a:cs typeface="微软雅黑" panose="020B0503020204020204" charset="-122"/>
              <a:sym typeface="+mn-ea"/>
            </a:endParaRPr>
          </a:p>
        </p:txBody>
      </p:sp>
      <p:sp>
        <p:nvSpPr>
          <p:cNvPr id="46084" name="Rectangle 3"/>
          <p:cNvSpPr>
            <a:spLocks noGrp="1"/>
          </p:cNvSpPr>
          <p:nvPr>
            <p:ph idx="1"/>
          </p:nvPr>
        </p:nvSpPr>
        <p:spPr>
          <a:xfrm>
            <a:off x="467678" y="1772920"/>
            <a:ext cx="8075612" cy="4525963"/>
          </a:xfrm>
          <a:noFill/>
          <a:ln w="9525">
            <a:noFill/>
          </a:ln>
        </p:spPr>
        <p:txBody>
          <a:bodyPr vert="horz" wrap="square" lIns="91440" tIns="45720" rIns="91440" bIns="45720" rtlCol="0" anchor="t" anchorCtr="0">
            <a:normAutofit/>
          </a:bodyPr>
          <a:p>
            <a:pPr marL="0" lvl="0" algn="l">
              <a:lnSpc>
                <a:spcPct val="150000"/>
              </a:lnSpc>
              <a:spcBef>
                <a:spcPts val="0"/>
              </a:spcBef>
              <a:buClrTx/>
              <a:buSzTx/>
              <a:buFontTx/>
              <a:buNone/>
            </a:pPr>
            <a:r>
              <a:rPr lang="en-US" altLang="zh-CN" sz="2000" b="0" dirty="0">
                <a:cs typeface="微软雅黑" panose="020B0503020204020204" charset="-122"/>
                <a:sym typeface="+mn-ea"/>
              </a:rPr>
              <a:t>（</a:t>
            </a:r>
            <a:r>
              <a:rPr lang="en-US" altLang="zh-CN" sz="2000" b="0" dirty="0">
                <a:cs typeface="微软雅黑" panose="020B0503020204020204" charset="-122"/>
                <a:sym typeface="+mn-ea"/>
              </a:rPr>
              <a:t>1</a:t>
            </a:r>
            <a:r>
              <a:rPr lang="en-US" altLang="zh-CN" sz="2000" b="0" dirty="0">
                <a:cs typeface="微软雅黑" panose="020B0503020204020204" charset="-122"/>
                <a:sym typeface="+mn-ea"/>
              </a:rPr>
              <a:t>）熟悉和理解设计方案；</a:t>
            </a:r>
            <a:endParaRPr lang="en-US" altLang="zh-CN" sz="2000" b="0" dirty="0">
              <a:cs typeface="微软雅黑" panose="020B0503020204020204" charset="-122"/>
              <a:sym typeface="+mn-ea"/>
            </a:endParaRPr>
          </a:p>
          <a:p>
            <a:pPr marL="0" lvl="0" algn="l">
              <a:lnSpc>
                <a:spcPct val="150000"/>
              </a:lnSpc>
              <a:spcBef>
                <a:spcPts val="0"/>
              </a:spcBef>
              <a:buClrTx/>
              <a:buSzTx/>
              <a:buFontTx/>
              <a:buNone/>
            </a:pPr>
            <a:r>
              <a:rPr lang="en-US" altLang="zh-CN" sz="2000" b="0" dirty="0">
                <a:cs typeface="微软雅黑" panose="020B0503020204020204" charset="-122"/>
                <a:sym typeface="+mn-ea"/>
              </a:rPr>
              <a:t>（</a:t>
            </a:r>
            <a:r>
              <a:rPr lang="en-US" altLang="zh-CN" sz="2000" b="0" dirty="0">
                <a:cs typeface="微软雅黑" panose="020B0503020204020204" charset="-122"/>
                <a:sym typeface="+mn-ea"/>
              </a:rPr>
              <a:t>2</a:t>
            </a:r>
            <a:r>
              <a:rPr lang="en-US" altLang="zh-CN" sz="2000" b="0" dirty="0">
                <a:cs typeface="微软雅黑" panose="020B0503020204020204" charset="-122"/>
                <a:sym typeface="+mn-ea"/>
              </a:rPr>
              <a:t>）编制各设计方案造价</a:t>
            </a:r>
            <a:r>
              <a:rPr lang="en-US" altLang="zh-CN" sz="2000" b="0" dirty="0">
                <a:cs typeface="微软雅黑" panose="020B0503020204020204" charset="-122"/>
                <a:sym typeface="+mn-ea"/>
              </a:rPr>
              <a:t>;</a:t>
            </a:r>
            <a:endParaRPr lang="en-US" altLang="zh-CN" sz="2000" b="0" dirty="0">
              <a:cs typeface="微软雅黑" panose="020B0503020204020204" charset="-122"/>
              <a:sym typeface="+mn-ea"/>
            </a:endParaRPr>
          </a:p>
          <a:p>
            <a:pPr marL="0" lvl="0" algn="l">
              <a:lnSpc>
                <a:spcPct val="150000"/>
              </a:lnSpc>
              <a:spcBef>
                <a:spcPts val="0"/>
              </a:spcBef>
              <a:buClrTx/>
              <a:buSzTx/>
              <a:buFontTx/>
              <a:buNone/>
            </a:pPr>
            <a:r>
              <a:rPr lang="en-US" altLang="zh-CN" sz="2000" b="0" dirty="0">
                <a:cs typeface="微软雅黑" panose="020B0503020204020204" charset="-122"/>
                <a:sym typeface="+mn-ea"/>
              </a:rPr>
              <a:t>（</a:t>
            </a:r>
            <a:r>
              <a:rPr lang="en-US" altLang="zh-CN" sz="2000" b="0" dirty="0">
                <a:cs typeface="微软雅黑" panose="020B0503020204020204" charset="-122"/>
                <a:sym typeface="+mn-ea"/>
              </a:rPr>
              <a:t>3</a:t>
            </a:r>
            <a:r>
              <a:rPr lang="en-US" altLang="zh-CN" sz="2000" b="0" dirty="0">
                <a:cs typeface="微软雅黑" panose="020B0503020204020204" charset="-122"/>
                <a:sym typeface="+mn-ea"/>
              </a:rPr>
              <a:t>） 对各设计方案经济指标进行分析和比较；</a:t>
            </a:r>
            <a:endParaRPr lang="en-US" altLang="zh-CN" sz="2000" b="0" dirty="0">
              <a:cs typeface="微软雅黑" panose="020B0503020204020204" charset="-122"/>
              <a:sym typeface="+mn-ea"/>
            </a:endParaRPr>
          </a:p>
          <a:p>
            <a:pPr marL="0" lvl="0" algn="l">
              <a:lnSpc>
                <a:spcPct val="150000"/>
              </a:lnSpc>
              <a:spcBef>
                <a:spcPts val="0"/>
              </a:spcBef>
              <a:buClrTx/>
              <a:buSzTx/>
              <a:buFontTx/>
              <a:buNone/>
            </a:pPr>
            <a:r>
              <a:rPr lang="en-US" altLang="zh-CN" sz="2000" b="0" dirty="0">
                <a:cs typeface="微软雅黑" panose="020B0503020204020204" charset="-122"/>
                <a:sym typeface="+mn-ea"/>
              </a:rPr>
              <a:t>（</a:t>
            </a:r>
            <a:r>
              <a:rPr lang="en-US" altLang="zh-CN" sz="2000" b="0" dirty="0">
                <a:cs typeface="微软雅黑" panose="020B0503020204020204" charset="-122"/>
                <a:sym typeface="+mn-ea"/>
              </a:rPr>
              <a:t>4</a:t>
            </a:r>
            <a:r>
              <a:rPr lang="en-US" altLang="zh-CN" sz="2000" b="0" dirty="0">
                <a:cs typeface="微软雅黑" panose="020B0503020204020204" charset="-122"/>
                <a:sym typeface="+mn-ea"/>
              </a:rPr>
              <a:t>） 综合功能、标准、技术和经济各要素，并提出对设计方案进行优化的意见和建议 </a:t>
            </a:r>
            <a:endParaRPr lang="en-US" altLang="zh-CN" sz="2000" b="0" dirty="0">
              <a:cs typeface="微软雅黑" panose="020B0503020204020204" charset="-122"/>
              <a:sym typeface="+mn-ea"/>
            </a:endParaRPr>
          </a:p>
          <a:p>
            <a:pPr marL="0" lvl="0" algn="l">
              <a:lnSpc>
                <a:spcPct val="150000"/>
              </a:lnSpc>
              <a:spcBef>
                <a:spcPts val="0"/>
              </a:spcBef>
              <a:buClrTx/>
              <a:buSzTx/>
              <a:buFontTx/>
              <a:buNone/>
            </a:pPr>
            <a:r>
              <a:rPr lang="en-US" altLang="zh-CN" sz="2000" b="0" dirty="0">
                <a:cs typeface="微软雅黑" panose="020B0503020204020204" charset="-122"/>
                <a:sym typeface="+mn-ea"/>
              </a:rPr>
              <a:t>（</a:t>
            </a:r>
            <a:r>
              <a:rPr lang="en-US" altLang="zh-CN" sz="2000" b="0" dirty="0">
                <a:cs typeface="微软雅黑" panose="020B0503020204020204" charset="-122"/>
                <a:sym typeface="+mn-ea"/>
              </a:rPr>
              <a:t>5</a:t>
            </a:r>
            <a:r>
              <a:rPr lang="en-US" altLang="zh-CN" sz="2000" b="0" dirty="0">
                <a:cs typeface="微软雅黑" panose="020B0503020204020204" charset="-122"/>
                <a:sym typeface="+mn-ea"/>
              </a:rPr>
              <a:t>）协助设计人员按设计优化的建议细化和完善设计方案</a:t>
            </a:r>
            <a:r>
              <a:rPr lang="en-US" altLang="zh-CN" sz="2000" b="0" dirty="0">
                <a:cs typeface="微软雅黑" panose="020B0503020204020204" charset="-122"/>
                <a:sym typeface="+mn-ea"/>
              </a:rPr>
              <a:t>。</a:t>
            </a:r>
            <a:endParaRPr lang="en-US" altLang="zh-CN" sz="2000" b="0" dirty="0">
              <a:cs typeface="微软雅黑" panose="020B0503020204020204" charset="-122"/>
              <a:sym typeface="+mn-ea"/>
            </a:endParaRPr>
          </a:p>
        </p:txBody>
      </p:sp>
      <p:sp>
        <p:nvSpPr>
          <p:cNvPr id="46085" name="Text Box 5"/>
          <p:cNvSpPr/>
          <p:nvPr/>
        </p:nvSpPr>
        <p:spPr>
          <a:xfrm>
            <a:off x="0" y="260668"/>
            <a:ext cx="8243888" cy="576262"/>
          </a:xfrm>
          <a:prstGeom prst="rect">
            <a:avLst/>
          </a:prstGeom>
          <a:solidFill>
            <a:srgbClr val="CC0000"/>
          </a:solidFill>
          <a:ln w="9525">
            <a:noFill/>
          </a:ln>
        </p:spPr>
        <p:txBody>
          <a:bodyPr anchor="t" anchorCtr="0">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设计方案比选和设计优化</a:t>
            </a:r>
            <a:endParaRPr lang="zh-CN" altLang="en-US" sz="2800" b="1" dirty="0">
              <a:latin typeface="微软雅黑" panose="020B0503020204020204" charset="-122"/>
              <a:ea typeface="微软雅黑" panose="020B0503020204020204" charset="-122"/>
              <a:sym typeface="+mn-ea"/>
            </a:endParaRPr>
          </a:p>
        </p:txBody>
      </p:sp>
    </p:spTree>
  </p:cSld>
  <p:clrMapOvr>
    <a:overrideClrMapping bg1="dk2" tx1="lt1" bg2="dk1" tx2="lt2" accent1="accent1" accent2="accent2" accent3="accent3" accent4="accent4" accent5="accent5" accent6="accent6" hlink="hlink" folHlink="folHlink"/>
  </p:clrMapOvr>
  <p:transition/>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p:pic>
        <p:nvPicPr>
          <p:cNvPr id="5" name="图片"/>
          <p:cNvPicPr>
            <a:picLocks noChangeAspect="1"/>
          </p:cNvPicPr>
          <p:nvPr userDrawn="1"/>
        </p:nvPicPr>
        <p:blipFill rotWithShape="1">
          <a:blip r:embed="rId1" cstate="print">
            <a:extLst>
              <a:ext uri="{28A0092B-C50C-407E-A947-70E740481C1C}">
                <a14:useLocalDpi xmlns:a14="http://schemas.microsoft.com/office/drawing/2010/main" val="0"/>
              </a:ext>
            </a:extLst>
          </a:blip>
          <a:srcRect t="2" b="39"/>
          <a:stretch>
            <a:fillRect/>
          </a:stretch>
        </p:blipFill>
        <p:spPr>
          <a:xfrm>
            <a:off x="-1270" y="635"/>
            <a:ext cx="9192260" cy="6878955"/>
          </a:xfrm>
          <a:prstGeom prst="rect">
            <a:avLst/>
          </a:prstGeom>
        </p:spPr>
      </p:pic>
      <p:sp>
        <p:nvSpPr>
          <p:cNvPr id="107"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47107" name="Line 4"/>
          <p:cNvSpPr/>
          <p:nvPr/>
        </p:nvSpPr>
        <p:spPr>
          <a:xfrm>
            <a:off x="1485900" y="-1244600"/>
            <a:ext cx="0" cy="0"/>
          </a:xfrm>
          <a:prstGeom prst="line">
            <a:avLst/>
          </a:prstGeom>
          <a:ln w="12700" cap="rnd" cmpd="sng">
            <a:solidFill>
              <a:srgbClr val="000000"/>
            </a:solidFill>
            <a:prstDash val="solid"/>
            <a:headEnd type="none" w="med" len="med"/>
            <a:tailEnd type="none" w="med" len="med"/>
          </a:ln>
        </p:spPr>
      </p:sp>
      <p:sp>
        <p:nvSpPr>
          <p:cNvPr id="47108" name="Line 5"/>
          <p:cNvSpPr/>
          <p:nvPr/>
        </p:nvSpPr>
        <p:spPr>
          <a:xfrm>
            <a:off x="3103563" y="-1244600"/>
            <a:ext cx="0" cy="0"/>
          </a:xfrm>
          <a:prstGeom prst="line">
            <a:avLst/>
          </a:prstGeom>
          <a:ln w="12700" cap="rnd" cmpd="sng">
            <a:solidFill>
              <a:srgbClr val="000000"/>
            </a:solidFill>
            <a:prstDash val="solid"/>
            <a:headEnd type="none" w="med" len="med"/>
            <a:tailEnd type="none" w="med" len="med"/>
          </a:ln>
        </p:spPr>
      </p:sp>
      <p:sp>
        <p:nvSpPr>
          <p:cNvPr id="47109" name="Rectangle 6"/>
          <p:cNvSpPr/>
          <p:nvPr/>
        </p:nvSpPr>
        <p:spPr>
          <a:xfrm>
            <a:off x="937260" y="282417"/>
            <a:ext cx="6964680" cy="737235"/>
          </a:xfrm>
          <a:prstGeom prst="rect">
            <a:avLst/>
          </a:prstGeom>
          <a:noFill/>
          <a:ln w="9525">
            <a:noFill/>
          </a:ln>
        </p:spPr>
        <p:txBody>
          <a:bodyPr wrap="none" anchor="ctr" anchorCtr="0">
            <a:spAutoFit/>
          </a:bodyPr>
          <a:p>
            <a:pPr algn="ctr"/>
            <a:r>
              <a:rPr lang="zh-CN" altLang="en-US" sz="2400" b="1" dirty="0">
                <a:solidFill>
                  <a:schemeClr val="bg2"/>
                </a:solidFill>
                <a:latin typeface="楷体_GB2312" pitchFamily="49" charset="-122"/>
              </a:rPr>
              <a:t>工程设计限额分配表</a:t>
            </a:r>
            <a:endParaRPr lang="zh-CN" altLang="en-US" sz="2400" dirty="0">
              <a:solidFill>
                <a:schemeClr val="bg2"/>
              </a:solidFill>
              <a:latin typeface="楷体_GB2312" pitchFamily="49" charset="-122"/>
            </a:endParaRPr>
          </a:p>
          <a:p>
            <a:pPr algn="ctr"/>
            <a:r>
              <a:rPr lang="zh-CN" altLang="en-US" sz="1800" dirty="0">
                <a:solidFill>
                  <a:schemeClr val="bg2"/>
                </a:solidFill>
                <a:latin typeface="楷体_GB2312" pitchFamily="49" charset="-122"/>
              </a:rPr>
              <a:t>                                                     </a:t>
            </a:r>
            <a:r>
              <a:rPr lang="zh-CN" altLang="en-US" sz="1600" dirty="0">
                <a:solidFill>
                  <a:schemeClr val="bg2"/>
                </a:solidFill>
                <a:latin typeface="楷体_GB2312" pitchFamily="49" charset="-122"/>
              </a:rPr>
              <a:t>编号：</a:t>
            </a:r>
            <a:r>
              <a:rPr lang="zh-CN" altLang="en-US" sz="1800" dirty="0">
                <a:solidFill>
                  <a:schemeClr val="bg2"/>
                </a:solidFill>
                <a:latin typeface="楷体_GB2312" pitchFamily="49" charset="-122"/>
              </a:rPr>
              <a:t> </a:t>
            </a:r>
            <a:endParaRPr lang="zh-CN" altLang="en-US" sz="1800" dirty="0">
              <a:solidFill>
                <a:schemeClr val="bg2"/>
              </a:solidFill>
              <a:latin typeface="楷体_GB2312" pitchFamily="49" charset="-122"/>
            </a:endParaRPr>
          </a:p>
        </p:txBody>
      </p:sp>
      <p:graphicFrame>
        <p:nvGraphicFramePr>
          <p:cNvPr id="6588580" name="Group 164"/>
          <p:cNvGraphicFramePr>
            <a:graphicFrameLocks noGrp="1"/>
          </p:cNvGraphicFramePr>
          <p:nvPr>
            <p:custDataLst>
              <p:tags r:id="rId2"/>
            </p:custDataLst>
          </p:nvPr>
        </p:nvGraphicFramePr>
        <p:xfrm>
          <a:off x="179388" y="991870"/>
          <a:ext cx="8785225" cy="5470525"/>
        </p:xfrm>
        <a:graphic>
          <a:graphicData uri="http://schemas.openxmlformats.org/drawingml/2006/table">
            <a:tbl>
              <a:tblPr/>
              <a:tblGrid>
                <a:gridCol w="504825"/>
                <a:gridCol w="1736725"/>
                <a:gridCol w="246062"/>
                <a:gridCol w="1112838"/>
                <a:gridCol w="828675"/>
                <a:gridCol w="249237"/>
                <a:gridCol w="1536700"/>
                <a:gridCol w="249238"/>
                <a:gridCol w="952500"/>
                <a:gridCol w="1368425"/>
              </a:tblGrid>
              <a:tr h="335280">
                <a:tc gridSpan="2">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项目名称</a:t>
                      </a:r>
                      <a:endPar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6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设计单位</a:t>
                      </a:r>
                      <a:endPar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6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r>
              <a:tr h="279400">
                <a:tc gridSpan="2">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投资限额</a:t>
                      </a:r>
                      <a:endPar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6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建设规模</a:t>
                      </a:r>
                      <a:endPar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6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r>
              <a:tr h="141288">
                <a:tc gridSpan="10">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各单位（专业）工程投资限额分解</a:t>
                      </a:r>
                      <a:endPar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hMerge="1">
                  <a:tcPr/>
                </a:tc>
                <a:tc hMerge="1">
                  <a:tcPr/>
                </a:tc>
                <a:tc hMerge="1">
                  <a:tcPr/>
                </a:tc>
                <a:tc hMerge="1">
                  <a:tcPr/>
                </a:tc>
                <a:tc hMerge="1">
                  <a:tcPr/>
                </a:tc>
                <a:tc hMerge="1">
                  <a:tcPr/>
                </a:tc>
                <a:tc hMerge="1">
                  <a:tcPr/>
                </a:tc>
              </a:tr>
              <a:tr h="141288">
                <a:tc rowSpan="2">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序号</a:t>
                      </a:r>
                      <a:endPar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gridSpan="2">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单位（专业）工程名称</a:t>
                      </a:r>
                      <a:endPar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hMerge="1">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规模</a:t>
                      </a:r>
                      <a:endPar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限额分配</a:t>
                      </a:r>
                      <a:endPar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备注</a:t>
                      </a:r>
                      <a:endPar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5425">
                <a:tc vMerge="1">
                  <a:tcPr/>
                </a:tc>
                <a:tc vMerge="1" gridSpan="2">
                  <a:tcPr/>
                </a:tc>
                <a:tc vMerge="1" hMerge="1">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数量</a:t>
                      </a:r>
                      <a:endPar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单位</a:t>
                      </a:r>
                      <a:endPar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金额</a:t>
                      </a:r>
                      <a:r>
                        <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a:t>
                      </a: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万元</a:t>
                      </a:r>
                      <a:r>
                        <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a:t>
                      </a:r>
                      <a:endPar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指标</a:t>
                      </a:r>
                      <a:r>
                        <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a:t>
                      </a: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元</a:t>
                      </a:r>
                      <a:r>
                        <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/X)  </a:t>
                      </a:r>
                      <a:endPar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vMerge="1">
                  <a:tcPr/>
                </a:tc>
              </a:tr>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7013">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合计</a:t>
                      </a:r>
                      <a:endPar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en-US" altLang="zh-CN" sz="1600" b="0" i="0" u="none" strike="noStrike" cap="none" normalizeH="0" baseline="0" smtClean="0">
                          <a:ln>
                            <a:noFill/>
                          </a:ln>
                          <a:solidFill>
                            <a:schemeClr val="bg2"/>
                          </a:solidFill>
                          <a:effectLst/>
                          <a:latin typeface="Times New Roman" panose="02020603050405020304"/>
                          <a:ea typeface="楷体_GB2312" pitchFamily="49" charset="-122"/>
                          <a:cs typeface="Times New Roman" panose="02020603050405020304" pitchFamily="18" charset="0"/>
                        </a:rPr>
                        <a:t>—</a:t>
                      </a:r>
                      <a:endPar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1" lang="en-US" altLang="zh-CN" sz="1600" b="0" i="0" u="none" strike="noStrike" cap="none" normalizeH="0" baseline="0" smtClean="0">
                          <a:ln>
                            <a:noFill/>
                          </a:ln>
                          <a:solidFill>
                            <a:schemeClr val="bg2"/>
                          </a:solidFill>
                          <a:effectLst/>
                          <a:latin typeface="Times New Roman" panose="02020603050405020304"/>
                          <a:ea typeface="楷体_GB2312" pitchFamily="49" charset="-122"/>
                          <a:cs typeface="Times New Roman" panose="02020603050405020304" pitchFamily="18" charset="0"/>
                        </a:rPr>
                        <a:t>—</a:t>
                      </a:r>
                      <a:endPar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6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6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9400">
                <a:tc gridSpan="10">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项目负责人 ：                     编制人：                     时间：</a:t>
                      </a:r>
                      <a:endPar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hMerge="1">
                  <a:tcPr/>
                </a:tc>
                <a:tc hMerge="1">
                  <a:tcPr/>
                </a:tc>
                <a:tc hMerge="1">
                  <a:tcPr/>
                </a:tc>
                <a:tc hMerge="1">
                  <a:tcPr/>
                </a:tc>
                <a:tc hMerge="1">
                  <a:tcPr/>
                </a:tc>
                <a:tc hMerge="1">
                  <a:tcPr/>
                </a:tc>
                <a:tc hMerge="1">
                  <a:tcPr/>
                </a:tc>
              </a:tr>
              <a:tr h="495300">
                <a:tc gridSpan="10">
                  <a:txBody>
                    <a:bodyPr/>
                    <a:lstStyle/>
                    <a:p>
                      <a:pPr marL="0" marR="0" lvl="0" indent="1200150" algn="ctr" defTabSz="914400" rtl="0" eaLnBrk="1" fontAlgn="base" latinLnBrk="0" hangingPunct="1">
                        <a:lnSpc>
                          <a:spcPct val="100000"/>
                        </a:lnSpc>
                        <a:spcBef>
                          <a:spcPct val="0"/>
                        </a:spcBef>
                        <a:spcAft>
                          <a:spcPct val="0"/>
                        </a:spcAft>
                        <a:buClrTx/>
                        <a:buSzTx/>
                        <a:buFontTx/>
                        <a:buNone/>
                      </a:pPr>
                      <a:endPar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p>
                      <a:pPr marL="0" marR="0" lvl="0" indent="1200150" algn="ctr" defTabSz="914400" rtl="0" eaLnBrk="1" fontAlgn="base" latinLnBrk="0" hangingPunct="1">
                        <a:lnSpc>
                          <a:spcPct val="100000"/>
                        </a:lnSpc>
                        <a:spcBef>
                          <a:spcPct val="0"/>
                        </a:spcBef>
                        <a:spcAft>
                          <a:spcPct val="0"/>
                        </a:spcAft>
                        <a:buClrTx/>
                        <a:buSzTx/>
                        <a:buFontTx/>
                        <a:buNone/>
                      </a:pPr>
                      <a:endPar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p>
                      <a:pPr marL="0" marR="0" lvl="0" indent="1200150" algn="ctr" defTabSz="914400" rtl="0" eaLnBrk="1" fontAlgn="base" latinLnBrk="0" hangingPunct="1">
                        <a:lnSpc>
                          <a:spcPct val="100000"/>
                        </a:lnSpc>
                        <a:spcBef>
                          <a:spcPct val="0"/>
                        </a:spcBef>
                        <a:spcAft>
                          <a:spcPct val="0"/>
                        </a:spcAft>
                        <a:buClrTx/>
                        <a:buSzTx/>
                        <a:buFontTx/>
                        <a:buNone/>
                      </a:pPr>
                      <a:r>
                        <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项目负责人：                    年    月    日</a:t>
                      </a:r>
                      <a:endPar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hMerge="1">
                  <a:tcPr/>
                </a:tc>
                <a:tc hMerge="1">
                  <a:tcPr/>
                </a:tc>
                <a:tc hMerge="1">
                  <a:tcPr/>
                </a:tc>
                <a:tc hMerge="1">
                  <a:tcPr/>
                </a:tc>
                <a:tc hMerge="1">
                  <a:tcPr/>
                </a:tc>
                <a:tc hMerge="1">
                  <a:tcPr/>
                </a:tc>
                <a:tc hMerge="1">
                  <a:tcPr/>
                </a:tc>
              </a:tr>
              <a:tr h="654050">
                <a:tc gridSpan="10">
                  <a:txBody>
                    <a:bodyPr/>
                    <a:lstStyle/>
                    <a:p>
                      <a:pPr marL="0" marR="0" lvl="0" indent="4267200" algn="l" defTabSz="914400" rtl="0" eaLnBrk="0" fontAlgn="base" latinLnBrk="0" hangingPunct="0">
                        <a:lnSpc>
                          <a:spcPct val="100000"/>
                        </a:lnSpc>
                        <a:spcBef>
                          <a:spcPct val="0"/>
                        </a:spcBef>
                        <a:spcAft>
                          <a:spcPct val="0"/>
                        </a:spcAft>
                        <a:buClrTx/>
                        <a:buSzTx/>
                        <a:buFontTx/>
                        <a:buNone/>
                      </a:pPr>
                      <a:r>
                        <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p>
                      <a:pPr marL="0" marR="0" lvl="0" indent="4267200" algn="l" defTabSz="914400" rtl="0" eaLnBrk="0" fontAlgn="base" latinLnBrk="0" hangingPunct="0">
                        <a:lnSpc>
                          <a:spcPct val="100000"/>
                        </a:lnSpc>
                        <a:spcBef>
                          <a:spcPct val="0"/>
                        </a:spcBef>
                        <a:spcAft>
                          <a:spcPct val="0"/>
                        </a:spcAft>
                        <a:buClrTx/>
                        <a:buSzTx/>
                        <a:buFontTx/>
                        <a:buNone/>
                      </a:pPr>
                      <a:r>
                        <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年    月   日</a:t>
                      </a:r>
                      <a:endPar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hMerge="1">
                  <a:tcPr/>
                </a:tc>
                <a:tc hMerge="1">
                  <a:tcPr/>
                </a:tc>
                <a:tc hMerge="1">
                  <a:tcPr/>
                </a:tc>
                <a:tc hMerge="1">
                  <a:tcPr/>
                </a:tc>
                <a:tc hMerge="1">
                  <a:tcPr/>
                </a:tc>
                <a:tc hMerge="1">
                  <a:tcPr/>
                </a:tc>
                <a:tc hMerge="1">
                  <a:tcPr/>
                </a:tc>
                <a:tc hMerge="1">
                  <a:tcPr/>
                </a:tc>
              </a:tr>
            </a:tbl>
          </a:graphicData>
        </a:graphic>
      </p:graphicFrame>
      <p:sp>
        <p:nvSpPr>
          <p:cNvPr id="47208" name="WordArt 137"/>
          <p:cNvSpPr>
            <a:spLocks noTextEdit="1"/>
          </p:cNvSpPr>
          <p:nvPr/>
        </p:nvSpPr>
        <p:spPr>
          <a:xfrm>
            <a:off x="252413" y="5084445"/>
            <a:ext cx="1079500" cy="195263"/>
          </a:xfrm>
          <a:prstGeom prst="rect">
            <a:avLst/>
          </a:prstGeom>
        </p:spPr>
        <p:txBody>
          <a:bodyPr wrap="none" fromWordArt="1">
            <a:prstTxWarp prst="textPlain">
              <a:avLst>
                <a:gd name="adj" fmla="val 50000"/>
              </a:avLst>
            </a:prstTxWarp>
            <a:normAutofit fontScale="40000"/>
          </a:bodyPr>
          <a:p>
            <a:pPr algn="ctr"/>
            <a:r>
              <a:rPr lang="zh-CN" altLang="en-US" sz="1400">
                <a:ln w="9525" cap="flat" cmpd="sng">
                  <a:solidFill>
                    <a:srgbClr val="000000"/>
                  </a:solidFill>
                  <a:prstDash val="solid"/>
                  <a:headEnd type="none" w="med" len="med"/>
                  <a:tailEnd type="none" w="med" len="med"/>
                </a:ln>
                <a:solidFill>
                  <a:srgbClr val="FFFFFF"/>
                </a:solidFill>
                <a:latin typeface="楷体_GB2312" charset="0"/>
                <a:ea typeface="楷体_GB2312" charset="0"/>
              </a:rPr>
              <a:t>设计单位意见：</a:t>
            </a:r>
            <a:endParaRPr lang="zh-CN" altLang="en-US" sz="1400">
              <a:ln w="9525" cap="flat" cmpd="sng">
                <a:solidFill>
                  <a:srgbClr val="000000"/>
                </a:solidFill>
                <a:prstDash val="solid"/>
                <a:headEnd type="none" w="med" len="med"/>
                <a:tailEnd type="none" w="med" len="med"/>
              </a:ln>
              <a:solidFill>
                <a:srgbClr val="FFFFFF"/>
              </a:solidFill>
              <a:latin typeface="楷体_GB2312" charset="0"/>
              <a:ea typeface="楷体_GB2312" charset="0"/>
            </a:endParaRPr>
          </a:p>
        </p:txBody>
      </p:sp>
      <p:sp>
        <p:nvSpPr>
          <p:cNvPr id="47209" name="WordArt 138"/>
          <p:cNvSpPr>
            <a:spLocks noTextEdit="1"/>
          </p:cNvSpPr>
          <p:nvPr/>
        </p:nvSpPr>
        <p:spPr>
          <a:xfrm>
            <a:off x="252413" y="5875338"/>
            <a:ext cx="1006475" cy="217487"/>
          </a:xfrm>
          <a:prstGeom prst="rect">
            <a:avLst/>
          </a:prstGeom>
        </p:spPr>
        <p:txBody>
          <a:bodyPr wrap="none" fromWordArt="1">
            <a:prstTxWarp prst="textPlain">
              <a:avLst>
                <a:gd name="adj" fmla="val 50079"/>
              </a:avLst>
            </a:prstTxWarp>
            <a:normAutofit fontScale="90000" lnSpcReduction="10000"/>
          </a:bodyPr>
          <a:p>
            <a:pPr algn="ctr"/>
            <a:r>
              <a:rPr lang="zh-CN" altLang="en-US" sz="1000">
                <a:ln w="9525" cap="flat" cmpd="sng">
                  <a:solidFill>
                    <a:srgbClr val="000000"/>
                  </a:solidFill>
                  <a:prstDash val="solid"/>
                  <a:headEnd type="none" w="med" len="med"/>
                  <a:tailEnd type="none" w="med" len="med"/>
                </a:ln>
                <a:solidFill>
                  <a:srgbClr val="FFFFFF"/>
                </a:solidFill>
                <a:latin typeface="楷体_GB2312" charset="0"/>
                <a:ea typeface="楷体_GB2312" charset="0"/>
              </a:rPr>
              <a:t>建设单位意见：</a:t>
            </a:r>
            <a:endParaRPr lang="zh-CN" altLang="en-US" sz="1000">
              <a:ln w="9525" cap="flat" cmpd="sng">
                <a:solidFill>
                  <a:srgbClr val="000000"/>
                </a:solidFill>
                <a:prstDash val="solid"/>
                <a:headEnd type="none" w="med" len="med"/>
                <a:tailEnd type="none" w="med" len="med"/>
              </a:ln>
              <a:solidFill>
                <a:srgbClr val="FFFFFF"/>
              </a:solidFill>
              <a:latin typeface="楷体_GB2312" charset="0"/>
              <a:ea typeface="楷体_GB2312" charset="0"/>
            </a:endParaRP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p:pic>
        <p:nvPicPr>
          <p:cNvPr id="5" name="图片"/>
          <p:cNvPicPr>
            <a:picLocks noChangeAspect="1"/>
          </p:cNvPicPr>
          <p:nvPr userDrawn="1"/>
        </p:nvPicPr>
        <p:blipFill rotWithShape="1">
          <a:blip r:embed="rId1" cstate="print">
            <a:extLst>
              <a:ext uri="{28A0092B-C50C-407E-A947-70E740481C1C}">
                <a14:useLocalDpi xmlns:a14="http://schemas.microsoft.com/office/drawing/2010/main" val="0"/>
              </a:ext>
            </a:extLst>
          </a:blip>
          <a:srcRect t="2" b="39"/>
          <a:stretch>
            <a:fillRect/>
          </a:stretch>
        </p:blipFill>
        <p:spPr>
          <a:xfrm>
            <a:off x="-1270" y="635"/>
            <a:ext cx="9192260" cy="6878955"/>
          </a:xfrm>
          <a:prstGeom prst="rect">
            <a:avLst/>
          </a:prstGeom>
        </p:spPr>
      </p:pic>
      <p:sp>
        <p:nvSpPr>
          <p:cNvPr id="48130" name="Rectangle 138"/>
          <p:cNvSpPr/>
          <p:nvPr/>
        </p:nvSpPr>
        <p:spPr>
          <a:xfrm>
            <a:off x="2483168" y="363855"/>
            <a:ext cx="4681537" cy="983615"/>
          </a:xfrm>
          <a:prstGeom prst="rect">
            <a:avLst/>
          </a:prstGeom>
          <a:noFill/>
          <a:ln w="9525">
            <a:noFill/>
          </a:ln>
        </p:spPr>
        <p:txBody>
          <a:bodyPr anchor="ctr" anchorCtr="0">
            <a:spAutoFit/>
          </a:bodyPr>
          <a:p>
            <a:pPr algn="ctr"/>
            <a:r>
              <a:rPr lang="zh-CN" altLang="en-US" sz="2000" b="1" dirty="0">
                <a:solidFill>
                  <a:schemeClr val="bg2"/>
                </a:solidFill>
                <a:latin typeface="楷体_GB2312" pitchFamily="49" charset="-122"/>
                <a:cs typeface="Times New Roman" panose="02020603050405020304" pitchFamily="18" charset="0"/>
              </a:rPr>
              <a:t>设计方案优化意见表</a:t>
            </a:r>
            <a:endParaRPr lang="zh-CN" altLang="en-US" sz="2000" b="1" dirty="0">
              <a:solidFill>
                <a:schemeClr val="bg2"/>
              </a:solidFill>
              <a:latin typeface="楷体_GB2312" pitchFamily="49" charset="-122"/>
              <a:cs typeface="Times New Roman" panose="02020603050405020304" pitchFamily="18" charset="0"/>
            </a:endParaRPr>
          </a:p>
          <a:p>
            <a:pPr algn="r" eaLnBrk="0" hangingPunct="0"/>
            <a:r>
              <a:rPr lang="zh-CN" altLang="en-US" sz="1800" dirty="0">
                <a:solidFill>
                  <a:schemeClr val="bg2"/>
                </a:solidFill>
                <a:latin typeface="楷体_GB2312" pitchFamily="49" charset="-122"/>
                <a:cs typeface="Times New Roman" panose="02020603050405020304" pitchFamily="18" charset="0"/>
              </a:rPr>
              <a:t>                                                                                </a:t>
            </a:r>
            <a:r>
              <a:rPr lang="zh-CN" altLang="en-US" sz="1600" dirty="0">
                <a:solidFill>
                  <a:schemeClr val="bg2"/>
                </a:solidFill>
                <a:latin typeface="楷体_GB2312" pitchFamily="49" charset="-122"/>
                <a:cs typeface="Times New Roman" panose="02020603050405020304" pitchFamily="18" charset="0"/>
              </a:rPr>
              <a:t>编号： </a:t>
            </a:r>
            <a:r>
              <a:rPr lang="zh-CN" altLang="en-US" sz="2000" dirty="0">
                <a:solidFill>
                  <a:schemeClr val="bg2"/>
                </a:solidFill>
                <a:latin typeface="楷体_GB2312" pitchFamily="49" charset="-122"/>
                <a:cs typeface="Times New Roman" panose="02020603050405020304" pitchFamily="18" charset="0"/>
              </a:rPr>
              <a:t>    </a:t>
            </a:r>
            <a:endParaRPr lang="zh-CN" altLang="en-US" sz="2000" dirty="0">
              <a:solidFill>
                <a:schemeClr val="bg2"/>
              </a:solidFill>
              <a:latin typeface="楷体_GB2312" pitchFamily="49" charset="-122"/>
              <a:ea typeface="Times New Roman" panose="02020603050405020304" pitchFamily="18" charset="0"/>
            </a:endParaRPr>
          </a:p>
        </p:txBody>
      </p:sp>
      <p:graphicFrame>
        <p:nvGraphicFramePr>
          <p:cNvPr id="6591659" name="Group 171"/>
          <p:cNvGraphicFramePr>
            <a:graphicFrameLocks noGrp="1"/>
          </p:cNvGraphicFramePr>
          <p:nvPr>
            <p:custDataLst>
              <p:tags r:id="rId2"/>
            </p:custDataLst>
          </p:nvPr>
        </p:nvGraphicFramePr>
        <p:xfrm>
          <a:off x="612775" y="1313180"/>
          <a:ext cx="7991475" cy="5198745"/>
        </p:xfrm>
        <a:graphic>
          <a:graphicData uri="http://schemas.openxmlformats.org/drawingml/2006/table">
            <a:tbl>
              <a:tblPr/>
              <a:tblGrid>
                <a:gridCol w="3841750"/>
                <a:gridCol w="4149725"/>
              </a:tblGrid>
              <a:tr h="335280">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工程名称：</a:t>
                      </a:r>
                      <a:endPar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建设单位：</a:t>
                      </a:r>
                      <a:endPar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5280">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设计单位：</a:t>
                      </a:r>
                      <a:endPar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图纸编号：</a:t>
                      </a:r>
                      <a:endPar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10640">
                <a:tc gridSpan="2">
                  <a:txBody>
                    <a:bodyPr/>
                    <a:lstStyle/>
                    <a:p>
                      <a:pPr marL="342900" marR="0" lvl="0" indent="1657350" algn="l" defTabSz="914400" rtl="0" eaLnBrk="0" fontAlgn="base" latinLnBrk="0" hangingPunct="0">
                        <a:lnSpc>
                          <a:spcPct val="100000"/>
                        </a:lnSpc>
                        <a:spcBef>
                          <a:spcPct val="0"/>
                        </a:spcBef>
                        <a:spcAft>
                          <a:spcPct val="0"/>
                        </a:spcAft>
                        <a:buClrTx/>
                        <a:buSzTx/>
                        <a:buFontTx/>
                        <a:buNone/>
                      </a:pPr>
                      <a:endPar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p>
                      <a:pPr marL="342900" marR="0" lvl="0" indent="1657350" algn="l" defTabSz="914400" rtl="0" eaLnBrk="0" fontAlgn="base" latinLnBrk="0" hangingPunct="0">
                        <a:lnSpc>
                          <a:spcPct val="100000"/>
                        </a:lnSpc>
                        <a:spcBef>
                          <a:spcPct val="0"/>
                        </a:spcBef>
                        <a:spcAft>
                          <a:spcPct val="0"/>
                        </a:spcAft>
                        <a:buClrTx/>
                        <a:buSzTx/>
                        <a:buFontTx/>
                        <a:buNone/>
                      </a:pPr>
                      <a:endPar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p>
                      <a:pPr marL="342900" marR="0" lvl="0" indent="1657350" algn="l" defTabSz="914400" rtl="0" eaLnBrk="0" fontAlgn="base" latinLnBrk="0" hangingPunct="0">
                        <a:lnSpc>
                          <a:spcPct val="100000"/>
                        </a:lnSpc>
                        <a:spcBef>
                          <a:spcPct val="0"/>
                        </a:spcBef>
                        <a:spcAft>
                          <a:spcPct val="0"/>
                        </a:spcAft>
                        <a:buClrTx/>
                        <a:buSzTx/>
                        <a:buFontTx/>
                        <a:buNone/>
                      </a:pPr>
                      <a:endPar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p>
                      <a:pPr marL="342900" marR="0" lvl="0" indent="1657350" algn="l" defTabSz="914400" rtl="0" eaLnBrk="0" fontAlgn="base" latinLnBrk="0" hangingPunct="0">
                        <a:lnSpc>
                          <a:spcPct val="100000"/>
                        </a:lnSpc>
                        <a:spcBef>
                          <a:spcPct val="0"/>
                        </a:spcBef>
                        <a:spcAft>
                          <a:spcPct val="0"/>
                        </a:spcAft>
                        <a:buClrTx/>
                        <a:buSzTx/>
                        <a:buFontTx/>
                        <a:buNone/>
                      </a:pPr>
                      <a:endPar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p>
                      <a:pPr marL="342900" marR="0" lvl="0" indent="1657350" algn="l" defTabSz="914400" rtl="0" eaLnBrk="0" fontAlgn="base" latinLnBrk="0" hangingPunct="0">
                        <a:lnSpc>
                          <a:spcPct val="100000"/>
                        </a:lnSpc>
                        <a:spcBef>
                          <a:spcPct val="0"/>
                        </a:spcBef>
                        <a:spcAft>
                          <a:spcPct val="0"/>
                        </a:spcAft>
                        <a:buClrTx/>
                        <a:buSzTx/>
                        <a:buFontTx/>
                        <a:buNone/>
                      </a:pPr>
                      <a:r>
                        <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项目负责人：          年    月    日</a:t>
                      </a:r>
                      <a:endPar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r>
              <a:tr h="1419225">
                <a:tc gridSpan="2">
                  <a:txBody>
                    <a:bodyPr/>
                    <a:lstStyle/>
                    <a:p>
                      <a:pPr marL="342900" marR="0" lvl="0" indent="1657350" algn="l" defTabSz="914400" rtl="0" eaLnBrk="1" fontAlgn="base" latinLnBrk="0" hangingPunct="1">
                        <a:lnSpc>
                          <a:spcPct val="100000"/>
                        </a:lnSpc>
                        <a:spcBef>
                          <a:spcPct val="0"/>
                        </a:spcBef>
                        <a:spcAft>
                          <a:spcPct val="0"/>
                        </a:spcAft>
                        <a:buClrTx/>
                        <a:buSzTx/>
                        <a:buFontTx/>
                        <a:buNone/>
                      </a:pPr>
                      <a:endPar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endParaRPr>
                    </a:p>
                    <a:p>
                      <a:pPr marL="342900" marR="0" lvl="0" indent="1657350" algn="l" defTabSz="914400" rtl="0" eaLnBrk="0" fontAlgn="base" latinLnBrk="0" hangingPunct="0">
                        <a:lnSpc>
                          <a:spcPct val="100000"/>
                        </a:lnSpc>
                        <a:spcBef>
                          <a:spcPct val="0"/>
                        </a:spcBef>
                        <a:spcAft>
                          <a:spcPct val="0"/>
                        </a:spcAft>
                        <a:buClrTx/>
                        <a:buSzTx/>
                        <a:buFontTx/>
                        <a:buNone/>
                      </a:pPr>
                      <a:r>
                        <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p>
                      <a:pPr marL="342900" marR="0" lvl="0" indent="1657350" algn="l" defTabSz="914400" rtl="0" eaLnBrk="0" fontAlgn="base" latinLnBrk="0" hangingPunct="0">
                        <a:lnSpc>
                          <a:spcPct val="100000"/>
                        </a:lnSpc>
                        <a:spcBef>
                          <a:spcPct val="0"/>
                        </a:spcBef>
                        <a:spcAft>
                          <a:spcPct val="0"/>
                        </a:spcAft>
                        <a:buClrTx/>
                        <a:buSzTx/>
                        <a:buFontTx/>
                        <a:buNone/>
                      </a:pPr>
                      <a:endPar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p>
                      <a:pPr marL="342900" marR="0" lvl="0" indent="1657350" algn="l" defTabSz="914400" rtl="0" eaLnBrk="0" fontAlgn="base" latinLnBrk="0" hangingPunct="0">
                        <a:lnSpc>
                          <a:spcPct val="100000"/>
                        </a:lnSpc>
                        <a:spcBef>
                          <a:spcPct val="0"/>
                        </a:spcBef>
                        <a:spcAft>
                          <a:spcPct val="0"/>
                        </a:spcAft>
                        <a:buClrTx/>
                        <a:buSzTx/>
                        <a:buFontTx/>
                        <a:buNone/>
                      </a:pPr>
                      <a:endPar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p>
                      <a:pPr marL="342900" marR="0" lvl="0" indent="1657350" algn="l" defTabSz="914400" rtl="0" eaLnBrk="0" fontAlgn="base" latinLnBrk="0" hangingPunct="0">
                        <a:lnSpc>
                          <a:spcPct val="100000"/>
                        </a:lnSpc>
                        <a:spcBef>
                          <a:spcPct val="0"/>
                        </a:spcBef>
                        <a:spcAft>
                          <a:spcPct val="0"/>
                        </a:spcAft>
                        <a:buClrTx/>
                        <a:buSzTx/>
                        <a:buFontTx/>
                        <a:buNone/>
                      </a:pPr>
                      <a:r>
                        <a:rPr kumimoji="1" lang="en-US" altLang="zh-CN"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项目负责人：           年    月    日</a:t>
                      </a:r>
                      <a:endPar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r>
              <a:tr h="1798320">
                <a:tc gridSpan="2">
                  <a:txBody>
                    <a:bodyPr/>
                    <a:lstStyle/>
                    <a:p>
                      <a:pPr marL="342900" marR="0" lvl="0" indent="-342900" algn="l" defTabSz="914400" rtl="0" eaLnBrk="1" fontAlgn="base" latinLnBrk="0" hangingPunct="1">
                        <a:lnSpc>
                          <a:spcPct val="100000"/>
                        </a:lnSpc>
                        <a:spcBef>
                          <a:spcPct val="0"/>
                        </a:spcBef>
                        <a:spcAft>
                          <a:spcPct val="0"/>
                        </a:spcAft>
                        <a:buClrTx/>
                        <a:buSzTx/>
                        <a:buFontTx/>
                        <a:buNone/>
                      </a:pPr>
                      <a:r>
                        <a:rPr kumimoji="1" lang="zh-CN" altLang="en-US" sz="1600" b="1"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建设单位意见：</a:t>
                      </a:r>
                      <a:endParaRPr kumimoji="1" lang="zh-CN" altLang="en-US" sz="1600" b="1"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pPr>
                      <a:endPar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pPr>
                      <a:endPar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pPr>
                      <a:endPar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pPr>
                      <a:endPar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p>
                      <a:pPr marL="342900" marR="0" lvl="0" indent="-342900" algn="r" defTabSz="914400" rtl="0" eaLnBrk="0" fontAlgn="base" latinLnBrk="0" hangingPunct="0">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年    月    日</a:t>
                      </a:r>
                      <a:endPar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r>
            </a:tbl>
          </a:graphicData>
        </a:graphic>
      </p:graphicFrame>
      <p:sp>
        <p:nvSpPr>
          <p:cNvPr id="48148" name="WordArt 156"/>
          <p:cNvSpPr>
            <a:spLocks noTextEdit="1"/>
          </p:cNvSpPr>
          <p:nvPr/>
        </p:nvSpPr>
        <p:spPr>
          <a:xfrm>
            <a:off x="755650" y="2131060"/>
            <a:ext cx="1295400" cy="184150"/>
          </a:xfrm>
          <a:prstGeom prst="rect">
            <a:avLst/>
          </a:prstGeom>
        </p:spPr>
        <p:txBody>
          <a:bodyPr wrap="none" fromWordArt="1">
            <a:prstTxWarp prst="textPlain">
              <a:avLst>
                <a:gd name="adj" fmla="val 50000"/>
              </a:avLst>
            </a:prstTxWarp>
            <a:normAutofit fontScale="25000"/>
          </a:bodyPr>
          <a:p>
            <a:pPr algn="ctr"/>
            <a:r>
              <a:rPr lang="zh-CN" altLang="en-US" sz="3600">
                <a:ln w="9525" cap="flat" cmpd="sng">
                  <a:solidFill>
                    <a:srgbClr val="000000"/>
                  </a:solidFill>
                  <a:prstDash val="solid"/>
                  <a:headEnd type="none" w="med" len="med"/>
                  <a:tailEnd type="none" w="med" len="med"/>
                </a:ln>
                <a:solidFill>
                  <a:srgbClr val="FFFFFF"/>
                </a:solidFill>
                <a:latin typeface="楷体_GB2312" charset="0"/>
                <a:ea typeface="楷体_GB2312" charset="0"/>
              </a:rPr>
              <a:t>咨询企业意见：</a:t>
            </a:r>
            <a:endParaRPr lang="zh-CN" altLang="en-US" sz="3600">
              <a:ln w="9525" cap="flat" cmpd="sng">
                <a:solidFill>
                  <a:srgbClr val="000000"/>
                </a:solidFill>
                <a:prstDash val="solid"/>
                <a:headEnd type="none" w="med" len="med"/>
                <a:tailEnd type="none" w="med" len="med"/>
              </a:ln>
              <a:solidFill>
                <a:srgbClr val="FFFFFF"/>
              </a:solidFill>
              <a:latin typeface="楷体_GB2312" charset="0"/>
              <a:ea typeface="楷体_GB2312" charset="0"/>
            </a:endParaRPr>
          </a:p>
        </p:txBody>
      </p:sp>
      <p:sp>
        <p:nvSpPr>
          <p:cNvPr id="48149" name="WordArt 157"/>
          <p:cNvSpPr>
            <a:spLocks noTextEdit="1"/>
          </p:cNvSpPr>
          <p:nvPr/>
        </p:nvSpPr>
        <p:spPr>
          <a:xfrm>
            <a:off x="755650" y="3402965"/>
            <a:ext cx="1370013" cy="228600"/>
          </a:xfrm>
          <a:prstGeom prst="rect">
            <a:avLst/>
          </a:prstGeom>
        </p:spPr>
        <p:txBody>
          <a:bodyPr wrap="none" fromWordArt="1">
            <a:prstTxWarp prst="textPlain">
              <a:avLst>
                <a:gd name="adj" fmla="val 50000"/>
              </a:avLst>
            </a:prstTxWarp>
            <a:normAutofit fontScale="25000"/>
          </a:bodyPr>
          <a:p>
            <a:pPr algn="ctr"/>
            <a:r>
              <a:rPr lang="zh-CN" altLang="en-US" sz="3600">
                <a:ln w="9525" cap="flat" cmpd="sng">
                  <a:solidFill>
                    <a:srgbClr val="000000"/>
                  </a:solidFill>
                  <a:prstDash val="solid"/>
                  <a:headEnd type="none" w="med" len="med"/>
                  <a:tailEnd type="none" w="med" len="med"/>
                </a:ln>
                <a:solidFill>
                  <a:srgbClr val="FFFFFF"/>
                </a:solidFill>
                <a:latin typeface="楷体_GB2312" charset="0"/>
                <a:ea typeface="楷体_GB2312" charset="0"/>
              </a:rPr>
              <a:t>设计单位意见：</a:t>
            </a:r>
            <a:endParaRPr lang="zh-CN" altLang="en-US" sz="3600">
              <a:ln w="9525" cap="flat" cmpd="sng">
                <a:solidFill>
                  <a:srgbClr val="000000"/>
                </a:solidFill>
                <a:prstDash val="solid"/>
                <a:headEnd type="none" w="med" len="med"/>
                <a:tailEnd type="none" w="med" len="med"/>
              </a:ln>
              <a:solidFill>
                <a:srgbClr val="FFFFFF"/>
              </a:solidFill>
              <a:latin typeface="楷体_GB2312" charset="0"/>
              <a:ea typeface="楷体_GB2312" charset="0"/>
            </a:endParaRP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p:pic>
        <p:nvPicPr>
          <p:cNvPr id="5" name="图片"/>
          <p:cNvPicPr>
            <a:picLocks noChangeAspect="1"/>
          </p:cNvPicPr>
          <p:nvPr userDrawn="1"/>
        </p:nvPicPr>
        <p:blipFill rotWithShape="1">
          <a:blip r:embed="rId1" cstate="print">
            <a:extLst>
              <a:ext uri="{28A0092B-C50C-407E-A947-70E740481C1C}">
                <a14:useLocalDpi xmlns:a14="http://schemas.microsoft.com/office/drawing/2010/main" val="0"/>
              </a:ext>
            </a:extLst>
          </a:blip>
          <a:srcRect t="2" b="39"/>
          <a:stretch>
            <a:fillRect/>
          </a:stretch>
        </p:blipFill>
        <p:spPr>
          <a:xfrm>
            <a:off x="-1270" y="635"/>
            <a:ext cx="9192260" cy="6878955"/>
          </a:xfrm>
          <a:prstGeom prst="rect">
            <a:avLst/>
          </a:prstGeom>
        </p:spPr>
      </p:pic>
      <p:sp>
        <p:nvSpPr>
          <p:cNvPr id="99" name="灯片编号占位符 4"/>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graphicFrame>
        <p:nvGraphicFramePr>
          <p:cNvPr id="6590701" name="Group 237"/>
          <p:cNvGraphicFramePr>
            <a:graphicFrameLocks noGrp="1"/>
          </p:cNvGraphicFramePr>
          <p:nvPr>
            <p:ph idx="1"/>
            <p:custDataLst>
              <p:tags r:id="rId2"/>
            </p:custDataLst>
          </p:nvPr>
        </p:nvGraphicFramePr>
        <p:xfrm>
          <a:off x="685800" y="609600"/>
          <a:ext cx="7852410" cy="5730875"/>
        </p:xfrm>
        <a:graphic>
          <a:graphicData uri="http://schemas.openxmlformats.org/drawingml/2006/table">
            <a:tbl>
              <a:tblPr/>
              <a:tblGrid>
                <a:gridCol w="208280"/>
                <a:gridCol w="208280"/>
                <a:gridCol w="208280"/>
                <a:gridCol w="5999163"/>
                <a:gridCol w="198437"/>
                <a:gridCol w="208280"/>
                <a:gridCol w="208280"/>
                <a:gridCol w="196850"/>
                <a:gridCol w="208280"/>
                <a:gridCol w="208280"/>
              </a:tblGrid>
              <a:tr h="300038">
                <a:tc gridSpan="10">
                  <a:txBody>
                    <a:bodyPr/>
                    <a:lstStyle/>
                    <a:p>
                      <a:pPr marL="342900" marR="0" lvl="0" indent="-342900" algn="ctr" defTabSz="914400" rtl="0" eaLnBrk="1" fontAlgn="b" latinLnBrk="0" hangingPunct="1">
                        <a:lnSpc>
                          <a:spcPct val="100000"/>
                        </a:lnSpc>
                        <a:spcBef>
                          <a:spcPct val="0"/>
                        </a:spcBef>
                        <a:spcAft>
                          <a:spcPct val="0"/>
                        </a:spcAft>
                        <a:buClrTx/>
                        <a:buSzTx/>
                        <a:buFontTx/>
                        <a:buNone/>
                      </a:pPr>
                      <a:r>
                        <a:rPr kumimoji="1" lang="en-US" altLang="zh-CN" sz="2600" b="1" i="0" u="sng"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r>
                        <a:rPr kumimoji="1" lang="zh-CN" altLang="en-US" sz="2600" b="1"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公司</a:t>
                      </a:r>
                      <a:endPar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cap="flat">
                      <a:noFill/>
                    </a:lnL>
                    <a:lnR cap="flat">
                      <a:noFill/>
                    </a:lnR>
                    <a:lnT cap="flat">
                      <a:noFill/>
                    </a:lnT>
                    <a:lnB>
                      <a:noFill/>
                    </a:lnB>
                    <a:lnTlToBr>
                      <a:noFill/>
                    </a:lnTlToBr>
                    <a:lnBlToTr>
                      <a:noFill/>
                    </a:lnBlToTr>
                    <a:noFill/>
                  </a:tcPr>
                </a:tc>
                <a:tc hMerge="1">
                  <a:tcPr/>
                </a:tc>
                <a:tc hMerge="1">
                  <a:tcPr/>
                </a:tc>
                <a:tc hMerge="1">
                  <a:tcPr/>
                </a:tc>
                <a:tc hMerge="1">
                  <a:tcPr/>
                </a:tc>
                <a:tc hMerge="1">
                  <a:tcPr/>
                </a:tc>
                <a:tc hMerge="1">
                  <a:tcPr/>
                </a:tc>
                <a:tc hMerge="1">
                  <a:tcPr/>
                </a:tc>
                <a:tc hMerge="1">
                  <a:tcPr/>
                </a:tc>
                <a:tc hMerge="1">
                  <a:tcPr/>
                </a:tc>
              </a:tr>
              <a:tr h="498475">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a:noFill/>
                    </a:lnL>
                    <a:lnR>
                      <a:noFill/>
                    </a:lnR>
                    <a:ln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a:noFill/>
                    </a:lnL>
                    <a:lnR>
                      <a:noFill/>
                    </a:lnR>
                    <a:lnT>
                      <a:noFill/>
                    </a:lnT>
                    <a:lnB>
                      <a:noFill/>
                    </a:lnB>
                    <a:lnTlToBr>
                      <a:noFill/>
                    </a:lnTlToBr>
                    <a:lnBlToTr>
                      <a:noFill/>
                    </a:lnBlToTr>
                    <a:noFill/>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a:noFill/>
                    </a:lnL>
                    <a:lnR>
                      <a:noFill/>
                    </a:lnR>
                    <a:ln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a:noFill/>
                    </a:lnL>
                    <a:lnR>
                      <a:noFill/>
                    </a:lnR>
                    <a:lnT>
                      <a:noFill/>
                    </a:lnT>
                    <a:lnB>
                      <a:noFill/>
                    </a:lnB>
                    <a:lnTlToBr>
                      <a:noFill/>
                    </a:lnTlToBr>
                    <a:lnBlToTr>
                      <a:noFill/>
                    </a:lnBlToTr>
                    <a:noFill/>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a:noFill/>
                    </a:lnL>
                    <a:lnR cap="flat">
                      <a:noFill/>
                    </a:lnR>
                    <a:lnT>
                      <a:noFill/>
                    </a:lnT>
                    <a:lnB>
                      <a:noFill/>
                    </a:lnB>
                    <a:lnTlToBr>
                      <a:noFill/>
                    </a:lnTlToBr>
                    <a:lnBlToTr>
                      <a:noFill/>
                    </a:lnBlToTr>
                    <a:noFill/>
                  </a:tcPr>
                </a:tc>
              </a:tr>
              <a:tr h="285750">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a:noFill/>
                    </a:lnL>
                    <a:lnR>
                      <a:noFill/>
                    </a:lnR>
                    <a:ln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a:noFill/>
                    </a:lnL>
                    <a:lnR>
                      <a:noFill/>
                    </a:lnR>
                    <a:lnT>
                      <a:noFill/>
                    </a:lnT>
                    <a:lnB>
                      <a:noFill/>
                    </a:lnB>
                    <a:lnTlToBr>
                      <a:noFill/>
                    </a:lnTlToBr>
                    <a:lnBlToTr>
                      <a:noFill/>
                    </a:lnBlToTr>
                    <a:noFill/>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a:noFill/>
                    </a:lnL>
                    <a:lnR>
                      <a:noFill/>
                    </a:lnR>
                    <a:ln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a:noFill/>
                    </a:lnL>
                    <a:lnR>
                      <a:noFill/>
                    </a:lnR>
                    <a:lnT>
                      <a:noFill/>
                    </a:lnT>
                    <a:lnB>
                      <a:noFill/>
                    </a:lnB>
                    <a:lnTlToBr>
                      <a:noFill/>
                    </a:lnTlToBr>
                    <a:lnBlToTr>
                      <a:noFill/>
                    </a:lnBlToTr>
                    <a:noFill/>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a:noFill/>
                    </a:lnL>
                    <a:lnR cap="flat">
                      <a:noFill/>
                    </a:lnR>
                    <a:lnT>
                      <a:noFill/>
                    </a:lnT>
                    <a:lnB>
                      <a:noFill/>
                    </a:lnB>
                    <a:lnTlToBr>
                      <a:noFill/>
                    </a:lnTlToBr>
                    <a:lnBlToTr>
                      <a:noFill/>
                    </a:lnBlToTr>
                    <a:noFill/>
                  </a:tcPr>
                </a:tc>
              </a:tr>
              <a:tr h="319088">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a:noFill/>
                    </a:lnL>
                    <a:lnR>
                      <a:noFill/>
                    </a:lnR>
                    <a:lnT>
                      <a:noFill/>
                    </a:lnT>
                    <a:lnB>
                      <a:noFill/>
                    </a:lnB>
                    <a:lnTlToBr>
                      <a:noFill/>
                    </a:lnTlToBr>
                    <a:lnBlToTr>
                      <a:noFill/>
                    </a:lnBlToTr>
                    <a:noFill/>
                  </a:tcPr>
                </a:tc>
                <a:tc gridSpan="2">
                  <a:txBody>
                    <a:bodyPr/>
                    <a:lstStyle/>
                    <a:p>
                      <a:pPr marL="342900" marR="0" lvl="0" indent="-342900" algn="ctr" defTabSz="914400" rtl="0" eaLnBrk="1" fontAlgn="b" latinLnBrk="0" hangingPunct="1">
                        <a:lnSpc>
                          <a:spcPct val="100000"/>
                        </a:lnSpc>
                        <a:spcBef>
                          <a:spcPct val="0"/>
                        </a:spcBef>
                        <a:spcAft>
                          <a:spcPct val="0"/>
                        </a:spcAft>
                        <a:buClrTx/>
                        <a:buSzTx/>
                        <a:buFontTx/>
                        <a:buNone/>
                      </a:pPr>
                      <a:r>
                        <a:rPr kumimoji="1" lang="en-US" altLang="zh-CN" sz="2200" b="1"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XX </a:t>
                      </a:r>
                      <a:r>
                        <a:rPr kumimoji="1" lang="zh-CN" altLang="en-US" sz="2200" b="1"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项目</a:t>
                      </a:r>
                      <a:r>
                        <a:rPr kumimoji="1" lang="en-US" altLang="zh-CN" sz="2200" b="1"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____</a:t>
                      </a:r>
                      <a:r>
                        <a:rPr kumimoji="1" lang="zh-CN" altLang="en-US" sz="2200" b="1"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阶段控制指标、实施计划</a:t>
                      </a:r>
                      <a:endPar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a:noFill/>
                    </a:lnL>
                    <a:lnR>
                      <a:noFill/>
                    </a:lnR>
                    <a:lnT>
                      <a:noFill/>
                    </a:lnT>
                    <a:lnB>
                      <a:noFill/>
                    </a:lnB>
                    <a:lnTlToBr>
                      <a:noFill/>
                    </a:lnTlToBr>
                    <a:lnBlToTr>
                      <a:noFill/>
                    </a:lnBlToTr>
                    <a:noFill/>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a:noFill/>
                    </a:lnL>
                    <a:lnR>
                      <a:noFill/>
                    </a:lnR>
                    <a:ln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a:noFill/>
                    </a:lnL>
                    <a:lnR>
                      <a:noFill/>
                    </a:lnR>
                    <a:lnT>
                      <a:noFill/>
                    </a:lnT>
                    <a:lnB>
                      <a:noFill/>
                    </a:lnB>
                    <a:lnTlToBr>
                      <a:noFill/>
                    </a:lnTlToBr>
                    <a:lnBlToTr>
                      <a:noFill/>
                    </a:lnBlToTr>
                    <a:noFill/>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a:noFill/>
                    </a:lnL>
                    <a:lnR cap="flat">
                      <a:noFill/>
                    </a:lnR>
                    <a:lnT>
                      <a:noFill/>
                    </a:lnT>
                    <a:lnB>
                      <a:noFill/>
                    </a:lnB>
                    <a:lnTlToBr>
                      <a:noFill/>
                    </a:lnTlToBr>
                    <a:lnBlToTr>
                      <a:noFill/>
                    </a:lnBlToTr>
                    <a:noFill/>
                  </a:tcPr>
                </a:tc>
              </a:tr>
              <a:tr h="319088">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a:noFill/>
                    </a:lnL>
                    <a:lnR>
                      <a:noFill/>
                    </a:lnR>
                    <a:ln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a:noFill/>
                    </a:lnL>
                    <a:lnR>
                      <a:noFill/>
                    </a:lnR>
                    <a:lnT>
                      <a:noFill/>
                    </a:lnT>
                    <a:lnB>
                      <a:noFill/>
                    </a:lnB>
                    <a:lnTlToBr>
                      <a:noFill/>
                    </a:lnTlToBr>
                    <a:lnBlToTr>
                      <a:noFill/>
                    </a:lnBlToTr>
                    <a:noFill/>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a:noFill/>
                    </a:lnL>
                    <a:lnR>
                      <a:noFill/>
                    </a:lnR>
                    <a:ln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a:noFill/>
                    </a:lnL>
                    <a:lnR>
                      <a:noFill/>
                    </a:lnR>
                    <a:lnT>
                      <a:noFill/>
                    </a:lnT>
                    <a:lnB>
                      <a:noFill/>
                    </a:lnB>
                    <a:lnTlToBr>
                      <a:noFill/>
                    </a:lnTlToBr>
                    <a:lnBlToTr>
                      <a:noFill/>
                    </a:lnBlToTr>
                    <a:noFill/>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a:noFill/>
                    </a:lnL>
                    <a:lnR cap="flat">
                      <a:noFill/>
                    </a:lnR>
                    <a:lnT>
                      <a:noFill/>
                    </a:lnT>
                    <a:lnB>
                      <a:noFill/>
                    </a:lnB>
                    <a:lnTlToBr>
                      <a:noFill/>
                    </a:lnTlToBr>
                    <a:lnBlToTr>
                      <a:noFill/>
                    </a:lnBlToTr>
                    <a:noFill/>
                  </a:tcPr>
                </a:tc>
              </a:tr>
              <a:tr h="319088">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a:noFill/>
                    </a:lnL>
                    <a:lnR>
                      <a:noFill/>
                    </a:lnR>
                    <a:ln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a:noFill/>
                    </a:lnL>
                    <a:lnR>
                      <a:noFill/>
                    </a:lnR>
                    <a:lnT>
                      <a:noFill/>
                    </a:lnT>
                    <a:lnB>
                      <a:noFill/>
                    </a:lnB>
                    <a:lnTlToBr>
                      <a:noFill/>
                    </a:lnTlToBr>
                    <a:lnBlToTr>
                      <a:noFill/>
                    </a:lnBlToTr>
                    <a:noFill/>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a:noFill/>
                    </a:lnL>
                    <a:lnR>
                      <a:noFill/>
                    </a:lnR>
                    <a:ln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a:noFill/>
                    </a:lnL>
                    <a:lnR>
                      <a:noFill/>
                    </a:lnR>
                    <a:lnT>
                      <a:noFill/>
                    </a:lnT>
                    <a:lnB>
                      <a:noFill/>
                    </a:lnB>
                    <a:lnTlToBr>
                      <a:noFill/>
                    </a:lnTlToBr>
                    <a:lnBlToTr>
                      <a:noFill/>
                    </a:lnBlToTr>
                    <a:noFill/>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a:noFill/>
                    </a:lnL>
                    <a:lnR cap="flat">
                      <a:noFill/>
                    </a:lnR>
                    <a:lnT>
                      <a:noFill/>
                    </a:lnT>
                    <a:lnB>
                      <a:noFill/>
                    </a:lnB>
                    <a:lnTlToBr>
                      <a:noFill/>
                    </a:lnTlToBr>
                    <a:lnBlToTr>
                      <a:noFill/>
                    </a:lnBlToTr>
                    <a:noFill/>
                  </a:tcPr>
                </a:tc>
              </a:tr>
              <a:tr h="320675">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a:noFill/>
                    </a:lnL>
                    <a:lnR>
                      <a:noFill/>
                    </a:lnR>
                    <a:ln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a:noFill/>
                    </a:lnL>
                    <a:lnR>
                      <a:noFill/>
                    </a:lnR>
                    <a:lnT>
                      <a:noFill/>
                    </a:lnT>
                    <a:lnB>
                      <a:noFill/>
                    </a:lnB>
                    <a:lnTlToBr>
                      <a:noFill/>
                    </a:lnTlToBr>
                    <a:lnBlToTr>
                      <a:noFill/>
                    </a:lnBlToTr>
                    <a:noFill/>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a:noFill/>
                    </a:lnL>
                    <a:lnR>
                      <a:noFill/>
                    </a:lnR>
                    <a:ln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a:noFill/>
                    </a:lnL>
                    <a:lnR>
                      <a:noFill/>
                    </a:lnR>
                    <a:lnT>
                      <a:noFill/>
                    </a:lnT>
                    <a:lnB>
                      <a:noFill/>
                    </a:lnB>
                    <a:lnTlToBr>
                      <a:noFill/>
                    </a:lnTlToBr>
                    <a:lnBlToTr>
                      <a:noFill/>
                    </a:lnBlToTr>
                    <a:noFill/>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a:noFill/>
                    </a:lnL>
                    <a:lnR cap="flat">
                      <a:noFill/>
                    </a:lnR>
                    <a:lnT>
                      <a:noFill/>
                    </a:lnT>
                    <a:lnB>
                      <a:noFill/>
                    </a:lnB>
                    <a:lnTlToBr>
                      <a:noFill/>
                    </a:lnTlToBr>
                    <a:lnBlToTr>
                      <a:noFill/>
                    </a:lnBlToTr>
                    <a:noFill/>
                  </a:tcPr>
                </a:tc>
              </a:tr>
              <a:tr h="206375">
                <a:tc gridSpan="10">
                  <a:txBody>
                    <a:bodyPr/>
                    <a:lstStyle/>
                    <a:p>
                      <a:pPr marL="342900" marR="0" lvl="0" indent="-342900" algn="ctr" defTabSz="914400" rtl="0" eaLnBrk="1" fontAlgn="b" latinLnBrk="0" hangingPunct="1">
                        <a:lnSpc>
                          <a:spcPct val="100000"/>
                        </a:lnSpc>
                        <a:spcBef>
                          <a:spcPct val="0"/>
                        </a:spcBef>
                        <a:spcAft>
                          <a:spcPct val="0"/>
                        </a:spcAft>
                        <a:buClrTx/>
                        <a:buSzTx/>
                        <a:buFontTx/>
                        <a:buNone/>
                      </a:pPr>
                      <a:r>
                        <a:rPr kumimoji="1" lang="en-US" altLang="zh-CN" sz="1800" b="0" i="0" u="none" strike="noStrike" cap="none" normalizeH="0" baseline="0" smtClean="0">
                          <a:ln>
                            <a:noFill/>
                          </a:ln>
                          <a:solidFill>
                            <a:schemeClr val="bg2"/>
                          </a:solidFill>
                          <a:effectLst/>
                          <a:latin typeface="楷体_GB2312" pitchFamily="49" charset="-122"/>
                          <a:ea typeface="楷体_GB2312" pitchFamily="49" charset="-122"/>
                        </a:rPr>
                        <a:t> </a:t>
                      </a: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项目名称：</a:t>
                      </a:r>
                      <a:r>
                        <a:rPr kumimoji="1" lang="zh-CN" altLang="en-US" sz="1800" b="0" i="0" u="sng" strike="noStrike" cap="none" normalizeH="0" baseline="0" smtClean="0">
                          <a:ln>
                            <a:noFill/>
                          </a:ln>
                          <a:solidFill>
                            <a:schemeClr val="bg2"/>
                          </a:solidFill>
                          <a:effectLst/>
                          <a:latin typeface="楷体_GB2312" pitchFamily="49" charset="-122"/>
                          <a:ea typeface="楷体_GB2312" pitchFamily="49" charset="-122"/>
                        </a:rPr>
                        <a:t>       </a:t>
                      </a:r>
                      <a:r>
                        <a:rPr kumimoji="1" lang="en-US" altLang="zh-CN" sz="1800" b="0" i="0" u="sng" strike="noStrike" cap="none" normalizeH="0" baseline="0" smtClean="0">
                          <a:ln>
                            <a:noFill/>
                          </a:ln>
                          <a:solidFill>
                            <a:schemeClr val="bg2"/>
                          </a:solidFill>
                          <a:effectLst/>
                          <a:latin typeface="楷体_GB2312" pitchFamily="49" charset="-122"/>
                          <a:ea typeface="楷体_GB2312" pitchFamily="49" charset="-122"/>
                        </a:rPr>
                        <a:t>×××     </a:t>
                      </a:r>
                      <a:endParaRPr kumimoji="1" lang="en-US"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cap="flat">
                      <a:noFill/>
                    </a:lnL>
                    <a:lnR cap="flat">
                      <a:noFill/>
                    </a:lnR>
                    <a:lnT>
                      <a:noFill/>
                    </a:lnT>
                    <a:lnB>
                      <a:noFill/>
                    </a:lnB>
                    <a:lnTlToBr>
                      <a:noFill/>
                    </a:lnTlToBr>
                    <a:lnBlToTr>
                      <a:noFill/>
                    </a:lnBlToTr>
                    <a:noFill/>
                  </a:tcPr>
                </a:tc>
                <a:tc hMerge="1">
                  <a:tcPr/>
                </a:tc>
                <a:tc hMerge="1">
                  <a:tcPr/>
                </a:tc>
                <a:tc hMerge="1">
                  <a:tcPr/>
                </a:tc>
                <a:tc hMerge="1">
                  <a:tcPr/>
                </a:tc>
                <a:tc hMerge="1">
                  <a:tcPr/>
                </a:tc>
                <a:tc hMerge="1">
                  <a:tcPr/>
                </a:tc>
                <a:tc hMerge="1">
                  <a:tcPr/>
                </a:tc>
                <a:tc hMerge="1">
                  <a:tcPr/>
                </a:tc>
                <a:tc hMerge="1">
                  <a:tcPr/>
                </a:tc>
              </a:tr>
              <a:tr h="247650">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a:noFill/>
                    </a:lnL>
                    <a:lnR>
                      <a:noFill/>
                    </a:lnR>
                    <a:ln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a:noFill/>
                    </a:lnL>
                    <a:lnR>
                      <a:noFill/>
                    </a:lnR>
                    <a:lnT>
                      <a:noFill/>
                    </a:lnT>
                    <a:lnB>
                      <a:noFill/>
                    </a:lnB>
                    <a:lnTlToBr>
                      <a:noFill/>
                    </a:lnTlToBr>
                    <a:lnBlToTr>
                      <a:noFill/>
                    </a:lnBlToTr>
                    <a:noFill/>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a:noFill/>
                    </a:lnL>
                    <a:lnR>
                      <a:noFill/>
                    </a:lnR>
                    <a:ln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a:noFill/>
                    </a:lnL>
                    <a:lnR>
                      <a:noFill/>
                    </a:lnR>
                    <a:lnT>
                      <a:noFill/>
                    </a:lnT>
                    <a:lnB>
                      <a:noFill/>
                    </a:lnB>
                    <a:lnTlToBr>
                      <a:noFill/>
                    </a:lnTlToBr>
                    <a:lnBlToTr>
                      <a:noFill/>
                    </a:lnBlToTr>
                    <a:noFill/>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a:noFill/>
                    </a:lnL>
                    <a:lnR cap="flat">
                      <a:noFill/>
                    </a:lnR>
                    <a:lnT>
                      <a:noFill/>
                    </a:lnT>
                    <a:lnB>
                      <a:noFill/>
                    </a:lnB>
                    <a:lnTlToBr>
                      <a:noFill/>
                    </a:lnTlToBr>
                    <a:lnBlToTr>
                      <a:noFill/>
                    </a:lnBlToTr>
                    <a:noFill/>
                  </a:tcPr>
                </a:tc>
              </a:tr>
              <a:tr h="206375">
                <a:tc gridSpan="10">
                  <a:txBody>
                    <a:bodyPr/>
                    <a:lstStyle/>
                    <a:p>
                      <a:pPr marL="342900" marR="0" lvl="0" indent="-342900" algn="ctr" defTabSz="914400" rtl="0" eaLnBrk="1" fontAlgn="b" latinLnBrk="0" hangingPunct="1">
                        <a:lnSpc>
                          <a:spcPct val="100000"/>
                        </a:lnSpc>
                        <a:spcBef>
                          <a:spcPct val="0"/>
                        </a:spcBef>
                        <a:spcAft>
                          <a:spcPct val="0"/>
                        </a:spcAft>
                        <a:buClrTx/>
                        <a:buSzTx/>
                        <a:buFontTx/>
                        <a:buNone/>
                      </a:pPr>
                      <a:r>
                        <a:rPr kumimoji="1" lang="en-US" altLang="zh-CN" sz="1800" b="0" i="0" u="none" strike="noStrike" cap="none" normalizeH="0" baseline="0" smtClean="0">
                          <a:ln>
                            <a:noFill/>
                          </a:ln>
                          <a:solidFill>
                            <a:schemeClr val="bg2"/>
                          </a:solidFill>
                          <a:effectLst/>
                          <a:latin typeface="楷体_GB2312" pitchFamily="49" charset="-122"/>
                          <a:ea typeface="楷体_GB2312" pitchFamily="49" charset="-122"/>
                        </a:rPr>
                        <a:t> </a:t>
                      </a: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项目编号：</a:t>
                      </a:r>
                      <a:r>
                        <a:rPr kumimoji="1" lang="zh-CN" altLang="en-US" sz="1800" b="0" i="0" u="sng" strike="noStrike" cap="none" normalizeH="0" baseline="0" smtClean="0">
                          <a:ln>
                            <a:noFill/>
                          </a:ln>
                          <a:solidFill>
                            <a:schemeClr val="bg2"/>
                          </a:solidFill>
                          <a:effectLst/>
                          <a:latin typeface="楷体_GB2312" pitchFamily="49" charset="-122"/>
                          <a:ea typeface="楷体_GB2312" pitchFamily="49" charset="-122"/>
                        </a:rPr>
                        <a:t>       </a:t>
                      </a:r>
                      <a:r>
                        <a:rPr kumimoji="1" lang="en-US" altLang="zh-CN" sz="1800" b="0" i="0" u="sng" strike="noStrike" cap="none" normalizeH="0" baseline="0" smtClean="0">
                          <a:ln>
                            <a:noFill/>
                          </a:ln>
                          <a:solidFill>
                            <a:schemeClr val="bg2"/>
                          </a:solidFill>
                          <a:effectLst/>
                          <a:latin typeface="楷体_GB2312" pitchFamily="49" charset="-122"/>
                          <a:ea typeface="楷体_GB2312" pitchFamily="49" charset="-122"/>
                        </a:rPr>
                        <a:t>×××</a:t>
                      </a:r>
                      <a:endParaRPr kumimoji="1" lang="en-US"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cap="flat">
                      <a:noFill/>
                    </a:lnL>
                    <a:lnR cap="flat">
                      <a:noFill/>
                    </a:lnR>
                    <a:lnT>
                      <a:noFill/>
                    </a:lnT>
                    <a:lnB>
                      <a:noFill/>
                    </a:lnB>
                    <a:lnTlToBr>
                      <a:noFill/>
                    </a:lnTlToBr>
                    <a:lnBlToTr>
                      <a:noFill/>
                    </a:lnBlToTr>
                    <a:noFill/>
                  </a:tcPr>
                </a:tc>
                <a:tc hMerge="1">
                  <a:tcPr/>
                </a:tc>
                <a:tc hMerge="1">
                  <a:tcPr/>
                </a:tc>
                <a:tc hMerge="1">
                  <a:tcPr/>
                </a:tc>
                <a:tc hMerge="1">
                  <a:tcPr/>
                </a:tc>
                <a:tc hMerge="1">
                  <a:tcPr/>
                </a:tc>
                <a:tc hMerge="1">
                  <a:tcPr/>
                </a:tc>
                <a:tc hMerge="1">
                  <a:tcPr/>
                </a:tc>
                <a:tc hMerge="1">
                  <a:tcPr/>
                </a:tc>
                <a:tc hMerge="1">
                  <a:tcPr/>
                </a:tc>
              </a:tr>
              <a:tr h="295275">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a:noFill/>
                    </a:lnL>
                    <a:lnR>
                      <a:noFill/>
                    </a:lnR>
                    <a:ln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a:noFill/>
                    </a:lnL>
                    <a:lnR>
                      <a:noFill/>
                    </a:lnR>
                    <a:lnT>
                      <a:noFill/>
                    </a:lnT>
                    <a:lnB>
                      <a:noFill/>
                    </a:lnB>
                    <a:lnTlToBr>
                      <a:noFill/>
                    </a:lnTlToBr>
                    <a:lnBlToTr>
                      <a:noFill/>
                    </a:lnBlToTr>
                    <a:noFill/>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a:noFill/>
                    </a:lnL>
                    <a:lnR>
                      <a:noFill/>
                    </a:lnR>
                    <a:ln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a:noFill/>
                    </a:lnL>
                    <a:lnR>
                      <a:noFill/>
                    </a:lnR>
                    <a:lnT>
                      <a:noFill/>
                    </a:lnT>
                    <a:lnB>
                      <a:noFill/>
                    </a:lnB>
                    <a:lnTlToBr>
                      <a:noFill/>
                    </a:lnTlToBr>
                    <a:lnBlToTr>
                      <a:noFill/>
                    </a:lnBlToTr>
                    <a:noFill/>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a:noFill/>
                    </a:lnL>
                    <a:lnR cap="flat">
                      <a:noFill/>
                    </a:lnR>
                    <a:lnT>
                      <a:noFill/>
                    </a:lnT>
                    <a:lnB>
                      <a:noFill/>
                    </a:lnB>
                    <a:lnTlToBr>
                      <a:noFill/>
                    </a:lnTlToBr>
                    <a:lnBlToTr>
                      <a:noFill/>
                    </a:lnBlToTr>
                    <a:noFill/>
                  </a:tcPr>
                </a:tc>
              </a:tr>
              <a:tr h="206375">
                <a:tc gridSpan="10">
                  <a:txBody>
                    <a:bodyPr/>
                    <a:lstStyle/>
                    <a:p>
                      <a:pPr marL="342900" marR="0" lvl="0" indent="-342900" algn="ctr" defTabSz="914400" rtl="0" eaLnBrk="1" fontAlgn="b" latinLnBrk="0" hangingPunct="1">
                        <a:lnSpc>
                          <a:spcPct val="100000"/>
                        </a:lnSpc>
                        <a:spcBef>
                          <a:spcPct val="0"/>
                        </a:spcBef>
                        <a:spcAft>
                          <a:spcPct val="0"/>
                        </a:spcAft>
                        <a:buClrTx/>
                        <a:buSzTx/>
                        <a:buFontTx/>
                        <a:buNone/>
                      </a:pPr>
                      <a:r>
                        <a:rPr kumimoji="1" lang="en-US" altLang="zh-CN" sz="1800" b="0" i="0" u="none" strike="noStrike" cap="none" normalizeH="0" baseline="0" smtClean="0">
                          <a:ln>
                            <a:noFill/>
                          </a:ln>
                          <a:solidFill>
                            <a:schemeClr val="bg2"/>
                          </a:solidFill>
                          <a:effectLst/>
                          <a:latin typeface="楷体_GB2312" pitchFamily="49" charset="-122"/>
                          <a:ea typeface="楷体_GB2312" pitchFamily="49" charset="-122"/>
                        </a:rPr>
                        <a:t> </a:t>
                      </a: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编制日期： </a:t>
                      </a:r>
                      <a:r>
                        <a:rPr kumimoji="1" lang="zh-CN" altLang="en-US" sz="1800" b="0" i="0" u="sng" strike="noStrike" cap="none" normalizeH="0" baseline="0" smtClean="0">
                          <a:ln>
                            <a:noFill/>
                          </a:ln>
                          <a:solidFill>
                            <a:schemeClr val="bg2"/>
                          </a:solidFill>
                          <a:effectLst/>
                          <a:latin typeface="楷体_GB2312" pitchFamily="49" charset="-122"/>
                          <a:ea typeface="楷体_GB2312" pitchFamily="49" charset="-122"/>
                        </a:rPr>
                        <a:t>  年   月  日</a:t>
                      </a:r>
                      <a:endPar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cap="flat">
                      <a:noFill/>
                    </a:lnL>
                    <a:lnR cap="flat">
                      <a:noFill/>
                    </a:lnR>
                    <a:lnT>
                      <a:noFill/>
                    </a:lnT>
                    <a:lnB cap="flat">
                      <a:noFill/>
                    </a:lnB>
                    <a:lnTlToBr>
                      <a:noFill/>
                    </a:lnTlToBr>
                    <a:lnBlToTr>
                      <a:noFill/>
                    </a:lnBlToTr>
                    <a:noFill/>
                  </a:tcPr>
                </a:tc>
                <a:tc hMerge="1">
                  <a:tcPr/>
                </a:tc>
                <a:tc hMerge="1">
                  <a:tcPr/>
                </a:tc>
                <a:tc hMerge="1">
                  <a:tcPr/>
                </a:tc>
                <a:tc hMerge="1">
                  <a:tcPr/>
                </a:tc>
                <a:tc hMerge="1">
                  <a:tcPr/>
                </a:tc>
                <a:tc hMerge="1">
                  <a:tcPr/>
                </a:tc>
                <a:tc hMerge="1">
                  <a:tcPr/>
                </a:tc>
                <a:tc hMerge="1">
                  <a:tcPr/>
                </a:tc>
                <a:tc hMerge="1">
                  <a:tcPr/>
                </a:tc>
              </a:tr>
            </a:tbl>
          </a:graphicData>
        </a:graphic>
      </p:graphicFrame>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p:pic>
        <p:nvPicPr>
          <p:cNvPr id="5" name="图片"/>
          <p:cNvPicPr>
            <a:picLocks noChangeAspect="1"/>
          </p:cNvPicPr>
          <p:nvPr userDrawn="1"/>
        </p:nvPicPr>
        <p:blipFill rotWithShape="1">
          <a:blip r:embed="rId1" cstate="print">
            <a:extLst>
              <a:ext uri="{28A0092B-C50C-407E-A947-70E740481C1C}">
                <a14:useLocalDpi xmlns:a14="http://schemas.microsoft.com/office/drawing/2010/main" val="0"/>
              </a:ext>
            </a:extLst>
          </a:blip>
          <a:srcRect t="2" b="39"/>
          <a:stretch>
            <a:fillRect/>
          </a:stretch>
        </p:blipFill>
        <p:spPr>
          <a:xfrm>
            <a:off x="-1270" y="635"/>
            <a:ext cx="9192260" cy="6878955"/>
          </a:xfrm>
          <a:prstGeom prst="rect">
            <a:avLst/>
          </a:prstGeom>
        </p:spPr>
      </p:pic>
      <p:sp>
        <p:nvSpPr>
          <p:cNvPr id="50178" name="Rectangle 4"/>
          <p:cNvSpPr/>
          <p:nvPr/>
        </p:nvSpPr>
        <p:spPr>
          <a:xfrm>
            <a:off x="684213" y="1041400"/>
            <a:ext cx="7772400" cy="561975"/>
          </a:xfrm>
          <a:prstGeom prst="rect">
            <a:avLst/>
          </a:prstGeom>
          <a:noFill/>
          <a:ln w="9525">
            <a:noFill/>
          </a:ln>
        </p:spPr>
        <p:txBody>
          <a:bodyPr anchor="ctr" anchorCtr="0"/>
          <a:p>
            <a:pPr algn="ctr"/>
            <a:r>
              <a:rPr lang="en-US" altLang="zh-CN" sz="2400" dirty="0">
                <a:solidFill>
                  <a:schemeClr val="bg2"/>
                </a:solidFill>
                <a:latin typeface="楷体_GB2312" pitchFamily="49" charset="-122"/>
              </a:rPr>
              <a:t>XX</a:t>
            </a:r>
            <a:r>
              <a:rPr lang="zh-CN" altLang="en-US" sz="2400" dirty="0">
                <a:solidFill>
                  <a:schemeClr val="bg2"/>
                </a:solidFill>
                <a:latin typeface="楷体_GB2312" pitchFamily="49" charset="-122"/>
              </a:rPr>
              <a:t>项目建安工程造价测算表</a:t>
            </a:r>
            <a:endParaRPr lang="zh-CN" altLang="en-US" sz="2400" dirty="0">
              <a:solidFill>
                <a:schemeClr val="bg2"/>
              </a:solidFill>
              <a:latin typeface="楷体_GB2312" pitchFamily="49" charset="-122"/>
            </a:endParaRPr>
          </a:p>
        </p:txBody>
      </p:sp>
      <p:graphicFrame>
        <p:nvGraphicFramePr>
          <p:cNvPr id="6603781" name="Group 5"/>
          <p:cNvGraphicFramePr>
            <a:graphicFrameLocks noGrp="1"/>
          </p:cNvGraphicFramePr>
          <p:nvPr/>
        </p:nvGraphicFramePr>
        <p:xfrm>
          <a:off x="755650" y="1833563"/>
          <a:ext cx="7772400" cy="4259263"/>
        </p:xfrm>
        <a:graphic>
          <a:graphicData uri="http://schemas.openxmlformats.org/drawingml/2006/table">
            <a:tbl>
              <a:tblPr/>
              <a:tblGrid>
                <a:gridCol w="622300"/>
                <a:gridCol w="815975"/>
                <a:gridCol w="1971675"/>
                <a:gridCol w="1087438"/>
                <a:gridCol w="1054100"/>
                <a:gridCol w="1109662"/>
                <a:gridCol w="1111250"/>
              </a:tblGrid>
              <a:tr h="487363">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序号</a:t>
                      </a:r>
                      <a:endPar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项目名称</a:t>
                      </a:r>
                      <a:endPar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产品形式</a:t>
                      </a:r>
                      <a:r>
                        <a:rPr kumimoji="1" lang="en-US" altLang="zh-CN" sz="1800" b="0" i="0" u="none" strike="noStrike" cap="none" normalizeH="0" baseline="0" smtClean="0">
                          <a:ln>
                            <a:noFill/>
                          </a:ln>
                          <a:solidFill>
                            <a:schemeClr val="bg2"/>
                          </a:solidFill>
                          <a:effectLst/>
                          <a:latin typeface="楷体_GB2312" pitchFamily="49" charset="-122"/>
                          <a:ea typeface="楷体_GB2312" pitchFamily="49" charset="-122"/>
                        </a:rPr>
                        <a:t>1</a:t>
                      </a:r>
                      <a:endParaRPr kumimoji="1" lang="en-US"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产品形式</a:t>
                      </a:r>
                      <a:r>
                        <a:rPr kumimoji="1" lang="en-US" altLang="zh-CN" sz="1800" b="0" i="0" u="none" strike="noStrike" cap="none" normalizeH="0" baseline="0" smtClean="0">
                          <a:ln>
                            <a:noFill/>
                          </a:ln>
                          <a:solidFill>
                            <a:schemeClr val="bg2"/>
                          </a:solidFill>
                          <a:effectLst/>
                          <a:latin typeface="楷体_GB2312" pitchFamily="49" charset="-122"/>
                          <a:ea typeface="楷体_GB2312" pitchFamily="49" charset="-122"/>
                        </a:rPr>
                        <a:t>2</a:t>
                      </a:r>
                      <a:endParaRPr kumimoji="1" lang="en-US"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产品形式</a:t>
                      </a:r>
                      <a:r>
                        <a:rPr kumimoji="1" lang="en-US" altLang="zh-CN" sz="1800" b="0" i="0" u="none" strike="noStrike" cap="none" normalizeH="0" baseline="0" smtClean="0">
                          <a:ln>
                            <a:noFill/>
                          </a:ln>
                          <a:solidFill>
                            <a:schemeClr val="bg2"/>
                          </a:solidFill>
                          <a:effectLst/>
                          <a:latin typeface="楷体_GB2312" pitchFamily="49" charset="-122"/>
                          <a:ea typeface="楷体_GB2312" pitchFamily="49" charset="-122"/>
                        </a:rPr>
                        <a:t>3</a:t>
                      </a:r>
                      <a:endParaRPr kumimoji="1" lang="en-US"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1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a:t>
                      </a:r>
                      <a:endParaRPr kumimoji="1" lang="zh-CN" altLang="en-US" sz="1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392113">
                <a:tc rowSpan="9">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1" lang="en-US" altLang="zh-CN" sz="1800" b="0" i="0" u="none" strike="noStrike" cap="none" normalizeH="0" baseline="0" smtClean="0">
                        <a:ln>
                          <a:noFill/>
                        </a:ln>
                        <a:solidFill>
                          <a:schemeClr val="bg2"/>
                        </a:solidFill>
                        <a:effectLst/>
                        <a:latin typeface="楷体_GB2312" pitchFamily="49" charset="-122"/>
                        <a:ea typeface="楷体_GB2312" pitchFamily="49" charset="-122"/>
                      </a:endParaRPr>
                    </a:p>
                    <a:p>
                      <a:pPr marL="0" marR="0" lvl="0" indent="0" algn="ctr" defTabSz="914400" rtl="0" eaLnBrk="1" fontAlgn="base" latinLnBrk="0" hangingPunct="1">
                        <a:lnSpc>
                          <a:spcPct val="100000"/>
                        </a:lnSpc>
                        <a:spcBef>
                          <a:spcPct val="20000"/>
                        </a:spcBef>
                        <a:spcAft>
                          <a:spcPct val="0"/>
                        </a:spcAft>
                        <a:buClrTx/>
                        <a:buSzTx/>
                        <a:buFontTx/>
                        <a:buNone/>
                      </a:pPr>
                      <a:endParaRPr kumimoji="1" lang="en-US" altLang="zh-CN" sz="1800" b="0" i="0" u="none" strike="noStrike" cap="none" normalizeH="0" baseline="0" smtClean="0">
                        <a:ln>
                          <a:noFill/>
                        </a:ln>
                        <a:solidFill>
                          <a:schemeClr val="bg2"/>
                        </a:solidFill>
                        <a:effectLst/>
                        <a:latin typeface="楷体_GB2312" pitchFamily="49" charset="-122"/>
                        <a:ea typeface="楷体_GB2312" pitchFamily="49" charset="-122"/>
                      </a:endParaRPr>
                    </a:p>
                    <a:p>
                      <a:pPr marL="0" marR="0" lvl="0" indent="0" algn="ctr" defTabSz="914400" rtl="0" eaLnBrk="1" fontAlgn="base" latinLnBrk="0" hangingPunct="1">
                        <a:lnSpc>
                          <a:spcPct val="100000"/>
                        </a:lnSpc>
                        <a:spcBef>
                          <a:spcPct val="20000"/>
                        </a:spcBef>
                        <a:spcAft>
                          <a:spcPct val="0"/>
                        </a:spcAft>
                        <a:buClrTx/>
                        <a:buSzTx/>
                        <a:buFontTx/>
                        <a:buNone/>
                      </a:pPr>
                      <a:endParaRPr kumimoji="1" lang="en-US" altLang="zh-CN" sz="1800" b="0" i="0" u="none" strike="noStrike" cap="none" normalizeH="0" baseline="0" smtClean="0">
                        <a:ln>
                          <a:noFill/>
                        </a:ln>
                        <a:solidFill>
                          <a:schemeClr val="bg2"/>
                        </a:solidFill>
                        <a:effectLst/>
                        <a:latin typeface="楷体_GB2312" pitchFamily="49" charset="-122"/>
                        <a:ea typeface="楷体_GB2312" pitchFamily="49" charset="-122"/>
                      </a:endParaRPr>
                    </a:p>
                    <a:p>
                      <a:pPr marL="0" marR="0" lvl="0" indent="0" algn="ctr" defTabSz="914400" rtl="0" eaLnBrk="1" fontAlgn="base" latinLnBrk="0" hangingPunct="1">
                        <a:lnSpc>
                          <a:spcPct val="100000"/>
                        </a:lnSpc>
                        <a:spcBef>
                          <a:spcPct val="20000"/>
                        </a:spcBef>
                        <a:spcAft>
                          <a:spcPct val="0"/>
                        </a:spcAft>
                        <a:buClrTx/>
                        <a:buSzTx/>
                        <a:buFontTx/>
                        <a:buNone/>
                      </a:pPr>
                      <a:endParaRPr kumimoji="1" lang="en-US" altLang="zh-CN" sz="1800" b="0" i="0" u="none" strike="noStrike" cap="none" normalizeH="0" baseline="0" smtClean="0">
                        <a:ln>
                          <a:noFill/>
                        </a:ln>
                        <a:solidFill>
                          <a:schemeClr val="bg2"/>
                        </a:solidFill>
                        <a:effectLst/>
                        <a:latin typeface="楷体_GB2312" pitchFamily="49" charset="-122"/>
                        <a:ea typeface="楷体_GB2312" pitchFamily="49" charset="-122"/>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一</a:t>
                      </a:r>
                      <a:endPar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rowSpan="9">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1" lang="en-US" altLang="zh-CN" sz="1800" b="0" i="0" u="none" strike="noStrike" cap="none" normalizeH="0" baseline="0" smtClean="0">
                        <a:ln>
                          <a:noFill/>
                        </a:ln>
                        <a:solidFill>
                          <a:schemeClr val="bg2"/>
                        </a:solidFill>
                        <a:effectLst/>
                        <a:latin typeface="楷体_GB2312" pitchFamily="49" charset="-122"/>
                        <a:ea typeface="楷体_GB2312" pitchFamily="49" charset="-122"/>
                      </a:endParaRPr>
                    </a:p>
                    <a:p>
                      <a:pPr marL="0" marR="0" lvl="0" indent="0" algn="ctr" defTabSz="914400" rtl="0" eaLnBrk="1" fontAlgn="base" latinLnBrk="0" hangingPunct="1">
                        <a:lnSpc>
                          <a:spcPct val="100000"/>
                        </a:lnSpc>
                        <a:spcBef>
                          <a:spcPct val="20000"/>
                        </a:spcBef>
                        <a:spcAft>
                          <a:spcPct val="0"/>
                        </a:spcAft>
                        <a:buClrTx/>
                        <a:buSzTx/>
                        <a:buFontTx/>
                        <a:buNone/>
                      </a:pPr>
                      <a:endParaRPr kumimoji="1" lang="en-US" altLang="zh-CN" sz="1800" b="0" i="0" u="none" strike="noStrike" cap="none" normalizeH="0" baseline="0" smtClean="0">
                        <a:ln>
                          <a:noFill/>
                        </a:ln>
                        <a:solidFill>
                          <a:schemeClr val="bg2"/>
                        </a:solidFill>
                        <a:effectLst/>
                        <a:latin typeface="楷体_GB2312" pitchFamily="49" charset="-122"/>
                        <a:ea typeface="楷体_GB2312" pitchFamily="49" charset="-122"/>
                      </a:endParaRPr>
                    </a:p>
                    <a:p>
                      <a:pPr marL="0" marR="0" lvl="0" indent="0" algn="ctr" defTabSz="914400" rtl="0" eaLnBrk="1" fontAlgn="base" latinLnBrk="0" hangingPunct="1">
                        <a:lnSpc>
                          <a:spcPct val="100000"/>
                        </a:lnSpc>
                        <a:spcBef>
                          <a:spcPct val="20000"/>
                        </a:spcBef>
                        <a:spcAft>
                          <a:spcPct val="0"/>
                        </a:spcAft>
                        <a:buClrTx/>
                        <a:buSzTx/>
                        <a:buFontTx/>
                        <a:buNone/>
                      </a:pPr>
                      <a:endParaRPr kumimoji="1" lang="en-US" altLang="zh-CN" sz="1800" b="0" i="0" u="none" strike="noStrike" cap="none" normalizeH="0" baseline="0" smtClean="0">
                        <a:ln>
                          <a:noFill/>
                        </a:ln>
                        <a:solidFill>
                          <a:schemeClr val="bg2"/>
                        </a:solidFill>
                        <a:effectLst/>
                        <a:latin typeface="楷体_GB2312" pitchFamily="49" charset="-122"/>
                        <a:ea typeface="楷体_GB2312" pitchFamily="49" charset="-122"/>
                      </a:endParaRPr>
                    </a:p>
                    <a:p>
                      <a:pPr marL="0" marR="0" lvl="0" indent="0" algn="ctr" defTabSz="914400" rtl="0" eaLnBrk="1" fontAlgn="base" latinLnBrk="0" hangingPunct="1">
                        <a:lnSpc>
                          <a:spcPct val="100000"/>
                        </a:lnSpc>
                        <a:spcBef>
                          <a:spcPct val="20000"/>
                        </a:spcBef>
                        <a:spcAft>
                          <a:spcPct val="0"/>
                        </a:spcAft>
                        <a:buClrTx/>
                        <a:buSzTx/>
                        <a:buFontTx/>
                        <a:buNone/>
                      </a:pPr>
                      <a:endParaRPr kumimoji="1" lang="en-US" altLang="zh-CN" sz="1800" b="0" i="0" u="none" strike="noStrike" cap="none" normalizeH="0" baseline="0" smtClean="0">
                        <a:ln>
                          <a:noFill/>
                        </a:ln>
                        <a:solidFill>
                          <a:schemeClr val="bg2"/>
                        </a:solidFill>
                        <a:effectLst/>
                        <a:latin typeface="楷体_GB2312" pitchFamily="49" charset="-122"/>
                        <a:ea typeface="楷体_GB2312" pitchFamily="49" charset="-122"/>
                      </a:endParaRPr>
                    </a:p>
                    <a:p>
                      <a:pPr marL="0" marR="0" lvl="0" indent="0" algn="ctr" defTabSz="914400" rtl="0" eaLnBrk="1" fontAlgn="base" latinLnBrk="0" hangingPunct="1">
                        <a:lnSpc>
                          <a:spcPct val="100000"/>
                        </a:lnSpc>
                        <a:spcBef>
                          <a:spcPct val="20000"/>
                        </a:spcBef>
                        <a:spcAft>
                          <a:spcPct val="0"/>
                        </a:spcAft>
                        <a:buClrTx/>
                        <a:buSzTx/>
                        <a:buFontTx/>
                        <a:buNone/>
                      </a:pPr>
                      <a:endParaRPr kumimoji="1" lang="en-US" altLang="zh-CN" sz="1800" b="0" i="0" u="none" strike="noStrike" cap="none" normalizeH="0" baseline="0" smtClean="0">
                        <a:ln>
                          <a:noFill/>
                        </a:ln>
                        <a:solidFill>
                          <a:schemeClr val="bg2"/>
                        </a:solidFill>
                        <a:effectLst/>
                        <a:latin typeface="楷体_GB2312" pitchFamily="49" charset="-122"/>
                        <a:ea typeface="楷体_GB2312" pitchFamily="49" charset="-122"/>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需测算产品基本情况</a:t>
                      </a:r>
                      <a:endPar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坐落位置</a:t>
                      </a:r>
                      <a:endPar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369888">
                <a:tc vMerge="1">
                  <a:tcPr/>
                </a:tc>
                <a:tc vMerge="1">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建筑面积（</a:t>
                      </a:r>
                      <a:r>
                        <a:rPr kumimoji="1" lang="en-US" altLang="zh-CN" sz="18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m2</a:t>
                      </a: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a:t>
                      </a:r>
                      <a:endPar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369888">
                <a:tc vMerge="1">
                  <a:tcPr/>
                </a:tc>
                <a:tc vMerge="1">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开、竣工时间</a:t>
                      </a:r>
                      <a:endPar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368300">
                <a:tc vMerge="1">
                  <a:tcPr/>
                </a:tc>
                <a:tc vMerge="1">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结构形式、基础形式</a:t>
                      </a:r>
                      <a:endPar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369888">
                <a:tc vMerge="1">
                  <a:tcPr/>
                </a:tc>
                <a:tc vMerge="1">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檐高（米）</a:t>
                      </a:r>
                      <a:endPar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369888">
                <a:tc vMerge="1">
                  <a:tcPr/>
                </a:tc>
                <a:tc vMerge="1">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层高（米</a:t>
                      </a:r>
                      <a:r>
                        <a:rPr kumimoji="1" lang="en-US" altLang="zh-CN" sz="18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a:t>
                      </a:r>
                      <a:endParaRPr kumimoji="1" lang="en-US" altLang="zh-CN" sz="18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369888">
                <a:tc vMerge="1">
                  <a:tcPr/>
                </a:tc>
                <a:tc vMerge="1">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层数</a:t>
                      </a:r>
                      <a:endPar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368300">
                <a:tc vMerge="1">
                  <a:tcPr/>
                </a:tc>
                <a:tc vMerge="1">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建筑外檐特点</a:t>
                      </a:r>
                      <a:endPar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369888">
                <a:tc vMerge="1">
                  <a:tcPr/>
                </a:tc>
                <a:tc vMerge="1">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房型特点</a:t>
                      </a:r>
                      <a:endPar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p:pic>
        <p:nvPicPr>
          <p:cNvPr id="5" name="图片"/>
          <p:cNvPicPr>
            <a:picLocks noChangeAspect="1"/>
          </p:cNvPicPr>
          <p:nvPr userDrawn="1"/>
        </p:nvPicPr>
        <p:blipFill rotWithShape="1">
          <a:blip r:embed="rId1" cstate="print">
            <a:extLst>
              <a:ext uri="{28A0092B-C50C-407E-A947-70E740481C1C}">
                <a14:useLocalDpi xmlns:a14="http://schemas.microsoft.com/office/drawing/2010/main" val="0"/>
              </a:ext>
            </a:extLst>
          </a:blip>
          <a:srcRect t="2" b="39"/>
          <a:stretch>
            <a:fillRect/>
          </a:stretch>
        </p:blipFill>
        <p:spPr>
          <a:xfrm>
            <a:off x="-1270" y="635"/>
            <a:ext cx="9192260" cy="6878955"/>
          </a:xfrm>
          <a:prstGeom prst="rect">
            <a:avLst/>
          </a:prstGeom>
        </p:spPr>
      </p:pic>
      <p:sp>
        <p:nvSpPr>
          <p:cNvPr id="51202" name="Rectangle 78"/>
          <p:cNvSpPr/>
          <p:nvPr/>
        </p:nvSpPr>
        <p:spPr>
          <a:xfrm>
            <a:off x="755650" y="476568"/>
            <a:ext cx="7772400" cy="561975"/>
          </a:xfrm>
          <a:prstGeom prst="rect">
            <a:avLst/>
          </a:prstGeom>
          <a:noFill/>
          <a:ln w="9525">
            <a:noFill/>
          </a:ln>
        </p:spPr>
        <p:txBody>
          <a:bodyPr anchor="ctr" anchorCtr="0"/>
          <a:p>
            <a:pPr algn="ctr"/>
            <a:r>
              <a:rPr lang="en-US" altLang="zh-CN" sz="2400" dirty="0">
                <a:solidFill>
                  <a:schemeClr val="bg2"/>
                </a:solidFill>
                <a:latin typeface="楷体_GB2312" pitchFamily="49" charset="-122"/>
              </a:rPr>
              <a:t>XX</a:t>
            </a:r>
            <a:r>
              <a:rPr lang="zh-CN" altLang="en-US" sz="2400" dirty="0">
                <a:solidFill>
                  <a:schemeClr val="bg2"/>
                </a:solidFill>
                <a:latin typeface="楷体_GB2312" pitchFamily="49" charset="-122"/>
              </a:rPr>
              <a:t>项目建安工程造价测算表</a:t>
            </a:r>
            <a:r>
              <a:rPr lang="en-US" altLang="zh-CN" sz="2400" dirty="0">
                <a:solidFill>
                  <a:schemeClr val="bg2"/>
                </a:solidFill>
                <a:latin typeface="楷体_GB2312" pitchFamily="49" charset="-122"/>
              </a:rPr>
              <a:t>(</a:t>
            </a:r>
            <a:r>
              <a:rPr lang="zh-CN" altLang="en-US" sz="2400" dirty="0">
                <a:solidFill>
                  <a:schemeClr val="bg2"/>
                </a:solidFill>
                <a:latin typeface="楷体_GB2312" pitchFamily="49" charset="-122"/>
              </a:rPr>
              <a:t>续前</a:t>
            </a:r>
            <a:r>
              <a:rPr lang="en-US" altLang="zh-CN" sz="2400" dirty="0">
                <a:solidFill>
                  <a:schemeClr val="bg2"/>
                </a:solidFill>
                <a:latin typeface="楷体_GB2312" pitchFamily="49" charset="-122"/>
              </a:rPr>
              <a:t>)</a:t>
            </a:r>
            <a:endParaRPr lang="en-US" altLang="zh-CN" sz="2400" dirty="0">
              <a:solidFill>
                <a:schemeClr val="bg2"/>
              </a:solidFill>
              <a:latin typeface="楷体_GB2312" pitchFamily="49" charset="-122"/>
            </a:endParaRPr>
          </a:p>
        </p:txBody>
      </p:sp>
      <p:graphicFrame>
        <p:nvGraphicFramePr>
          <p:cNvPr id="6602831" name="Group 79"/>
          <p:cNvGraphicFramePr>
            <a:graphicFrameLocks noGrp="1"/>
          </p:cNvGraphicFramePr>
          <p:nvPr>
            <p:custDataLst>
              <p:tags r:id="rId2"/>
            </p:custDataLst>
          </p:nvPr>
        </p:nvGraphicFramePr>
        <p:xfrm>
          <a:off x="439420" y="1356995"/>
          <a:ext cx="8220075" cy="4932045"/>
        </p:xfrm>
        <a:graphic>
          <a:graphicData uri="http://schemas.openxmlformats.org/drawingml/2006/table">
            <a:tbl>
              <a:tblPr/>
              <a:tblGrid>
                <a:gridCol w="666115"/>
                <a:gridCol w="642620"/>
                <a:gridCol w="375285"/>
                <a:gridCol w="1633855"/>
                <a:gridCol w="1226820"/>
                <a:gridCol w="1229360"/>
                <a:gridCol w="1252220"/>
                <a:gridCol w="1193800"/>
              </a:tblGrid>
              <a:tr h="417830">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序号</a:t>
                      </a:r>
                      <a:endPar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项目名称</a:t>
                      </a:r>
                      <a:endPar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hMerge="1">
                  <a:tcPr/>
                </a:tc>
                <a:tc hMerge="1">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产品形式</a:t>
                      </a:r>
                      <a:r>
                        <a:rPr kumimoji="1" lang="en-US" altLang="zh-CN" sz="1800" b="0" i="0" u="none" strike="noStrike" cap="none" normalizeH="0" baseline="0" smtClean="0">
                          <a:ln>
                            <a:noFill/>
                          </a:ln>
                          <a:solidFill>
                            <a:schemeClr val="bg2"/>
                          </a:solidFill>
                          <a:effectLst/>
                          <a:latin typeface="楷体_GB2312" pitchFamily="49" charset="-122"/>
                          <a:ea typeface="楷体_GB2312" pitchFamily="49" charset="-122"/>
                        </a:rPr>
                        <a:t>1</a:t>
                      </a:r>
                      <a:endParaRPr kumimoji="1" lang="en-US"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产品形式</a:t>
                      </a:r>
                      <a:r>
                        <a:rPr kumimoji="1" lang="en-US" altLang="zh-CN" sz="1800" b="0" i="0" u="none" strike="noStrike" cap="none" normalizeH="0" baseline="0" smtClean="0">
                          <a:ln>
                            <a:noFill/>
                          </a:ln>
                          <a:solidFill>
                            <a:schemeClr val="bg2"/>
                          </a:solidFill>
                          <a:effectLst/>
                          <a:latin typeface="楷体_GB2312" pitchFamily="49" charset="-122"/>
                          <a:ea typeface="楷体_GB2312" pitchFamily="49" charset="-122"/>
                        </a:rPr>
                        <a:t>2</a:t>
                      </a:r>
                      <a:endParaRPr kumimoji="1" lang="en-US"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产品形式</a:t>
                      </a:r>
                      <a:r>
                        <a:rPr kumimoji="1" lang="en-US" altLang="zh-CN" sz="1800" b="0" i="0" u="none" strike="noStrike" cap="none" normalizeH="0" baseline="0" smtClean="0">
                          <a:ln>
                            <a:noFill/>
                          </a:ln>
                          <a:solidFill>
                            <a:schemeClr val="bg2"/>
                          </a:solidFill>
                          <a:effectLst/>
                          <a:latin typeface="楷体_GB2312" pitchFamily="49" charset="-122"/>
                          <a:ea typeface="楷体_GB2312" pitchFamily="49" charset="-122"/>
                        </a:rPr>
                        <a:t>3</a:t>
                      </a:r>
                      <a:endParaRPr kumimoji="1" lang="en-US"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a:t>
                      </a:r>
                      <a:endPar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477520">
                <a:tc rowSpan="9">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1" lang="en-US" altLang="zh-CN" sz="1800" b="0" i="0" u="none" strike="noStrike" cap="none" normalizeH="0" baseline="0" smtClean="0">
                        <a:ln>
                          <a:noFill/>
                        </a:ln>
                        <a:solidFill>
                          <a:schemeClr val="bg2"/>
                        </a:solidFill>
                        <a:effectLst/>
                        <a:latin typeface="楷体_GB2312" pitchFamily="49" charset="-122"/>
                        <a:ea typeface="楷体_GB2312" pitchFamily="49" charset="-122"/>
                      </a:endParaRPr>
                    </a:p>
                    <a:p>
                      <a:pPr marL="0" marR="0" lvl="0" indent="0" algn="ctr" defTabSz="914400" rtl="0" eaLnBrk="1" fontAlgn="base" latinLnBrk="0" hangingPunct="1">
                        <a:lnSpc>
                          <a:spcPct val="100000"/>
                        </a:lnSpc>
                        <a:spcBef>
                          <a:spcPct val="20000"/>
                        </a:spcBef>
                        <a:spcAft>
                          <a:spcPct val="0"/>
                        </a:spcAft>
                        <a:buClrTx/>
                        <a:buSzTx/>
                        <a:buFontTx/>
                        <a:buNone/>
                      </a:pPr>
                      <a:endParaRPr kumimoji="1" lang="en-US" altLang="zh-CN" sz="1800" b="0" i="0" u="none" strike="noStrike" cap="none" normalizeH="0" baseline="0" smtClean="0">
                        <a:ln>
                          <a:noFill/>
                        </a:ln>
                        <a:solidFill>
                          <a:schemeClr val="bg2"/>
                        </a:solidFill>
                        <a:effectLst/>
                        <a:latin typeface="楷体_GB2312" pitchFamily="49" charset="-122"/>
                        <a:ea typeface="楷体_GB2312" pitchFamily="49" charset="-122"/>
                      </a:endParaRPr>
                    </a:p>
                    <a:p>
                      <a:pPr marL="0" marR="0" lvl="0" indent="0" algn="ctr" defTabSz="914400" rtl="0" eaLnBrk="1" fontAlgn="base" latinLnBrk="0" hangingPunct="1">
                        <a:lnSpc>
                          <a:spcPct val="100000"/>
                        </a:lnSpc>
                        <a:spcBef>
                          <a:spcPct val="20000"/>
                        </a:spcBef>
                        <a:spcAft>
                          <a:spcPct val="0"/>
                        </a:spcAft>
                        <a:buClrTx/>
                        <a:buSzTx/>
                        <a:buFontTx/>
                        <a:buNone/>
                      </a:pPr>
                      <a:endParaRPr kumimoji="1" lang="en-US" altLang="zh-CN" sz="1800" b="0" i="0" u="none" strike="noStrike" cap="none" normalizeH="0" baseline="0" smtClean="0">
                        <a:ln>
                          <a:noFill/>
                        </a:ln>
                        <a:solidFill>
                          <a:schemeClr val="bg2"/>
                        </a:solidFill>
                        <a:effectLst/>
                        <a:latin typeface="楷体_GB2312" pitchFamily="49" charset="-122"/>
                        <a:ea typeface="楷体_GB2312" pitchFamily="49" charset="-122"/>
                      </a:endParaRPr>
                    </a:p>
                    <a:p>
                      <a:pPr marL="0" marR="0" lvl="0" indent="0" algn="ctr" defTabSz="914400" rtl="0" eaLnBrk="1" fontAlgn="base" latinLnBrk="0" hangingPunct="1">
                        <a:lnSpc>
                          <a:spcPct val="100000"/>
                        </a:lnSpc>
                        <a:spcBef>
                          <a:spcPct val="20000"/>
                        </a:spcBef>
                        <a:spcAft>
                          <a:spcPct val="0"/>
                        </a:spcAft>
                        <a:buClrTx/>
                        <a:buSzTx/>
                        <a:buFontTx/>
                        <a:buNone/>
                      </a:pPr>
                      <a:endParaRPr kumimoji="1" lang="en-US" altLang="zh-CN" sz="1800" b="0" i="0" u="none" strike="noStrike" cap="none" normalizeH="0" baseline="0" smtClean="0">
                        <a:ln>
                          <a:noFill/>
                        </a:ln>
                        <a:solidFill>
                          <a:schemeClr val="bg2"/>
                        </a:solidFill>
                        <a:effectLst/>
                        <a:latin typeface="楷体_GB2312" pitchFamily="49" charset="-122"/>
                        <a:ea typeface="楷体_GB2312" pitchFamily="49" charset="-122"/>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二</a:t>
                      </a:r>
                      <a:endPar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rowSpan="9">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1" lang="en-US" altLang="zh-CN" sz="1800" b="0" i="0" u="none" strike="noStrike" cap="none" normalizeH="0" baseline="0" smtClean="0">
                        <a:ln>
                          <a:noFill/>
                        </a:ln>
                        <a:solidFill>
                          <a:schemeClr val="bg2"/>
                        </a:solidFill>
                        <a:effectLst/>
                        <a:latin typeface="楷体_GB2312" pitchFamily="49" charset="-122"/>
                        <a:ea typeface="楷体_GB2312" pitchFamily="49" charset="-122"/>
                      </a:endParaRPr>
                    </a:p>
                    <a:p>
                      <a:pPr marL="0" marR="0" lvl="0" indent="0" algn="ctr" defTabSz="914400" rtl="0" eaLnBrk="1" fontAlgn="base" latinLnBrk="0" hangingPunct="1">
                        <a:lnSpc>
                          <a:spcPct val="100000"/>
                        </a:lnSpc>
                        <a:spcBef>
                          <a:spcPct val="20000"/>
                        </a:spcBef>
                        <a:spcAft>
                          <a:spcPct val="0"/>
                        </a:spcAft>
                        <a:buClrTx/>
                        <a:buSzTx/>
                        <a:buFontTx/>
                        <a:buNone/>
                      </a:pPr>
                      <a:endParaRPr kumimoji="1" lang="en-US" altLang="zh-CN" sz="1800" b="0" i="0" u="none" strike="noStrike" cap="none" normalizeH="0" baseline="0" smtClean="0">
                        <a:ln>
                          <a:noFill/>
                        </a:ln>
                        <a:solidFill>
                          <a:schemeClr val="bg2"/>
                        </a:solidFill>
                        <a:effectLst/>
                        <a:latin typeface="楷体_GB2312" pitchFamily="49" charset="-122"/>
                        <a:ea typeface="楷体_GB2312" pitchFamily="49" charset="-122"/>
                      </a:endParaRPr>
                    </a:p>
                    <a:p>
                      <a:pPr marL="0" marR="0" lvl="0" indent="0" algn="ctr" defTabSz="914400" rtl="0" eaLnBrk="1" fontAlgn="base" latinLnBrk="0" hangingPunct="1">
                        <a:lnSpc>
                          <a:spcPct val="100000"/>
                        </a:lnSpc>
                        <a:spcBef>
                          <a:spcPct val="20000"/>
                        </a:spcBef>
                        <a:spcAft>
                          <a:spcPct val="0"/>
                        </a:spcAft>
                        <a:buClrTx/>
                        <a:buSzTx/>
                        <a:buFontTx/>
                        <a:buNone/>
                      </a:pPr>
                      <a:endParaRPr kumimoji="1" lang="en-US" altLang="zh-CN" sz="1800" b="0" i="0" u="none" strike="noStrike" cap="none" normalizeH="0" baseline="0" smtClean="0">
                        <a:ln>
                          <a:noFill/>
                        </a:ln>
                        <a:solidFill>
                          <a:schemeClr val="bg2"/>
                        </a:solidFill>
                        <a:effectLst/>
                        <a:latin typeface="楷体_GB2312" pitchFamily="49" charset="-122"/>
                        <a:ea typeface="楷体_GB2312" pitchFamily="49" charset="-122"/>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参考类似项目</a:t>
                      </a:r>
                      <a:endPar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rowSpan="9">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en-US" altLang="zh-CN" sz="1800" b="0" i="0" u="none" strike="noStrike" cap="none" normalizeH="0" baseline="0" smtClean="0">
                        <a:ln>
                          <a:noFill/>
                        </a:ln>
                        <a:solidFill>
                          <a:schemeClr val="bg2"/>
                        </a:solidFill>
                        <a:effectLst/>
                        <a:latin typeface="楷体_GB2312" pitchFamily="49" charset="-122"/>
                        <a:ea typeface="楷体_GB2312" pitchFamily="49" charset="-122"/>
                      </a:endParaRPr>
                    </a:p>
                    <a:p>
                      <a:pPr marL="0" marR="0" lvl="0" indent="0" algn="l" defTabSz="914400" rtl="0" eaLnBrk="1" fontAlgn="base" latinLnBrk="0" hangingPunct="1">
                        <a:lnSpc>
                          <a:spcPct val="100000"/>
                        </a:lnSpc>
                        <a:spcBef>
                          <a:spcPct val="20000"/>
                        </a:spcBef>
                        <a:spcAft>
                          <a:spcPct val="0"/>
                        </a:spcAft>
                        <a:buClrTx/>
                        <a:buSzTx/>
                        <a:buFontTx/>
                        <a:buNone/>
                      </a:pPr>
                      <a:endParaRPr kumimoji="1" lang="en-US" altLang="zh-CN" sz="1800" b="0" i="0" u="none" strike="noStrike" cap="none" normalizeH="0" baseline="0" smtClean="0">
                        <a:ln>
                          <a:noFill/>
                        </a:ln>
                        <a:solidFill>
                          <a:schemeClr val="bg2"/>
                        </a:solidFill>
                        <a:effectLst/>
                        <a:latin typeface="楷体_GB2312" pitchFamily="49" charset="-122"/>
                        <a:ea typeface="楷体_GB2312" pitchFamily="49" charset="-122"/>
                      </a:endParaRPr>
                    </a:p>
                    <a:p>
                      <a:pPr marL="0" marR="0" lvl="0" indent="0" algn="l" defTabSz="914400" rtl="0" eaLnBrk="1" fontAlgn="base" latinLnBrk="0" hangingPunct="1">
                        <a:lnSpc>
                          <a:spcPct val="100000"/>
                        </a:lnSpc>
                        <a:spcBef>
                          <a:spcPct val="20000"/>
                        </a:spcBef>
                        <a:spcAft>
                          <a:spcPct val="0"/>
                        </a:spcAft>
                        <a:buClrTx/>
                        <a:buSzTx/>
                        <a:buFontTx/>
                        <a:buNone/>
                      </a:pPr>
                      <a:endParaRPr kumimoji="1" lang="en-US" altLang="zh-CN" sz="1800" b="0" i="0" u="none" strike="noStrike" cap="none" normalizeH="0" baseline="0" smtClean="0">
                        <a:ln>
                          <a:noFill/>
                        </a:ln>
                        <a:solidFill>
                          <a:schemeClr val="bg2"/>
                        </a:solidFill>
                        <a:effectLst/>
                        <a:latin typeface="楷体_GB2312" pitchFamily="49" charset="-122"/>
                        <a:ea typeface="楷体_GB2312" pitchFamily="49" charset="-122"/>
                      </a:endParaRPr>
                    </a:p>
                    <a:p>
                      <a:pPr marL="0" marR="0" lvl="0" indent="0" algn="l" defTabSz="914400" rtl="0" eaLnBrk="1" fontAlgn="base" latinLnBrk="0" hangingPunct="1">
                        <a:lnSpc>
                          <a:spcPct val="100000"/>
                        </a:lnSpc>
                        <a:spcBef>
                          <a:spcPct val="20000"/>
                        </a:spcBef>
                        <a:spcAft>
                          <a:spcPct val="0"/>
                        </a:spcAft>
                        <a:buClrTx/>
                        <a:buSzTx/>
                        <a:buFontTx/>
                        <a:buNone/>
                      </a:pPr>
                      <a:endParaRPr kumimoji="1" lang="en-US" altLang="zh-CN" sz="1800" b="0" i="0" u="none" strike="noStrike" cap="none" normalizeH="0" baseline="0" smtClean="0">
                        <a:ln>
                          <a:noFill/>
                        </a:ln>
                        <a:solidFill>
                          <a:schemeClr val="bg2"/>
                        </a:solidFill>
                        <a:effectLst/>
                        <a:latin typeface="楷体_GB2312" pitchFamily="49" charset="-122"/>
                        <a:ea typeface="楷体_GB2312" pitchFamily="49"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基本情况</a:t>
                      </a:r>
                      <a:endPar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坐落位置</a:t>
                      </a:r>
                      <a:endPar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645160">
                <a:tc vMerge="1">
                  <a:tcPr/>
                </a:tc>
                <a:tc vMerge="1">
                  <a:tcPr/>
                </a:tc>
                <a:tc vMerge="1">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建筑面积（</a:t>
                      </a:r>
                      <a:r>
                        <a:rPr kumimoji="1" lang="en-US" altLang="zh-CN" sz="18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m</a:t>
                      </a:r>
                      <a:r>
                        <a:rPr kumimoji="1" lang="en-US" altLang="zh-CN" sz="1800" b="0" i="0" u="none" strike="noStrike" cap="none" normalizeH="0" baseline="30000" smtClean="0">
                          <a:ln>
                            <a:noFill/>
                          </a:ln>
                          <a:solidFill>
                            <a:schemeClr val="bg2"/>
                          </a:solidFill>
                          <a:effectLst/>
                          <a:latin typeface="楷体_GB2312" pitchFamily="49" charset="-122"/>
                          <a:ea typeface="楷体_GB2312" pitchFamily="49" charset="-122"/>
                          <a:cs typeface="Times New Roman" panose="02020603050405020304" pitchFamily="18" charset="0"/>
                        </a:rPr>
                        <a:t>2</a:t>
                      </a: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a:t>
                      </a:r>
                      <a:endPar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645160">
                <a:tc vMerge="1">
                  <a:tcPr/>
                </a:tc>
                <a:tc vMerge="1">
                  <a:tcPr/>
                </a:tc>
                <a:tc vMerge="1">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开、竣工时间</a:t>
                      </a:r>
                      <a:endPar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645160">
                <a:tc vMerge="1">
                  <a:tcPr/>
                </a:tc>
                <a:tc vMerge="1">
                  <a:tcPr/>
                </a:tc>
                <a:tc vMerge="1">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结构形式、基础形式</a:t>
                      </a:r>
                      <a:endPar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368935">
                <a:tc vMerge="1">
                  <a:tcPr/>
                </a:tc>
                <a:tc vMerge="1">
                  <a:tcPr/>
                </a:tc>
                <a:tc vMerge="1">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檐高（米）</a:t>
                      </a:r>
                      <a:endPar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368300">
                <a:tc vMerge="1">
                  <a:tcPr/>
                </a:tc>
                <a:tc vMerge="1">
                  <a:tcPr/>
                </a:tc>
                <a:tc vMerge="1">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层高（米</a:t>
                      </a:r>
                      <a:r>
                        <a:rPr kumimoji="1" lang="en-US" altLang="zh-CN" sz="18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a:t>
                      </a:r>
                      <a:endParaRPr kumimoji="1" lang="en-US" altLang="zh-CN" sz="18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386715">
                <a:tc vMerge="1">
                  <a:tcPr/>
                </a:tc>
                <a:tc vMerge="1">
                  <a:tcPr/>
                </a:tc>
                <a:tc vMerge="1">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层数</a:t>
                      </a:r>
                      <a:endPar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489585">
                <a:tc vMerge="1">
                  <a:tcPr/>
                </a:tc>
                <a:tc vMerge="1">
                  <a:tcPr/>
                </a:tc>
                <a:tc vMerge="1">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建筑外檐特点</a:t>
                      </a:r>
                      <a:endPar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487680">
                <a:tc vMerge="1">
                  <a:tcPr/>
                </a:tc>
                <a:tc vMerge="1">
                  <a:tcPr/>
                </a:tc>
                <a:tc vMerge="1">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房型特点</a:t>
                      </a:r>
                      <a:endPar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p:pic>
        <p:nvPicPr>
          <p:cNvPr id="5" name="图片"/>
          <p:cNvPicPr>
            <a:picLocks noChangeAspect="1"/>
          </p:cNvPicPr>
          <p:nvPr userDrawn="1"/>
        </p:nvPicPr>
        <p:blipFill rotWithShape="1">
          <a:blip r:embed="rId1" cstate="print">
            <a:extLst>
              <a:ext uri="{28A0092B-C50C-407E-A947-70E740481C1C}">
                <a14:useLocalDpi xmlns:a14="http://schemas.microsoft.com/office/drawing/2010/main" val="0"/>
              </a:ext>
            </a:extLst>
          </a:blip>
          <a:srcRect t="2" b="39"/>
          <a:stretch>
            <a:fillRect/>
          </a:stretch>
        </p:blipFill>
        <p:spPr>
          <a:xfrm>
            <a:off x="-1270" y="635"/>
            <a:ext cx="9192260" cy="6878955"/>
          </a:xfrm>
          <a:prstGeom prst="rect">
            <a:avLst/>
          </a:prstGeom>
        </p:spPr>
      </p:pic>
      <p:sp>
        <p:nvSpPr>
          <p:cNvPr id="52226" name="Rectangle 125"/>
          <p:cNvSpPr>
            <a:spLocks noGrp="1"/>
          </p:cNvSpPr>
          <p:nvPr>
            <p:ph type="title"/>
          </p:nvPr>
        </p:nvSpPr>
        <p:spPr>
          <a:xfrm>
            <a:off x="685800" y="404178"/>
            <a:ext cx="7772400" cy="561975"/>
          </a:xfrm>
        </p:spPr>
        <p:txBody>
          <a:bodyPr vert="horz" wrap="square" lIns="91440" tIns="45720" rIns="91440" bIns="45720" anchor="ctr" anchorCtr="0"/>
          <a:p>
            <a:pPr eaLnBrk="1" hangingPunct="1"/>
            <a:r>
              <a:rPr lang="en-US" altLang="zh-CN" sz="2400" dirty="0">
                <a:solidFill>
                  <a:schemeClr val="bg2"/>
                </a:solidFill>
              </a:rPr>
              <a:t>XX</a:t>
            </a:r>
            <a:r>
              <a:rPr lang="zh-CN" altLang="en-US" sz="2400" dirty="0">
                <a:solidFill>
                  <a:schemeClr val="bg2"/>
                </a:solidFill>
              </a:rPr>
              <a:t>项目建安工程造价测算表</a:t>
            </a:r>
            <a:r>
              <a:rPr lang="en-US" altLang="zh-CN" sz="2400" dirty="0">
                <a:solidFill>
                  <a:schemeClr val="bg2"/>
                </a:solidFill>
              </a:rPr>
              <a:t>(</a:t>
            </a:r>
            <a:r>
              <a:rPr lang="zh-CN" altLang="en-US" sz="2400" dirty="0">
                <a:solidFill>
                  <a:schemeClr val="bg2"/>
                </a:solidFill>
              </a:rPr>
              <a:t>续前</a:t>
            </a:r>
            <a:r>
              <a:rPr lang="en-US" altLang="zh-CN" sz="2400" dirty="0">
                <a:solidFill>
                  <a:schemeClr val="bg2"/>
                </a:solidFill>
              </a:rPr>
              <a:t>)</a:t>
            </a:r>
            <a:endParaRPr lang="en-US" altLang="zh-CN" sz="2400" dirty="0">
              <a:solidFill>
                <a:schemeClr val="bg2"/>
              </a:solidFill>
            </a:endParaRPr>
          </a:p>
        </p:txBody>
      </p:sp>
      <p:graphicFrame>
        <p:nvGraphicFramePr>
          <p:cNvPr id="6605076" name="Group 276"/>
          <p:cNvGraphicFramePr>
            <a:graphicFrameLocks noGrp="1"/>
          </p:cNvGraphicFramePr>
          <p:nvPr>
            <p:custDataLst>
              <p:tags r:id="rId2"/>
            </p:custDataLst>
          </p:nvPr>
        </p:nvGraphicFramePr>
        <p:xfrm>
          <a:off x="537845" y="1123633"/>
          <a:ext cx="8174355" cy="5134610"/>
        </p:xfrm>
        <a:graphic>
          <a:graphicData uri="http://schemas.openxmlformats.org/drawingml/2006/table">
            <a:tbl>
              <a:tblPr/>
              <a:tblGrid>
                <a:gridCol w="612775"/>
                <a:gridCol w="691515"/>
                <a:gridCol w="541020"/>
                <a:gridCol w="1910715"/>
                <a:gridCol w="1170305"/>
                <a:gridCol w="1122680"/>
                <a:gridCol w="1105535"/>
                <a:gridCol w="1019810"/>
              </a:tblGrid>
              <a:tr h="263525">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rPr>
                        <a:t>序号</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rPr>
                        <a:t>项目名称</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hMerge="1">
                  <a:tcPr/>
                </a:tc>
                <a:tc hMerge="1">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rPr>
                        <a:t>产品形式</a:t>
                      </a:r>
                      <a:r>
                        <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rPr>
                        <a:t>1</a:t>
                      </a:r>
                      <a:endPar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rPr>
                        <a:t>产品形式</a:t>
                      </a:r>
                      <a:r>
                        <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rPr>
                        <a:t>2</a:t>
                      </a:r>
                      <a:endPar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rPr>
                        <a:t>产品形式</a:t>
                      </a:r>
                      <a:r>
                        <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rPr>
                        <a:t>3</a:t>
                      </a:r>
                      <a:endPar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rPr>
                        <a:t>。。。。。</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241300">
                <a:tc rowSpan="15">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endParaRPr>
                    </a:p>
                    <a:p>
                      <a:pPr marL="0" marR="0" lvl="0" indent="0" algn="ctr" defTabSz="914400" rtl="0" eaLnBrk="1" fontAlgn="base" latinLnBrk="0" hangingPunct="1">
                        <a:lnSpc>
                          <a:spcPct val="100000"/>
                        </a:lnSpc>
                        <a:spcBef>
                          <a:spcPct val="20000"/>
                        </a:spcBef>
                        <a:spcAft>
                          <a:spcPct val="0"/>
                        </a:spcAft>
                        <a:buClrTx/>
                        <a:buSzTx/>
                        <a:buFontTx/>
                        <a:buNone/>
                      </a:pPr>
                      <a:endPar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endParaRPr>
                    </a:p>
                    <a:p>
                      <a:pPr marL="0" marR="0" lvl="0" indent="0" algn="ctr" defTabSz="914400" rtl="0" eaLnBrk="1" fontAlgn="base" latinLnBrk="0" hangingPunct="1">
                        <a:lnSpc>
                          <a:spcPct val="100000"/>
                        </a:lnSpc>
                        <a:spcBef>
                          <a:spcPct val="20000"/>
                        </a:spcBef>
                        <a:spcAft>
                          <a:spcPct val="0"/>
                        </a:spcAft>
                        <a:buClrTx/>
                        <a:buSzTx/>
                        <a:buFontTx/>
                        <a:buNone/>
                      </a:pPr>
                      <a:endPar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endParaRPr>
                    </a:p>
                    <a:p>
                      <a:pPr marL="0" marR="0" lvl="0" indent="0" algn="ctr" defTabSz="914400" rtl="0" eaLnBrk="1" fontAlgn="base" latinLnBrk="0" hangingPunct="1">
                        <a:lnSpc>
                          <a:spcPct val="100000"/>
                        </a:lnSpc>
                        <a:spcBef>
                          <a:spcPct val="20000"/>
                        </a:spcBef>
                        <a:spcAft>
                          <a:spcPct val="0"/>
                        </a:spcAft>
                        <a:buClrTx/>
                        <a:buSzTx/>
                        <a:buFontTx/>
                        <a:buNone/>
                      </a:pPr>
                      <a:endPar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endParaRPr>
                    </a:p>
                    <a:p>
                      <a:pPr marL="0" marR="0" lvl="0" indent="0" algn="ctr" defTabSz="914400" rtl="0" eaLnBrk="1" fontAlgn="base" latinLnBrk="0" hangingPunct="1">
                        <a:lnSpc>
                          <a:spcPct val="100000"/>
                        </a:lnSpc>
                        <a:spcBef>
                          <a:spcPct val="20000"/>
                        </a:spcBef>
                        <a:spcAft>
                          <a:spcPct val="0"/>
                        </a:spcAft>
                        <a:buClrTx/>
                        <a:buSzTx/>
                        <a:buFontTx/>
                        <a:buNone/>
                      </a:pPr>
                      <a:endPar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endParaRPr>
                    </a:p>
                    <a:p>
                      <a:pPr marL="0" marR="0" lvl="0" indent="0" algn="ctr" defTabSz="914400" rtl="0" eaLnBrk="1" fontAlgn="base" latinLnBrk="0" hangingPunct="1">
                        <a:lnSpc>
                          <a:spcPct val="100000"/>
                        </a:lnSpc>
                        <a:spcBef>
                          <a:spcPct val="20000"/>
                        </a:spcBef>
                        <a:spcAft>
                          <a:spcPct val="0"/>
                        </a:spcAft>
                        <a:buClrTx/>
                        <a:buSzTx/>
                        <a:buFontTx/>
                        <a:buNone/>
                      </a:pPr>
                      <a:endPar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rPr>
                        <a:t>二</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rowSpan="15">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endParaRPr>
                    </a:p>
                    <a:p>
                      <a:pPr marL="0" marR="0" lvl="0" indent="0" algn="ctr" defTabSz="914400" rtl="0" eaLnBrk="1" fontAlgn="base" latinLnBrk="0" hangingPunct="1">
                        <a:lnSpc>
                          <a:spcPct val="100000"/>
                        </a:lnSpc>
                        <a:spcBef>
                          <a:spcPct val="20000"/>
                        </a:spcBef>
                        <a:spcAft>
                          <a:spcPct val="0"/>
                        </a:spcAft>
                        <a:buClrTx/>
                        <a:buSzTx/>
                        <a:buFontTx/>
                        <a:buNone/>
                      </a:pPr>
                      <a:endPar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endParaRPr>
                    </a:p>
                    <a:p>
                      <a:pPr marL="0" marR="0" lvl="0" indent="0" algn="ctr" defTabSz="914400" rtl="0" eaLnBrk="1" fontAlgn="base" latinLnBrk="0" hangingPunct="1">
                        <a:lnSpc>
                          <a:spcPct val="100000"/>
                        </a:lnSpc>
                        <a:spcBef>
                          <a:spcPct val="20000"/>
                        </a:spcBef>
                        <a:spcAft>
                          <a:spcPct val="0"/>
                        </a:spcAft>
                        <a:buClrTx/>
                        <a:buSzTx/>
                        <a:buFontTx/>
                        <a:buNone/>
                      </a:pPr>
                      <a:endPar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endParaRPr>
                    </a:p>
                    <a:p>
                      <a:pPr marL="0" marR="0" lvl="0" indent="0" algn="ctr" defTabSz="914400" rtl="0" eaLnBrk="1" fontAlgn="base" latinLnBrk="0" hangingPunct="1">
                        <a:lnSpc>
                          <a:spcPct val="100000"/>
                        </a:lnSpc>
                        <a:spcBef>
                          <a:spcPct val="20000"/>
                        </a:spcBef>
                        <a:spcAft>
                          <a:spcPct val="0"/>
                        </a:spcAft>
                        <a:buClrTx/>
                        <a:buSzTx/>
                        <a:buFontTx/>
                        <a:buNone/>
                      </a:pPr>
                      <a:endPar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endParaRPr>
                    </a:p>
                    <a:p>
                      <a:pPr marL="0" marR="0" lvl="0" indent="0" algn="ctr" defTabSz="914400" rtl="0" eaLnBrk="1" fontAlgn="base" latinLnBrk="0" hangingPunct="1">
                        <a:lnSpc>
                          <a:spcPct val="100000"/>
                        </a:lnSpc>
                        <a:spcBef>
                          <a:spcPct val="20000"/>
                        </a:spcBef>
                        <a:spcAft>
                          <a:spcPct val="0"/>
                        </a:spcAft>
                        <a:buClrTx/>
                        <a:buSzTx/>
                        <a:buFontTx/>
                        <a:buNone/>
                      </a:pPr>
                      <a:endPar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endParaRPr>
                    </a:p>
                    <a:p>
                      <a:pPr marL="0" marR="0" lvl="0" indent="0" algn="ctr" defTabSz="914400" rtl="0" eaLnBrk="1" fontAlgn="base" latinLnBrk="0" hangingPunct="1">
                        <a:lnSpc>
                          <a:spcPct val="100000"/>
                        </a:lnSpc>
                        <a:spcBef>
                          <a:spcPct val="20000"/>
                        </a:spcBef>
                        <a:spcAft>
                          <a:spcPct val="0"/>
                        </a:spcAft>
                        <a:buClrTx/>
                        <a:buSzTx/>
                        <a:buFontTx/>
                        <a:buNone/>
                      </a:pPr>
                      <a:endPar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endParaRPr>
                    </a:p>
                    <a:p>
                      <a:pPr marL="0" marR="0" lvl="0" indent="0" algn="ctr" defTabSz="914400" rtl="0" eaLnBrk="1" fontAlgn="base" latinLnBrk="0" hangingPunct="1">
                        <a:lnSpc>
                          <a:spcPct val="100000"/>
                        </a:lnSpc>
                        <a:spcBef>
                          <a:spcPct val="20000"/>
                        </a:spcBef>
                        <a:spcAft>
                          <a:spcPct val="0"/>
                        </a:spcAft>
                        <a:buClrTx/>
                        <a:buSzTx/>
                        <a:buFontTx/>
                        <a:buNone/>
                      </a:pPr>
                      <a:endPar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endParaRPr>
                    </a:p>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rPr>
                        <a:t>参考类似项目</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rowSpan="6">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endParaRPr>
                    </a:p>
                    <a:p>
                      <a:pPr marL="0" marR="0" lvl="0" indent="0" algn="l" defTabSz="914400" rtl="0" eaLnBrk="1" fontAlgn="base" latinLnBrk="0" hangingPunct="1">
                        <a:lnSpc>
                          <a:spcPct val="100000"/>
                        </a:lnSpc>
                        <a:spcBef>
                          <a:spcPct val="20000"/>
                        </a:spcBef>
                        <a:spcAft>
                          <a:spcPct val="0"/>
                        </a:spcAft>
                        <a:buClrTx/>
                        <a:buSzTx/>
                        <a:buFontTx/>
                        <a:buNone/>
                      </a:pPr>
                      <a:endPar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endParaRPr>
                    </a:p>
                    <a:p>
                      <a:pPr marL="0" marR="0" lvl="0" indent="0" algn="l" defTabSz="914400" rtl="0" eaLnBrk="1" fontAlgn="base" latinLnBrk="0" hangingPunct="1">
                        <a:lnSpc>
                          <a:spcPct val="100000"/>
                        </a:lnSpc>
                        <a:spcBef>
                          <a:spcPct val="20000"/>
                        </a:spcBef>
                        <a:spcAft>
                          <a:spcPct val="0"/>
                        </a:spcAft>
                        <a:buClrTx/>
                        <a:buSzTx/>
                        <a:buFontTx/>
                        <a:buNone/>
                      </a:pPr>
                      <a:endPar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rPr>
                        <a:t>造价组成</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rPr>
                        <a:t>土建造价</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263525">
                <a:tc vMerge="1">
                  <a:tcPr/>
                </a:tc>
                <a:tc vMerge="1">
                  <a:tcPr/>
                </a:tc>
                <a:tc vMerge="1">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rPr>
                        <a:t>给排水造价</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263525">
                <a:tc vMerge="1">
                  <a:tcPr/>
                </a:tc>
                <a:tc vMerge="1">
                  <a:tcPr/>
                </a:tc>
                <a:tc vMerge="1">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rPr>
                        <a:t>暖通造价</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300038">
                <a:tc vMerge="1">
                  <a:tcPr/>
                </a:tc>
                <a:tc vMerge="1">
                  <a:tcPr/>
                </a:tc>
                <a:tc vMerge="1">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rPr>
                        <a:t>电气造价</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263525">
                <a:tc vMerge="1">
                  <a:tcPr/>
                </a:tc>
                <a:tc vMerge="1">
                  <a:tcPr/>
                </a:tc>
                <a:tc vMerge="1">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rPr>
                        <a:t>消防费用</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263525">
                <a:tc vMerge="1">
                  <a:tcPr/>
                </a:tc>
                <a:tc vMerge="1">
                  <a:tcPr/>
                </a:tc>
                <a:tc vMerge="1">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rPr>
                        <a:t>。。。。。。</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261938">
                <a:tc vMerge="1">
                  <a:tcPr/>
                </a:tc>
                <a:tc vMerge="1">
                  <a:tcPr/>
                </a:tc>
                <a:tc rowSpan="9">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endParaRPr>
                    </a:p>
                    <a:p>
                      <a:pPr marL="0" marR="0" lvl="0" indent="0" algn="l" defTabSz="914400" rtl="0" eaLnBrk="1" fontAlgn="base" latinLnBrk="0" hangingPunct="1">
                        <a:lnSpc>
                          <a:spcPct val="100000"/>
                        </a:lnSpc>
                        <a:spcBef>
                          <a:spcPct val="20000"/>
                        </a:spcBef>
                        <a:spcAft>
                          <a:spcPct val="0"/>
                        </a:spcAft>
                        <a:buClrTx/>
                        <a:buSzTx/>
                        <a:buFontTx/>
                        <a:buNone/>
                      </a:pPr>
                      <a:endPar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endParaRPr>
                    </a:p>
                    <a:p>
                      <a:pPr marL="0" marR="0" lvl="0" indent="0" algn="l" defTabSz="914400" rtl="0" eaLnBrk="1" fontAlgn="base" latinLnBrk="0" hangingPunct="1">
                        <a:lnSpc>
                          <a:spcPct val="100000"/>
                        </a:lnSpc>
                        <a:spcBef>
                          <a:spcPct val="20000"/>
                        </a:spcBef>
                        <a:spcAft>
                          <a:spcPct val="0"/>
                        </a:spcAft>
                        <a:buClrTx/>
                        <a:buSzTx/>
                        <a:buFontTx/>
                        <a:buNone/>
                      </a:pPr>
                      <a:endPar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rPr>
                        <a:t>重要分项含量</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rPr>
                        <a:t>钢筋含量（</a:t>
                      </a:r>
                      <a:r>
                        <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rPr>
                        <a:t>kg/m</a:t>
                      </a:r>
                      <a:r>
                        <a:rPr kumimoji="1" lang="en-US" altLang="zh-CN" sz="1400" b="0" i="0" u="none" strike="noStrike" cap="none" normalizeH="0" baseline="30000" smtClean="0">
                          <a:ln>
                            <a:noFill/>
                          </a:ln>
                          <a:solidFill>
                            <a:schemeClr val="bg2"/>
                          </a:solidFill>
                          <a:effectLst/>
                          <a:latin typeface="楷体_GB2312" pitchFamily="49" charset="-122"/>
                          <a:ea typeface="楷体_GB2312" pitchFamily="49" charset="-122"/>
                        </a:rPr>
                        <a:t>2</a:t>
                      </a:r>
                      <a:r>
                        <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rPr>
                        <a:t>)</a:t>
                      </a:r>
                      <a:endPar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311150">
                <a:tc vMerge="1">
                  <a:tcPr/>
                </a:tc>
                <a:tc vMerge="1">
                  <a:tcPr/>
                </a:tc>
                <a:tc vMerge="1">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rPr>
                        <a:t>砼含量（</a:t>
                      </a:r>
                      <a:r>
                        <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rPr>
                        <a:t>m</a:t>
                      </a:r>
                      <a:r>
                        <a:rPr kumimoji="1" lang="en-US" altLang="zh-CN" sz="1400" b="0" i="0" u="none" strike="noStrike" cap="none" normalizeH="0" baseline="30000" smtClean="0">
                          <a:ln>
                            <a:noFill/>
                          </a:ln>
                          <a:solidFill>
                            <a:schemeClr val="bg2"/>
                          </a:solidFill>
                          <a:effectLst/>
                          <a:latin typeface="楷体_GB2312" pitchFamily="49" charset="-122"/>
                          <a:ea typeface="楷体_GB2312" pitchFamily="49" charset="-122"/>
                        </a:rPr>
                        <a:t>3</a:t>
                      </a:r>
                      <a:r>
                        <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rPr>
                        <a:t>/m</a:t>
                      </a:r>
                      <a:r>
                        <a:rPr kumimoji="1" lang="en-US" altLang="zh-CN" sz="1400" b="0" i="0" u="none" strike="noStrike" cap="none" normalizeH="0" baseline="30000" smtClean="0">
                          <a:ln>
                            <a:noFill/>
                          </a:ln>
                          <a:solidFill>
                            <a:schemeClr val="bg2"/>
                          </a:solidFill>
                          <a:effectLst/>
                          <a:latin typeface="楷体_GB2312" pitchFamily="49" charset="-122"/>
                          <a:ea typeface="楷体_GB2312" pitchFamily="49" charset="-122"/>
                        </a:rPr>
                        <a:t>2</a:t>
                      </a:r>
                      <a:r>
                        <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rPr>
                        <a:t>)</a:t>
                      </a:r>
                      <a:endPar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309563">
                <a:tc vMerge="1">
                  <a:tcPr/>
                </a:tc>
                <a:tc vMerge="1">
                  <a:tcPr/>
                </a:tc>
                <a:tc vMerge="1">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rPr>
                        <a:t>机砖</a:t>
                      </a:r>
                      <a:r>
                        <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rPr>
                        <a:t>/</a:t>
                      </a: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rPr>
                        <a:t>砌块含量（块</a:t>
                      </a:r>
                      <a:r>
                        <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rPr>
                        <a:t>/m</a:t>
                      </a:r>
                      <a:r>
                        <a:rPr kumimoji="1" lang="en-US" altLang="zh-CN" sz="1400" b="0" i="0" u="none" strike="noStrike" cap="none" normalizeH="0" baseline="30000" smtClean="0">
                          <a:ln>
                            <a:noFill/>
                          </a:ln>
                          <a:solidFill>
                            <a:schemeClr val="bg2"/>
                          </a:solidFill>
                          <a:effectLst/>
                          <a:latin typeface="楷体_GB2312" pitchFamily="49" charset="-122"/>
                          <a:ea typeface="楷体_GB2312" pitchFamily="49" charset="-122"/>
                        </a:rPr>
                        <a:t>2</a:t>
                      </a:r>
                      <a:r>
                        <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rPr>
                        <a:t>)</a:t>
                      </a:r>
                      <a:endPar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311150">
                <a:tc vMerge="1">
                  <a:tcPr/>
                </a:tc>
                <a:tc vMerge="1">
                  <a:tcPr/>
                </a:tc>
                <a:tc vMerge="1">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rPr>
                        <a:t>门窗含量（</a:t>
                      </a:r>
                      <a:r>
                        <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rPr>
                        <a:t>m</a:t>
                      </a:r>
                      <a:r>
                        <a:rPr kumimoji="1" lang="en-US" altLang="zh-CN" sz="1400" b="0" i="0" u="none" strike="noStrike" cap="none" normalizeH="0" baseline="30000" smtClean="0">
                          <a:ln>
                            <a:noFill/>
                          </a:ln>
                          <a:solidFill>
                            <a:schemeClr val="bg2"/>
                          </a:solidFill>
                          <a:effectLst/>
                          <a:latin typeface="楷体_GB2312" pitchFamily="49" charset="-122"/>
                          <a:ea typeface="楷体_GB2312" pitchFamily="49" charset="-122"/>
                        </a:rPr>
                        <a:t>2</a:t>
                      </a:r>
                      <a:r>
                        <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rPr>
                        <a:t>/m</a:t>
                      </a:r>
                      <a:r>
                        <a:rPr kumimoji="1" lang="en-US" altLang="zh-CN" sz="1400" b="0" i="0" u="none" strike="noStrike" cap="none" normalizeH="0" baseline="30000" smtClean="0">
                          <a:ln>
                            <a:noFill/>
                          </a:ln>
                          <a:solidFill>
                            <a:schemeClr val="bg2"/>
                          </a:solidFill>
                          <a:effectLst/>
                          <a:latin typeface="楷体_GB2312" pitchFamily="49" charset="-122"/>
                          <a:ea typeface="楷体_GB2312" pitchFamily="49" charset="-122"/>
                        </a:rPr>
                        <a:t>2</a:t>
                      </a:r>
                      <a:r>
                        <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rPr>
                        <a:t>)</a:t>
                      </a:r>
                      <a:endPar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311150">
                <a:tc vMerge="1">
                  <a:tcPr/>
                </a:tc>
                <a:tc vMerge="1">
                  <a:tcPr/>
                </a:tc>
                <a:tc vMerge="1">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rPr>
                        <a:t>外檐保温含量（</a:t>
                      </a:r>
                      <a:r>
                        <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rPr>
                        <a:t>m</a:t>
                      </a:r>
                      <a:r>
                        <a:rPr kumimoji="1" lang="en-US" altLang="zh-CN" sz="1400" b="0" i="0" u="none" strike="noStrike" cap="none" normalizeH="0" baseline="30000" smtClean="0">
                          <a:ln>
                            <a:noFill/>
                          </a:ln>
                          <a:solidFill>
                            <a:schemeClr val="bg2"/>
                          </a:solidFill>
                          <a:effectLst/>
                          <a:latin typeface="楷体_GB2312" pitchFamily="49" charset="-122"/>
                          <a:ea typeface="楷体_GB2312" pitchFamily="49" charset="-122"/>
                        </a:rPr>
                        <a:t>2</a:t>
                      </a:r>
                      <a:r>
                        <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rPr>
                        <a:t>/m</a:t>
                      </a:r>
                      <a:r>
                        <a:rPr kumimoji="1" lang="en-US" altLang="zh-CN" sz="1400" b="0" i="0" u="none" strike="noStrike" cap="none" normalizeH="0" baseline="30000" smtClean="0">
                          <a:ln>
                            <a:noFill/>
                          </a:ln>
                          <a:solidFill>
                            <a:schemeClr val="bg2"/>
                          </a:solidFill>
                          <a:effectLst/>
                          <a:latin typeface="楷体_GB2312" pitchFamily="49" charset="-122"/>
                          <a:ea typeface="楷体_GB2312" pitchFamily="49" charset="-122"/>
                        </a:rPr>
                        <a:t>2</a:t>
                      </a:r>
                      <a:r>
                        <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rPr>
                        <a:t>)</a:t>
                      </a:r>
                      <a:endPar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311150">
                <a:tc vMerge="1">
                  <a:tcPr/>
                </a:tc>
                <a:tc vMerge="1">
                  <a:tcPr/>
                </a:tc>
                <a:tc vMerge="1">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rPr>
                        <a:t>外檐涂料含量（</a:t>
                      </a:r>
                      <a:r>
                        <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rPr>
                        <a:t>m</a:t>
                      </a:r>
                      <a:r>
                        <a:rPr kumimoji="1" lang="en-US" altLang="zh-CN" sz="1400" b="0" i="0" u="none" strike="noStrike" cap="none" normalizeH="0" baseline="30000" smtClean="0">
                          <a:ln>
                            <a:noFill/>
                          </a:ln>
                          <a:solidFill>
                            <a:schemeClr val="bg2"/>
                          </a:solidFill>
                          <a:effectLst/>
                          <a:latin typeface="楷体_GB2312" pitchFamily="49" charset="-122"/>
                          <a:ea typeface="楷体_GB2312" pitchFamily="49" charset="-122"/>
                        </a:rPr>
                        <a:t>2</a:t>
                      </a:r>
                      <a:r>
                        <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rPr>
                        <a:t>/m</a:t>
                      </a:r>
                      <a:r>
                        <a:rPr kumimoji="1" lang="en-US" altLang="zh-CN" sz="1400" b="0" i="0" u="none" strike="noStrike" cap="none" normalizeH="0" baseline="30000" smtClean="0">
                          <a:ln>
                            <a:noFill/>
                          </a:ln>
                          <a:solidFill>
                            <a:schemeClr val="bg2"/>
                          </a:solidFill>
                          <a:effectLst/>
                          <a:latin typeface="楷体_GB2312" pitchFamily="49" charset="-122"/>
                          <a:ea typeface="楷体_GB2312" pitchFamily="49" charset="-122"/>
                        </a:rPr>
                        <a:t>2</a:t>
                      </a:r>
                      <a:r>
                        <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rPr>
                        <a:t>)</a:t>
                      </a:r>
                      <a:endPar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311150">
                <a:tc vMerge="1">
                  <a:tcPr/>
                </a:tc>
                <a:tc vMerge="1">
                  <a:tcPr/>
                </a:tc>
                <a:tc vMerge="1">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rPr>
                        <a:t>外檐面砖含量（</a:t>
                      </a:r>
                      <a:r>
                        <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rPr>
                        <a:t>m</a:t>
                      </a:r>
                      <a:r>
                        <a:rPr kumimoji="1" lang="en-US" altLang="zh-CN" sz="1400" b="0" i="0" u="none" strike="noStrike" cap="none" normalizeH="0" baseline="30000" smtClean="0">
                          <a:ln>
                            <a:noFill/>
                          </a:ln>
                          <a:solidFill>
                            <a:schemeClr val="bg2"/>
                          </a:solidFill>
                          <a:effectLst/>
                          <a:latin typeface="楷体_GB2312" pitchFamily="49" charset="-122"/>
                          <a:ea typeface="楷体_GB2312" pitchFamily="49" charset="-122"/>
                        </a:rPr>
                        <a:t>2</a:t>
                      </a:r>
                      <a:r>
                        <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rPr>
                        <a:t>/m</a:t>
                      </a:r>
                      <a:r>
                        <a:rPr kumimoji="1" lang="en-US" altLang="zh-CN" sz="1400" b="0" i="0" u="none" strike="noStrike" cap="none" normalizeH="0" baseline="30000" smtClean="0">
                          <a:ln>
                            <a:noFill/>
                          </a:ln>
                          <a:solidFill>
                            <a:schemeClr val="bg2"/>
                          </a:solidFill>
                          <a:effectLst/>
                          <a:latin typeface="楷体_GB2312" pitchFamily="49" charset="-122"/>
                          <a:ea typeface="楷体_GB2312" pitchFamily="49" charset="-122"/>
                        </a:rPr>
                        <a:t>2</a:t>
                      </a:r>
                      <a:r>
                        <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rPr>
                        <a:t>)</a:t>
                      </a:r>
                      <a:endParaRPr kumimoji="1" lang="en-US"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311150">
                <a:tc vMerge="1">
                  <a:tcPr/>
                </a:tc>
                <a:tc vMerge="1">
                  <a:tcPr/>
                </a:tc>
                <a:tc vMerge="1">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rPr>
                        <a:t>外檐装饰</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311150">
                <a:tc vMerge="1">
                  <a:tcPr/>
                </a:tc>
                <a:tc vMerge="1">
                  <a:tcPr/>
                </a:tc>
                <a:tc vMerge="1">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rPr>
                        <a:t>。。。。。。</a:t>
                      </a:r>
                      <a:endParaRPr kumimoji="1" lang="zh-CN" altLang="en-US"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400" b="0" i="0" u="none" strike="noStrike" cap="none" normalizeH="0" baseline="0" smtClean="0">
                        <a:ln>
                          <a:noFill/>
                        </a:ln>
                        <a:solidFill>
                          <a:schemeClr val="bg2"/>
                        </a:solidFill>
                        <a:effectLst/>
                        <a:latin typeface="楷体_GB2312" pitchFamily="49" charset="-122"/>
                        <a:ea typeface="楷体_GB2312" pitchFamily="49" charset="-122"/>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53251" name="Rectangle 4"/>
          <p:cNvSpPr/>
          <p:nvPr/>
        </p:nvSpPr>
        <p:spPr>
          <a:xfrm>
            <a:off x="2793048" y="447834"/>
            <a:ext cx="3484880" cy="491490"/>
          </a:xfrm>
          <a:prstGeom prst="rect">
            <a:avLst/>
          </a:prstGeom>
          <a:noFill/>
          <a:ln w="9525">
            <a:noFill/>
          </a:ln>
        </p:spPr>
        <p:txBody>
          <a:bodyPr wrap="none" anchor="ctr" anchorCtr="0">
            <a:spAutoFit/>
          </a:bodyPr>
          <a:p>
            <a:pPr algn="ctr"/>
            <a:r>
              <a:rPr lang="zh-CN" altLang="en-US" sz="2600" b="1" dirty="0">
                <a:latin typeface="微软雅黑" panose="020B0503020204020204" charset="-122"/>
                <a:ea typeface="微软雅黑" panose="020B0503020204020204" charset="-122"/>
              </a:rPr>
              <a:t>建筑设计对标工作指引</a:t>
            </a:r>
            <a:endParaRPr lang="zh-CN" altLang="en-US" sz="2600" b="1" dirty="0">
              <a:latin typeface="微软雅黑" panose="020B0503020204020204" charset="-122"/>
              <a:ea typeface="微软雅黑" panose="020B0503020204020204" charset="-122"/>
            </a:endParaRPr>
          </a:p>
        </p:txBody>
      </p:sp>
      <p:sp>
        <p:nvSpPr>
          <p:cNvPr id="53252" name="Rectangle 5"/>
          <p:cNvSpPr/>
          <p:nvPr/>
        </p:nvSpPr>
        <p:spPr>
          <a:xfrm>
            <a:off x="539115" y="960120"/>
            <a:ext cx="8077200" cy="5815965"/>
          </a:xfrm>
          <a:prstGeom prst="rect">
            <a:avLst/>
          </a:prstGeom>
          <a:noFill/>
          <a:ln w="9525">
            <a:noFill/>
          </a:ln>
        </p:spPr>
        <p:txBody>
          <a:bodyPr wrap="square" anchor="ctr" anchorCtr="0">
            <a:spAutoFit/>
          </a:bodyPr>
          <a:p>
            <a:pPr defTabSz="914400">
              <a:lnSpc>
                <a:spcPct val="150000"/>
              </a:lnSpc>
              <a:tabLst>
                <a:tab pos="495300" algn="l"/>
              </a:tabLst>
            </a:pPr>
            <a:r>
              <a:rPr lang="zh-CN" altLang="en-US" sz="2400" b="1" dirty="0">
                <a:latin typeface="微软雅黑" panose="020B0503020204020204" charset="-122"/>
                <a:ea typeface="微软雅黑" panose="020B0503020204020204" charset="-122"/>
                <a:cs typeface="微软雅黑" panose="020B0503020204020204" charset="-122"/>
              </a:rPr>
              <a:t>一、对标对象的确定原则：</a:t>
            </a:r>
            <a:endParaRPr lang="zh-CN" altLang="en-US" sz="2400" b="1" dirty="0">
              <a:latin typeface="微软雅黑" panose="020B0503020204020204" charset="-122"/>
              <a:ea typeface="微软雅黑" panose="020B0503020204020204" charset="-122"/>
              <a:cs typeface="微软雅黑" panose="020B0503020204020204" charset="-122"/>
            </a:endParaRPr>
          </a:p>
          <a:p>
            <a:pPr defTabSz="914400">
              <a:lnSpc>
                <a:spcPct val="150000"/>
              </a:lnSpc>
              <a:tabLst>
                <a:tab pos="495300" algn="l"/>
              </a:tabLst>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1</a:t>
            </a:r>
            <a:r>
              <a:rPr lang="zh-CN" altLang="en-US" sz="2000" dirty="0">
                <a:latin typeface="微软雅黑" panose="020B0503020204020204" charset="-122"/>
                <a:ea typeface="微软雅黑" panose="020B0503020204020204" charset="-122"/>
                <a:cs typeface="微软雅黑" panose="020B0503020204020204" charset="-122"/>
              </a:rPr>
              <a:t>、在时间允许的情况下（五个工作日以上）每栋楼都要单独计算，且以整栋楼作为样本计算其平均值。</a:t>
            </a:r>
            <a:endParaRPr lang="zh-CN" altLang="en-US" sz="2000" dirty="0">
              <a:latin typeface="微软雅黑" panose="020B0503020204020204" charset="-122"/>
              <a:ea typeface="微软雅黑" panose="020B0503020204020204" charset="-122"/>
              <a:cs typeface="微软雅黑" panose="020B0503020204020204" charset="-122"/>
            </a:endParaRPr>
          </a:p>
          <a:p>
            <a:pPr defTabSz="914400">
              <a:lnSpc>
                <a:spcPct val="150000"/>
              </a:lnSpc>
              <a:tabLst>
                <a:tab pos="495300" algn="l"/>
              </a:tabLst>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2</a:t>
            </a:r>
            <a:r>
              <a:rPr lang="zh-CN" altLang="en-US" sz="2000" dirty="0">
                <a:latin typeface="微软雅黑" panose="020B0503020204020204" charset="-122"/>
                <a:ea typeface="微软雅黑" panose="020B0503020204020204" charset="-122"/>
                <a:cs typeface="微软雅黑" panose="020B0503020204020204" charset="-122"/>
              </a:rPr>
              <a:t>、如果对标预留时间过少，可选取典型楼栋以及典型标准层进行测算。但在选取楼栋及楼层时需咨询师、项目成本主管共同确认。</a:t>
            </a:r>
            <a:endParaRPr lang="zh-CN" altLang="en-US" sz="2000" dirty="0">
              <a:latin typeface="微软雅黑" panose="020B0503020204020204" charset="-122"/>
              <a:ea typeface="微软雅黑" panose="020B0503020204020204" charset="-122"/>
              <a:cs typeface="微软雅黑" panose="020B0503020204020204" charset="-122"/>
            </a:endParaRPr>
          </a:p>
          <a:p>
            <a:pPr defTabSz="914400">
              <a:lnSpc>
                <a:spcPct val="150000"/>
              </a:lnSpc>
              <a:tabLst>
                <a:tab pos="495300" algn="l"/>
              </a:tabLst>
            </a:pPr>
            <a:r>
              <a:rPr lang="zh-CN" altLang="en-US" sz="2400" b="1" dirty="0">
                <a:latin typeface="微软雅黑" panose="020B0503020204020204" charset="-122"/>
                <a:ea typeface="微软雅黑" panose="020B0503020204020204" charset="-122"/>
                <a:cs typeface="微软雅黑" panose="020B0503020204020204" charset="-122"/>
              </a:rPr>
              <a:t>二、对标指标的要求：</a:t>
            </a:r>
            <a:endParaRPr lang="zh-CN" altLang="en-US" sz="2400" b="1" dirty="0">
              <a:latin typeface="微软雅黑" panose="020B0503020204020204" charset="-122"/>
              <a:ea typeface="微软雅黑" panose="020B0503020204020204" charset="-122"/>
              <a:cs typeface="微软雅黑" panose="020B0503020204020204" charset="-122"/>
            </a:endParaRPr>
          </a:p>
          <a:p>
            <a:pPr defTabSz="914400">
              <a:lnSpc>
                <a:spcPct val="150000"/>
              </a:lnSpc>
              <a:tabLst>
                <a:tab pos="495300" algn="l"/>
              </a:tabLst>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1</a:t>
            </a:r>
            <a:r>
              <a:rPr lang="zh-CN" altLang="en-US" sz="2000" dirty="0">
                <a:latin typeface="微软雅黑" panose="020B0503020204020204" charset="-122"/>
                <a:ea typeface="微软雅黑" panose="020B0503020204020204" charset="-122"/>
                <a:cs typeface="微软雅黑" panose="020B0503020204020204" charset="-122"/>
              </a:rPr>
              <a:t>、住宅类：除地上混凝土、钢筋、门窗含量外还需计算外檐系数、砌体含量、标准层层高。</a:t>
            </a:r>
            <a:endParaRPr lang="zh-CN" altLang="en-US" sz="2000" dirty="0">
              <a:latin typeface="微软雅黑" panose="020B0503020204020204" charset="-122"/>
              <a:ea typeface="微软雅黑" panose="020B0503020204020204" charset="-122"/>
              <a:cs typeface="微软雅黑" panose="020B0503020204020204" charset="-122"/>
            </a:endParaRPr>
          </a:p>
          <a:p>
            <a:pPr defTabSz="914400">
              <a:lnSpc>
                <a:spcPct val="150000"/>
              </a:lnSpc>
              <a:tabLst>
                <a:tab pos="495300" algn="l"/>
              </a:tabLst>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2</a:t>
            </a:r>
            <a:r>
              <a:rPr lang="zh-CN" altLang="en-US" sz="2000" dirty="0">
                <a:latin typeface="微软雅黑" panose="020B0503020204020204" charset="-122"/>
                <a:ea typeface="微软雅黑" panose="020B0503020204020204" charset="-122"/>
                <a:cs typeface="微软雅黑" panose="020B0503020204020204" charset="-122"/>
              </a:rPr>
              <a:t>、车库类：除层高、钢筋含量、车位效率外还需计算混凝土含量、地下室埋深、地下室覆土厚度。</a:t>
            </a:r>
            <a:endParaRPr lang="zh-CN" altLang="en-US" sz="2000" dirty="0">
              <a:latin typeface="微软雅黑" panose="020B0503020204020204" charset="-122"/>
              <a:ea typeface="微软雅黑" panose="020B0503020204020204" charset="-122"/>
              <a:cs typeface="微软雅黑" panose="020B0503020204020204" charset="-122"/>
            </a:endParaRPr>
          </a:p>
          <a:p>
            <a:pPr defTabSz="914400">
              <a:lnSpc>
                <a:spcPct val="150000"/>
              </a:lnSpc>
              <a:tabLst>
                <a:tab pos="495300" algn="l"/>
              </a:tabLst>
            </a:pPr>
            <a:r>
              <a:rPr lang="zh-CN" altLang="en-US" sz="2000" dirty="0">
                <a:latin typeface="微软雅黑" panose="020B0503020204020204" charset="-122"/>
                <a:ea typeface="微软雅黑" panose="020B0503020204020204" charset="-122"/>
                <a:cs typeface="微软雅黑" panose="020B0503020204020204" charset="-122"/>
              </a:rPr>
              <a:t>   3、以上指标除集团要求强制对标的各项以外，均作为天津公司建筑单体指标的数据积累，并没有对标值。</a:t>
            </a:r>
            <a:endParaRPr lang="zh-CN" altLang="en-US" sz="2000" dirty="0">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7171" name="Rectangle 3"/>
          <p:cNvSpPr>
            <a:spLocks noGrp="1"/>
          </p:cNvSpPr>
          <p:nvPr>
            <p:ph idx="1"/>
          </p:nvPr>
        </p:nvSpPr>
        <p:spPr>
          <a:xfrm>
            <a:off x="470535" y="1269048"/>
            <a:ext cx="8134350" cy="5327650"/>
          </a:xfrm>
        </p:spPr>
        <p:txBody>
          <a:bodyPr vert="horz" wrap="square" lIns="91440" tIns="45720" rIns="91440" bIns="45720" anchor="t" anchorCtr="0"/>
          <a:p>
            <a:pPr marL="0" indent="0" eaLnBrk="1" latinLnBrk="0" hangingPunct="1">
              <a:lnSpc>
                <a:spcPct val="150000"/>
              </a:lnSpc>
              <a:spcBef>
                <a:spcPts val="0"/>
              </a:spcBef>
              <a:buNone/>
            </a:pPr>
            <a:r>
              <a:rPr lang="en-US" altLang="zh-CN" sz="2000" b="0" dirty="0"/>
              <a:t>       </a:t>
            </a:r>
            <a:r>
              <a:rPr lang="zh-CN" altLang="en-US" sz="2000" b="0" dirty="0"/>
              <a:t>设计条件输入不全以及输入信息有误，导致设计方向偏差以及设计图纸存在缺陷。</a:t>
            </a:r>
            <a:endParaRPr lang="zh-CN" altLang="en-US" sz="2000" b="0" dirty="0"/>
          </a:p>
          <a:p>
            <a:pPr marL="0" indent="0" eaLnBrk="1" latinLnBrk="0" hangingPunct="1">
              <a:lnSpc>
                <a:spcPct val="150000"/>
              </a:lnSpc>
              <a:spcBef>
                <a:spcPts val="0"/>
              </a:spcBef>
              <a:buNone/>
            </a:pPr>
            <a:r>
              <a:rPr lang="zh-CN" altLang="en-US" sz="2000" b="0" dirty="0">
                <a:solidFill>
                  <a:schemeClr val="tx2"/>
                </a:solidFill>
              </a:rPr>
              <a:t>案例</a:t>
            </a:r>
            <a:r>
              <a:rPr lang="en-US" altLang="zh-CN" sz="2000" b="0" dirty="0">
                <a:solidFill>
                  <a:schemeClr val="tx2"/>
                </a:solidFill>
              </a:rPr>
              <a:t>1</a:t>
            </a:r>
            <a:r>
              <a:rPr lang="zh-CN" altLang="en-US" sz="2000" b="0" dirty="0">
                <a:solidFill>
                  <a:schemeClr val="tx2"/>
                </a:solidFill>
              </a:rPr>
              <a:t>：</a:t>
            </a:r>
            <a:r>
              <a:rPr lang="zh-CN" altLang="en-US" sz="2000" b="0" dirty="0"/>
              <a:t>某项目采暖设计时输入条件不足，后期为解决户内不热的问题，增加很多组的散热器片。由于方案变更时，地采暖单位施工及总包室内地面皆已施工完毕，导致很多的已完成工程剔凿拆改，造成很大损失。</a:t>
            </a:r>
            <a:endParaRPr lang="zh-CN" altLang="en-US" sz="2000" b="0" dirty="0"/>
          </a:p>
          <a:p>
            <a:pPr marL="0" indent="0" eaLnBrk="1" latinLnBrk="0" hangingPunct="1">
              <a:lnSpc>
                <a:spcPct val="150000"/>
              </a:lnSpc>
              <a:spcBef>
                <a:spcPts val="0"/>
              </a:spcBef>
              <a:buNone/>
            </a:pPr>
            <a:r>
              <a:rPr lang="zh-CN" altLang="en-US" sz="2800" b="0" dirty="0"/>
              <a:t>   </a:t>
            </a:r>
            <a:r>
              <a:rPr lang="en-US" altLang="zh-CN" sz="2800" b="0" dirty="0"/>
              <a:t>  </a:t>
            </a:r>
            <a:r>
              <a:rPr lang="zh-CN" altLang="en-US" sz="2000" b="0" dirty="0"/>
              <a:t>同时，地采暖设计变更增加了温控阀。天津市要求地采暖系统前必须有温控阀装置，但由于前期设计输入条件的不足，原系统图没有温控阀。后期通过变更增加温控阀，导致成本增加。</a:t>
            </a:r>
            <a:r>
              <a:rPr lang="zh-CN" altLang="en-US" sz="2800" b="0" dirty="0"/>
              <a:t>  </a:t>
            </a:r>
            <a:endParaRPr lang="en-US" altLang="zh-CN" sz="2800" b="0" dirty="0"/>
          </a:p>
        </p:txBody>
      </p:sp>
      <p:sp>
        <p:nvSpPr>
          <p:cNvPr id="7172" name="Rectangle 4"/>
          <p:cNvSpPr/>
          <p:nvPr/>
        </p:nvSpPr>
        <p:spPr>
          <a:xfrm>
            <a:off x="0" y="188913"/>
            <a:ext cx="8388350" cy="649287"/>
          </a:xfrm>
          <a:prstGeom prst="rect">
            <a:avLst/>
          </a:prstGeom>
          <a:solidFill>
            <a:srgbClr val="CC0000"/>
          </a:solidFill>
          <a:ln w="9525">
            <a:noFill/>
          </a:ln>
        </p:spPr>
        <p:txBody>
          <a:bodyPr/>
          <a:p>
            <a:pPr>
              <a:spcBef>
                <a:spcPct val="20000"/>
              </a:spcBef>
            </a:pPr>
            <a:r>
              <a:rPr lang="zh-CN" altLang="en-US" b="1" dirty="0">
                <a:latin typeface="Times New Roman" panose="02020603050405020304" pitchFamily="18" charset="0"/>
              </a:rPr>
              <a:t>当前建设工程成本控制所存在通病分析</a:t>
            </a:r>
            <a:endParaRPr lang="zh-CN" altLang="en-US" b="1" dirty="0">
              <a:latin typeface="Times New Roman" panose="02020603050405020304" pitchFamily="18" charset="0"/>
            </a:endParaRPr>
          </a:p>
        </p:txBody>
      </p:sp>
      <p:sp>
        <p:nvSpPr>
          <p:cNvPr id="7174" name="Rectangle 6"/>
          <p:cNvSpPr/>
          <p:nvPr/>
        </p:nvSpPr>
        <p:spPr>
          <a:xfrm>
            <a:off x="0" y="260668"/>
            <a:ext cx="8388350" cy="649287"/>
          </a:xfrm>
          <a:prstGeom prst="rect">
            <a:avLst/>
          </a:prstGeom>
          <a:solidFill>
            <a:srgbClr val="CC0000"/>
          </a:solidFill>
          <a:ln w="9525">
            <a:noFill/>
          </a:ln>
        </p:spPr>
        <p:txBody>
          <a:bodyPr>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当前建设工程成本控制所存在通病分析</a:t>
            </a:r>
            <a:endParaRPr lang="zh-CN" altLang="en-US" sz="2800" b="1" dirty="0">
              <a:latin typeface="微软雅黑" panose="020B0503020204020204" charset="-122"/>
              <a:ea typeface="微软雅黑" panose="020B0503020204020204" charset="-122"/>
              <a:sym typeface="+mn-ea"/>
            </a:endParaRPr>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54275" name="Rectangle 3"/>
          <p:cNvSpPr>
            <a:spLocks noGrp="1"/>
          </p:cNvSpPr>
          <p:nvPr>
            <p:ph idx="1"/>
          </p:nvPr>
        </p:nvSpPr>
        <p:spPr>
          <a:xfrm>
            <a:off x="539115" y="982345"/>
            <a:ext cx="8063865" cy="5327650"/>
          </a:xfrm>
        </p:spPr>
        <p:txBody>
          <a:bodyPr vert="horz" wrap="square" lIns="91440" tIns="45720" rIns="91440" bIns="45720" anchor="t" anchorCtr="0"/>
          <a:p>
            <a:pPr marL="0" indent="0" eaLnBrk="1" latinLnBrk="0" hangingPunct="1">
              <a:lnSpc>
                <a:spcPct val="150000"/>
              </a:lnSpc>
              <a:spcBef>
                <a:spcPts val="0"/>
              </a:spcBef>
              <a:buNone/>
            </a:pPr>
            <a:r>
              <a:rPr lang="zh-CN" altLang="en-US" sz="2400" dirty="0">
                <a:cs typeface="微软雅黑" panose="020B0503020204020204" charset="-122"/>
              </a:rPr>
              <a:t>三、对标计算要求：</a:t>
            </a:r>
            <a:endParaRPr lang="zh-CN" altLang="en-US" sz="240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a:t>
            </a:r>
            <a:r>
              <a:rPr lang="en-US" altLang="zh-CN" sz="2000" b="0" dirty="0">
                <a:cs typeface="微软雅黑" panose="020B0503020204020204" charset="-122"/>
              </a:rPr>
              <a:t>1</a:t>
            </a:r>
            <a:r>
              <a:rPr lang="zh-CN" altLang="en-US" sz="2000" b="0" dirty="0">
                <a:cs typeface="微软雅黑" panose="020B0503020204020204" charset="-122"/>
              </a:rPr>
              <a:t>、对于钢筋含量的计算要尽量完整，充分考虑到规范所要求的各项构造配筋以及措施筋。目标与核对完成的总包预算偏差</a:t>
            </a:r>
            <a:r>
              <a:rPr lang="en-US" altLang="zh-CN" sz="2000" b="0" dirty="0">
                <a:cs typeface="微软雅黑" panose="020B0503020204020204" charset="-122"/>
              </a:rPr>
              <a:t>2%</a:t>
            </a:r>
            <a:r>
              <a:rPr lang="zh-CN" altLang="en-US" sz="2000" b="0" dirty="0">
                <a:cs typeface="微软雅黑" panose="020B0503020204020204" charset="-122"/>
              </a:rPr>
              <a:t>以内。</a:t>
            </a:r>
            <a:endParaRPr lang="zh-CN" altLang="en-US" sz="2000" b="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a:t>
            </a:r>
            <a:r>
              <a:rPr lang="en-US" altLang="zh-CN" sz="2000" b="0" dirty="0">
                <a:cs typeface="微软雅黑" panose="020B0503020204020204" charset="-122"/>
              </a:rPr>
              <a:t>2</a:t>
            </a:r>
            <a:r>
              <a:rPr lang="zh-CN" altLang="en-US" sz="2000" b="0" dirty="0">
                <a:cs typeface="微软雅黑" panose="020B0503020204020204" charset="-122"/>
              </a:rPr>
              <a:t>、对于钢筋、混凝土指标要分层、分构件计算；并对咨询公司强调“特征描述”一栏的重要性，尤其是对于指标影响较大的子项更要清晰细致的描述。</a:t>
            </a:r>
            <a:endParaRPr lang="zh-CN" altLang="en-US" sz="2000" b="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3、但凡涉及到共用的隔墙在计算各项指标时均要单独列项；例如：地下车库与楼座相连的产品，都会有塔楼与地下车库共用的隔墙。</a:t>
            </a:r>
            <a:endParaRPr lang="zh-CN" altLang="en-US" sz="2000" b="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4、在计算整栋楼地上部分指标时，要包含屋面、女儿墙以及屋顶其他构筑物；但不含零层板。</a:t>
            </a:r>
            <a:endParaRPr lang="zh-CN" altLang="en-US" sz="2000" b="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5、地下室钢筋含量计算要包含基础（除去桩基）部分的工程量以及零层板的工程量。</a:t>
            </a:r>
            <a:endParaRPr lang="zh-CN" altLang="en-US" sz="2000" b="0" dirty="0">
              <a:cs typeface="微软雅黑" panose="020B0503020204020204" charset="-122"/>
            </a:endParaRPr>
          </a:p>
        </p:txBody>
      </p:sp>
      <p:sp>
        <p:nvSpPr>
          <p:cNvPr id="54276" name="Rectangle 4"/>
          <p:cNvSpPr/>
          <p:nvPr/>
        </p:nvSpPr>
        <p:spPr>
          <a:xfrm>
            <a:off x="2259648" y="449581"/>
            <a:ext cx="4475480" cy="491490"/>
          </a:xfrm>
          <a:prstGeom prst="rect">
            <a:avLst/>
          </a:prstGeom>
          <a:noFill/>
          <a:ln w="9525">
            <a:noFill/>
          </a:ln>
        </p:spPr>
        <p:txBody>
          <a:bodyPr wrap="none" anchor="ctr" anchorCtr="0">
            <a:spAutoFit/>
          </a:bodyPr>
          <a:p>
            <a:pPr lvl="0" algn="ctr">
              <a:buClrTx/>
              <a:buSzTx/>
              <a:buFontTx/>
            </a:pPr>
            <a:r>
              <a:rPr lang="zh-CN" altLang="en-US" sz="2600" b="1" dirty="0">
                <a:latin typeface="微软雅黑" panose="020B0503020204020204" charset="-122"/>
                <a:ea typeface="微软雅黑" panose="020B0503020204020204" charset="-122"/>
                <a:sym typeface="+mn-ea"/>
              </a:rPr>
              <a:t>建筑设计对标工作指引（续）</a:t>
            </a:r>
            <a:endParaRPr lang="zh-CN" altLang="en-US" sz="2600" b="1" dirty="0">
              <a:latin typeface="微软雅黑" panose="020B0503020204020204" charset="-122"/>
              <a:ea typeface="微软雅黑" panose="020B0503020204020204" charset="-122"/>
              <a:sym typeface="+mn-ea"/>
            </a:endParaRP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p:pic>
        <p:nvPicPr>
          <p:cNvPr id="5" name="图片"/>
          <p:cNvPicPr>
            <a:picLocks noChangeAspect="1"/>
          </p:cNvPicPr>
          <p:nvPr userDrawn="1"/>
        </p:nvPicPr>
        <p:blipFill rotWithShape="1">
          <a:blip r:embed="rId1" cstate="print">
            <a:extLst>
              <a:ext uri="{28A0092B-C50C-407E-A947-70E740481C1C}">
                <a14:useLocalDpi xmlns:a14="http://schemas.microsoft.com/office/drawing/2010/main" val="0"/>
              </a:ext>
            </a:extLst>
          </a:blip>
          <a:srcRect t="2" b="39"/>
          <a:stretch>
            <a:fillRect/>
          </a:stretch>
        </p:blipFill>
        <p:spPr>
          <a:xfrm>
            <a:off x="-1270" y="635"/>
            <a:ext cx="9192260" cy="6878955"/>
          </a:xfrm>
          <a:prstGeom prst="rect">
            <a:avLst/>
          </a:prstGeom>
        </p:spPr>
      </p:pic>
      <p:graphicFrame>
        <p:nvGraphicFramePr>
          <p:cNvPr id="6609306" name="Group 410"/>
          <p:cNvGraphicFramePr>
            <a:graphicFrameLocks noGrp="1"/>
          </p:cNvGraphicFramePr>
          <p:nvPr>
            <p:ph idx="1"/>
            <p:custDataLst>
              <p:tags r:id="rId2"/>
            </p:custDataLst>
          </p:nvPr>
        </p:nvGraphicFramePr>
        <p:xfrm>
          <a:off x="685800" y="333375"/>
          <a:ext cx="7772400" cy="6218238"/>
        </p:xfrm>
        <a:graphic>
          <a:graphicData uri="http://schemas.openxmlformats.org/drawingml/2006/table">
            <a:tbl>
              <a:tblPr/>
              <a:tblGrid>
                <a:gridCol w="494030"/>
                <a:gridCol w="1879283"/>
                <a:gridCol w="579437"/>
                <a:gridCol w="357188"/>
                <a:gridCol w="182562"/>
                <a:gridCol w="465138"/>
                <a:gridCol w="579437"/>
                <a:gridCol w="285750"/>
                <a:gridCol w="1363663"/>
                <a:gridCol w="528637"/>
                <a:gridCol w="528638"/>
                <a:gridCol w="528637"/>
              </a:tblGrid>
              <a:tr h="230188">
                <a:tc gridSpan="9">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en-US" altLang="zh-CN" sz="2800" b="1"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         </a:t>
                      </a:r>
                      <a:r>
                        <a:rPr kumimoji="1" lang="zh-CN" altLang="en-US" sz="2800" b="1"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对标成果书</a:t>
                      </a:r>
                      <a:endParaRPr kumimoji="1" lang="zh-CN" altLang="en-US" sz="2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cap="flat">
                      <a:noFill/>
                    </a:lnL>
                    <a:lnR>
                      <a:noFill/>
                    </a:lnR>
                    <a:lnT cap="flat">
                      <a:noFill/>
                    </a:lnT>
                    <a:lnB>
                      <a:noFill/>
                    </a:lnB>
                    <a:lnTlToBr>
                      <a:noFill/>
                    </a:lnTlToBr>
                    <a:lnBlToTr>
                      <a:noFill/>
                    </a:lnBlToTr>
                    <a:noFill/>
                  </a:tcPr>
                </a:tc>
                <a:tc hMerge="1">
                  <a:tcPr/>
                </a:tc>
                <a:tc hMerge="1">
                  <a:tcPr/>
                </a:tc>
                <a:tc hMerge="1">
                  <a:tcPr/>
                </a:tc>
                <a:tc hMerge="1">
                  <a:tcPr/>
                </a:tc>
                <a:tc hMerge="1">
                  <a:tcPr/>
                </a:tc>
                <a:tc hMerge="1">
                  <a:tcPr/>
                </a:tc>
                <a:tc hMerge="1">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cap="flat">
                      <a:noFill/>
                    </a:lnR>
                    <a:lnT cap="flat">
                      <a:noFill/>
                    </a:lnT>
                    <a:lnB>
                      <a:noFill/>
                    </a:lnB>
                    <a:lnTlToBr>
                      <a:noFill/>
                    </a:lnTlToBr>
                    <a:lnBlToTr>
                      <a:noFill/>
                    </a:lnBlToTr>
                    <a:noFill/>
                  </a:tcPr>
                </a:tc>
              </a:tr>
              <a:tr h="239713">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en-US" altLang="zh-CN" sz="18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1</a:t>
                      </a:r>
                      <a:endParaRPr kumimoji="1" lang="en-US" altLang="zh-CN" sz="1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cap="flat">
                      <a:noFill/>
                    </a:lnL>
                    <a:lnR>
                      <a:noFill/>
                    </a:lnR>
                    <a:lnT>
                      <a:noFill/>
                    </a:lnT>
                    <a:lnB>
                      <a:noFill/>
                    </a:lnB>
                    <a:lnTlToBr>
                      <a:noFill/>
                    </a:lnTlToBr>
                    <a:lnBlToTr>
                      <a:noFill/>
                    </a:lnBlToTr>
                    <a:noFill/>
                  </a:tcPr>
                </a:tc>
                <a:tc gridSpan="7">
                  <a:txBody>
                    <a:bodyPr/>
                    <a:lstStyle/>
                    <a:p>
                      <a:pPr marL="342900" marR="0" lvl="0" indent="-342900" algn="l" defTabSz="914400" rtl="0" eaLnBrk="1" fontAlgn="ctr" latinLnBrk="0" hangingPunct="1">
                        <a:lnSpc>
                          <a:spcPct val="100000"/>
                        </a:lnSpc>
                        <a:spcBef>
                          <a:spcPct val="0"/>
                        </a:spcBef>
                        <a:spcAft>
                          <a:spcPct val="0"/>
                        </a:spcAft>
                        <a:buClrTx/>
                        <a:buSzTx/>
                        <a:buFontTx/>
                        <a:buNone/>
                      </a:pPr>
                      <a:r>
                        <a:rPr kumimoji="1" lang="zh-CN" altLang="en-US" sz="1800" b="1"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项目名称</a:t>
                      </a:r>
                      <a:endParaRPr kumimoji="1" lang="zh-CN" altLang="en-US" sz="1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a:noFill/>
                    </a:lnR>
                    <a:lnT>
                      <a:noFill/>
                    </a:lnT>
                    <a:lnB>
                      <a:noFill/>
                    </a:lnB>
                    <a:lnTlToBr>
                      <a:noFill/>
                    </a:lnTlToBr>
                    <a:lnBlToTr>
                      <a:noFill/>
                    </a:lnBlToTr>
                    <a:noFill/>
                  </a:tcPr>
                </a:tc>
                <a:tc hMerge="1">
                  <a:tcPr/>
                </a:tc>
                <a:tc hMerge="1">
                  <a:tcPr/>
                </a:tc>
                <a:tc hMerge="1">
                  <a:tcPr/>
                </a:tc>
                <a:tc hMerge="1">
                  <a:tcPr/>
                </a:tc>
                <a:tc hMerge="1">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cap="flat">
                      <a:noFill/>
                    </a:lnR>
                    <a:lnT>
                      <a:noFill/>
                    </a:lnT>
                    <a:lnB>
                      <a:noFill/>
                    </a:lnB>
                    <a:lnTlToBr>
                      <a:noFill/>
                    </a:lnTlToBr>
                    <a:lnBlToTr>
                      <a:noFill/>
                    </a:lnBlToTr>
                    <a:noFill/>
                  </a:tcPr>
                </a:tc>
              </a:tr>
              <a:tr h="238125">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en-US" altLang="zh-CN" sz="18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cs typeface="Times New Roman" panose="02020603050405020304" pitchFamily="18" charset="0"/>
                        </a:rPr>
                        <a:t>2</a:t>
                      </a:r>
                      <a:endParaRPr kumimoji="1" lang="en-US" altLang="zh-CN" sz="1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cap="flat">
                      <a:noFill/>
                    </a:lnL>
                    <a:lnR>
                      <a:noFill/>
                    </a:lnR>
                    <a:lnT>
                      <a:noFill/>
                    </a:lnT>
                    <a:lnB>
                      <a:noFill/>
                    </a:lnB>
                    <a:lnTlToBr>
                      <a:noFill/>
                    </a:lnTlToBr>
                    <a:lnBlToTr>
                      <a:noFill/>
                    </a:lnBlToTr>
                    <a:noFill/>
                  </a:tcPr>
                </a:tc>
                <a:tc gridSpan="7">
                  <a:txBody>
                    <a:bodyPr/>
                    <a:lstStyle/>
                    <a:p>
                      <a:pPr marL="342900" marR="0" lvl="0" indent="-342900" algn="l" defTabSz="914400" rtl="0" eaLnBrk="1" fontAlgn="ctr" latinLnBrk="0" hangingPunct="1">
                        <a:lnSpc>
                          <a:spcPct val="100000"/>
                        </a:lnSpc>
                        <a:spcBef>
                          <a:spcPct val="0"/>
                        </a:spcBef>
                        <a:spcAft>
                          <a:spcPct val="0"/>
                        </a:spcAft>
                        <a:buClrTx/>
                        <a:buSzTx/>
                        <a:buFontTx/>
                        <a:buNone/>
                      </a:pPr>
                      <a:r>
                        <a:rPr kumimoji="1" lang="zh-CN" altLang="en-US" sz="1800" b="1"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项目类型</a:t>
                      </a:r>
                      <a:endParaRPr kumimoji="1" lang="zh-CN" altLang="en-US" sz="1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a:noFill/>
                    </a:lnR>
                    <a:lnT>
                      <a:noFill/>
                    </a:lnT>
                    <a:lnB>
                      <a:noFill/>
                    </a:lnB>
                    <a:lnTlToBr>
                      <a:noFill/>
                    </a:lnTlToBr>
                    <a:lnBlToTr>
                      <a:noFill/>
                    </a:lnBlToTr>
                    <a:noFill/>
                  </a:tcPr>
                </a:tc>
                <a:tc hMerge="1">
                  <a:tcPr/>
                </a:tc>
                <a:tc hMerge="1">
                  <a:tcPr/>
                </a:tc>
                <a:tc hMerge="1">
                  <a:tcPr/>
                </a:tc>
                <a:tc hMerge="1">
                  <a:tcPr/>
                </a:tc>
                <a:tc hMerge="1">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cap="flat">
                      <a:noFill/>
                    </a:lnR>
                    <a:lnT>
                      <a:noFill/>
                    </a:lnT>
                    <a:lnB>
                      <a:noFill/>
                    </a:lnB>
                    <a:lnTlToBr>
                      <a:noFill/>
                    </a:lnTlToBr>
                    <a:lnBlToTr>
                      <a:noFill/>
                    </a:lnBlToTr>
                    <a:noFill/>
                  </a:tcPr>
                </a:tc>
              </a:tr>
              <a:tr h="239713">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en-US" altLang="zh-CN" sz="1800" b="1"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3</a:t>
                      </a:r>
                      <a:endParaRPr kumimoji="1" lang="en-US" altLang="zh-CN" sz="1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cap="flat">
                      <a:noFill/>
                    </a:lnL>
                    <a:lnR>
                      <a:noFill/>
                    </a:lnR>
                    <a:lnT>
                      <a:noFill/>
                    </a:lnT>
                    <a:lnB>
                      <a:noFill/>
                    </a:lnB>
                    <a:lnTlToBr>
                      <a:noFill/>
                    </a:lnTlToBr>
                    <a:lnBlToTr>
                      <a:noFill/>
                    </a:lnBlToTr>
                    <a:noFill/>
                  </a:tcPr>
                </a:tc>
                <a:tc gridSpan="7">
                  <a:txBody>
                    <a:bodyPr/>
                    <a:lstStyle/>
                    <a:p>
                      <a:pPr marL="342900" marR="0" lvl="0" indent="-342900" algn="l" defTabSz="914400" rtl="0" eaLnBrk="1" fontAlgn="ctr" latinLnBrk="0" hangingPunct="1">
                        <a:lnSpc>
                          <a:spcPct val="100000"/>
                        </a:lnSpc>
                        <a:spcBef>
                          <a:spcPct val="0"/>
                        </a:spcBef>
                        <a:spcAft>
                          <a:spcPct val="0"/>
                        </a:spcAft>
                        <a:buClrTx/>
                        <a:buSzTx/>
                        <a:buFontTx/>
                        <a:buNone/>
                      </a:pPr>
                      <a:r>
                        <a:rPr kumimoji="1" lang="zh-CN" altLang="en-US" sz="1800" b="1"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项目楼栋数量及各产品类型楼栋及数量</a:t>
                      </a:r>
                      <a:endParaRPr kumimoji="1" lang="zh-CN" altLang="en-US" sz="1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a:noFill/>
                    </a:lnR>
                    <a:lnT>
                      <a:noFill/>
                    </a:lnT>
                    <a:lnB>
                      <a:noFill/>
                    </a:lnB>
                    <a:lnTlToBr>
                      <a:noFill/>
                    </a:lnTlToBr>
                    <a:lnBlToTr>
                      <a:noFill/>
                    </a:lnBlToTr>
                    <a:noFill/>
                  </a:tcPr>
                </a:tc>
                <a:tc hMerge="1">
                  <a:tcPr/>
                </a:tc>
                <a:tc hMerge="1">
                  <a:tcPr/>
                </a:tc>
                <a:tc hMerge="1">
                  <a:tcPr/>
                </a:tc>
                <a:tc hMerge="1">
                  <a:tcPr/>
                </a:tc>
                <a:tc hMerge="1">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cap="flat">
                      <a:noFill/>
                    </a:lnR>
                    <a:lnT>
                      <a:noFill/>
                    </a:lnT>
                    <a:lnB>
                      <a:noFill/>
                    </a:lnB>
                    <a:lnTlToBr>
                      <a:noFill/>
                    </a:lnTlToBr>
                    <a:lnBlToTr>
                      <a:noFill/>
                    </a:lnBlToTr>
                    <a:noFill/>
                  </a:tcPr>
                </a:tc>
              </a:tr>
              <a:tr h="238125">
                <a:tc>
                  <a:txBody>
                    <a:bodyPr/>
                    <a:lstStyle/>
                    <a:p>
                      <a:pPr marR="0" lvl="0" indent="0" algn="l" defTabSz="914400" rtl="0" fontAlgn="ctr">
                        <a:lnSpc>
                          <a:spcPct val="100000"/>
                        </a:lnSpc>
                        <a:buClrTx/>
                        <a:buSzTx/>
                        <a:buFontTx/>
                        <a:buNone/>
                      </a:pPr>
                      <a:r>
                        <a:rPr kumimoji="1" lang="en-US" altLang="zh-CN" sz="1800" b="1"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 4</a:t>
                      </a:r>
                      <a:endParaRPr kumimoji="1" lang="en-US" altLang="zh-CN" sz="1800" b="1" i="0" u="none" strike="noStrike" cap="none" normalizeH="0" baseline="0" smtClean="0">
                        <a:ln>
                          <a:noFill/>
                        </a:ln>
                        <a:solidFill>
                          <a:schemeClr val="bg2"/>
                        </a:solidFill>
                        <a:effectLst/>
                        <a:latin typeface="宋体" panose="02010600030101010101" pitchFamily="2" charset="-122"/>
                        <a:ea typeface="宋体" panose="02010600030101010101" pitchFamily="2" charset="-122"/>
                      </a:endParaRPr>
                    </a:p>
                  </a:txBody>
                  <a:tcPr anchor="ctr" horzOverflow="overflow">
                    <a:lnL cap="flat">
                      <a:noFill/>
                    </a:lnL>
                    <a:lnR>
                      <a:noFill/>
                    </a:lnR>
                    <a:lnT>
                      <a:noFill/>
                    </a:lnT>
                    <a:lnB>
                      <a:noFill/>
                    </a:lnB>
                    <a:lnTlToBr>
                      <a:noFill/>
                    </a:lnTlToBr>
                    <a:lnBlToTr>
                      <a:noFill/>
                    </a:lnBlToTr>
                    <a:noFill/>
                  </a:tcPr>
                </a:tc>
                <a:tc>
                  <a:txBody>
                    <a:bodyPr/>
                    <a:lstStyle/>
                    <a:p>
                      <a:pPr marR="0" lvl="0" indent="0" algn="l" defTabSz="914400" rtl="0" fontAlgn="ctr">
                        <a:lnSpc>
                          <a:spcPct val="100000"/>
                        </a:lnSpc>
                        <a:buClrTx/>
                        <a:buSzTx/>
                        <a:buFontTx/>
                        <a:buNone/>
                      </a:pPr>
                      <a:r>
                        <a:rPr kumimoji="1" lang="zh-CN" altLang="en-US" sz="1800" b="1"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图纸说明</a:t>
                      </a:r>
                      <a:endParaRPr kumimoji="1" lang="zh-CN" altLang="en-US" sz="1800" b="1" i="0" u="none" strike="noStrike" cap="none" normalizeH="0" baseline="0" smtClean="0">
                        <a:ln>
                          <a:noFill/>
                        </a:ln>
                        <a:solidFill>
                          <a:schemeClr val="bg2"/>
                        </a:solidFill>
                        <a:effectLst/>
                        <a:latin typeface="宋体" panose="02010600030101010101" pitchFamily="2" charset="-122"/>
                        <a:ea typeface="宋体" panose="02010600030101010101" pitchFamily="2" charset="-122"/>
                      </a:endParaRP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a:noFill/>
                    </a:lnR>
                    <a:ln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a:noFill/>
                    </a:lnR>
                    <a:lnT>
                      <a:noFill/>
                    </a:lnT>
                    <a:lnB>
                      <a:noFill/>
                    </a:lnB>
                    <a:lnTlToBr>
                      <a:noFill/>
                    </a:lnTlToBr>
                    <a:lnBlToTr>
                      <a:noFill/>
                    </a:lnBlToTr>
                    <a:noFill/>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a:noFill/>
                    </a:lnR>
                    <a:lnT>
                      <a:noFill/>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a:noFill/>
                    </a:lnR>
                    <a:lnT>
                      <a:noFill/>
                    </a:lnT>
                    <a:lnB>
                      <a:noFill/>
                    </a:lnB>
                    <a:lnTlToBr>
                      <a:noFill/>
                    </a:lnTlToBr>
                    <a:lnBlToTr>
                      <a:noFill/>
                    </a:lnBlToTr>
                    <a:noFill/>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cap="flat">
                      <a:noFill/>
                    </a:lnR>
                    <a:lnT>
                      <a:noFill/>
                    </a:lnT>
                    <a:lnB>
                      <a:noFill/>
                    </a:lnB>
                    <a:lnTlToBr>
                      <a:noFill/>
                    </a:lnTlToBr>
                    <a:lnBlToTr>
                      <a:noFill/>
                    </a:lnBlToTr>
                    <a:noFill/>
                  </a:tcPr>
                </a:tc>
              </a:tr>
              <a:tr h="518160">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endParaRPr kumimoji="1" lang="zh-CN" altLang="zh-CN" sz="1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tc>
                <a:tc gridSpan="7">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a:noFill/>
                    </a:lnR>
                    <a:lnT>
                      <a:noFill/>
                    </a:lnT>
                    <a:lnB>
                      <a:noFill/>
                    </a:lnB>
                    <a:lnTlToBr>
                      <a:noFill/>
                    </a:lnTlToBr>
                    <a:lnBlToTr>
                      <a:noFill/>
                    </a:lnBlToTr>
                    <a:noFill/>
                  </a:tcPr>
                </a:tc>
                <a:tc hMerge="1">
                  <a:tcPr/>
                </a:tc>
                <a:tc hMerge="1">
                  <a:tcPr/>
                </a:tc>
                <a:tc hMerge="1">
                  <a:tcPr/>
                </a:tc>
                <a:tc hMerge="1">
                  <a:tcPr/>
                </a:tc>
                <a:tc hMerge="1">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cap="flat">
                      <a:noFill/>
                    </a:lnR>
                    <a:lnT>
                      <a:noFill/>
                    </a:lnT>
                    <a:lnB>
                      <a:noFill/>
                    </a:lnB>
                    <a:lnTlToBr>
                      <a:noFill/>
                    </a:lnTlToBr>
                    <a:lnBlToTr>
                      <a:noFill/>
                    </a:lnBlToTr>
                    <a:noFill/>
                  </a:tcPr>
                </a:tc>
              </a:tr>
              <a:tr h="239713">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cap="flat">
                      <a:noFill/>
                    </a:lnL>
                    <a:lnR>
                      <a:noFill/>
                    </a:lnR>
                    <a:lnT>
                      <a:noFill/>
                    </a:lnT>
                    <a:lnB>
                      <a:noFill/>
                    </a:lnB>
                    <a:lnTlToBr>
                      <a:noFill/>
                    </a:lnTlToBr>
                    <a:lnBlToTr>
                      <a:noFill/>
                    </a:lnBlToTr>
                    <a:noFill/>
                  </a:tcPr>
                </a:tc>
                <a:tc gridSpan="3">
                  <a:txBody>
                    <a:bodyPr/>
                    <a:lstStyle/>
                    <a:p>
                      <a:pPr marL="342900" marR="0" lvl="0" indent="-342900" algn="l" defTabSz="914400" rtl="0" eaLnBrk="1" fontAlgn="ctr" latinLnBrk="0" hangingPunct="1">
                        <a:lnSpc>
                          <a:spcPct val="100000"/>
                        </a:lnSpc>
                        <a:spcBef>
                          <a:spcPct val="0"/>
                        </a:spcBef>
                        <a:spcAft>
                          <a:spcPct val="0"/>
                        </a:spcAft>
                        <a:buClrTx/>
                        <a:buSzTx/>
                        <a:buFontTx/>
                        <a:buNone/>
                      </a:pPr>
                      <a:r>
                        <a:rPr kumimoji="1" lang="zh-CN" altLang="en-US" sz="1800" b="1"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咨询公司</a:t>
                      </a:r>
                      <a:endParaRPr kumimoji="1" lang="zh-CN" altLang="en-US" sz="1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a:noFill/>
                    </a:lnR>
                    <a:lnT>
                      <a:noFill/>
                    </a:lnT>
                    <a:lnB>
                      <a:noFill/>
                    </a:lnB>
                    <a:lnTlToBr>
                      <a:noFill/>
                    </a:lnTlToBr>
                    <a:lnBlToTr>
                      <a:noFill/>
                    </a:lnBlToTr>
                    <a:noFill/>
                  </a:tcPr>
                </a:tc>
                <a:tc hMerge="1">
                  <a:tcPr/>
                </a:tc>
                <a:tc hMerge="1">
                  <a:tcPr/>
                </a:tc>
                <a:tc gridSpan="5">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a:noFill/>
                    </a:lnR>
                    <a:lnT>
                      <a:noFill/>
                    </a:lnT>
                    <a:lnB>
                      <a:noFill/>
                    </a:lnB>
                    <a:lnTlToBr>
                      <a:noFill/>
                    </a:lnTlToBr>
                    <a:lnBlToTr>
                      <a:noFill/>
                    </a:lnBlToTr>
                    <a:noFill/>
                  </a:tcPr>
                </a:tc>
                <a:tc hMerge="1">
                  <a:tcPr/>
                </a:tc>
                <a:tc hMerge="1">
                  <a:tcPr/>
                </a:tc>
                <a:tc hMerge="1">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cap="flat">
                      <a:noFill/>
                    </a:lnR>
                    <a:lnT>
                      <a:noFill/>
                    </a:lnT>
                    <a:lnB>
                      <a:noFill/>
                    </a:lnB>
                    <a:lnTlToBr>
                      <a:noFill/>
                    </a:lnTlToBr>
                    <a:lnBlToTr>
                      <a:noFill/>
                    </a:lnBlToTr>
                    <a:noFill/>
                  </a:tcPr>
                </a:tc>
              </a:tr>
              <a:tr h="238125">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cap="flat">
                      <a:noFill/>
                    </a:lnL>
                    <a:lnR>
                      <a:noFill/>
                    </a:lnR>
                    <a:lnT>
                      <a:noFill/>
                    </a:lnT>
                    <a:lnB>
                      <a:noFill/>
                    </a:lnB>
                    <a:lnTlToBr>
                      <a:noFill/>
                    </a:lnTlToBr>
                    <a:lnBlToTr>
                      <a:noFill/>
                    </a:lnBlToTr>
                    <a:noFill/>
                  </a:tcPr>
                </a:tc>
                <a:tc gridSpan="3">
                  <a:txBody>
                    <a:bodyPr/>
                    <a:lstStyle/>
                    <a:p>
                      <a:pPr marL="342900" marR="0" lvl="0" indent="-342900" algn="l" defTabSz="914400" rtl="0" eaLnBrk="1" fontAlgn="ctr" latinLnBrk="0" hangingPunct="1">
                        <a:lnSpc>
                          <a:spcPct val="100000"/>
                        </a:lnSpc>
                        <a:spcBef>
                          <a:spcPct val="0"/>
                        </a:spcBef>
                        <a:spcAft>
                          <a:spcPct val="0"/>
                        </a:spcAft>
                        <a:buClrTx/>
                        <a:buSzTx/>
                        <a:buFontTx/>
                        <a:buNone/>
                      </a:pPr>
                      <a:r>
                        <a:rPr kumimoji="1" lang="zh-CN" altLang="en-US" sz="1800" b="1"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测算人员</a:t>
                      </a:r>
                      <a:endParaRPr kumimoji="1" lang="zh-CN" altLang="en-US" sz="1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a:noFill/>
                    </a:lnR>
                    <a:lnT>
                      <a:noFill/>
                    </a:lnT>
                    <a:lnB>
                      <a:noFill/>
                    </a:lnB>
                    <a:lnTlToBr>
                      <a:noFill/>
                    </a:lnTlToBr>
                    <a:lnBlToTr>
                      <a:noFill/>
                    </a:lnBlToTr>
                    <a:noFill/>
                  </a:tcPr>
                </a:tc>
                <a:tc hMerge="1">
                  <a:tcPr/>
                </a:tc>
                <a:tc hMerge="1">
                  <a:tcPr/>
                </a:tc>
                <a:tc gridSpan="5">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a:noFill/>
                    </a:lnR>
                    <a:lnT>
                      <a:noFill/>
                    </a:lnT>
                    <a:lnB>
                      <a:noFill/>
                    </a:lnB>
                    <a:lnTlToBr>
                      <a:noFill/>
                    </a:lnTlToBr>
                    <a:lnBlToTr>
                      <a:noFill/>
                    </a:lnBlToTr>
                    <a:noFill/>
                  </a:tcPr>
                </a:tc>
                <a:tc hMerge="1">
                  <a:tcPr/>
                </a:tc>
                <a:tc hMerge="1">
                  <a:tcPr/>
                </a:tc>
                <a:tc hMerge="1">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cap="flat">
                      <a:noFill/>
                    </a:lnR>
                    <a:lnT>
                      <a:noFill/>
                    </a:lnT>
                    <a:lnB>
                      <a:noFill/>
                    </a:lnB>
                    <a:lnTlToBr>
                      <a:noFill/>
                    </a:lnTlToBr>
                    <a:lnBlToTr>
                      <a:noFill/>
                    </a:lnBlToTr>
                    <a:noFill/>
                  </a:tcPr>
                </a:tc>
              </a:tr>
              <a:tr h="238125">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cap="flat">
                      <a:noFill/>
                    </a:lnL>
                    <a:lnR>
                      <a:noFill/>
                    </a:lnR>
                    <a:lnT>
                      <a:noFill/>
                    </a:lnT>
                    <a:lnB>
                      <a:noFill/>
                    </a:lnB>
                    <a:lnTlToBr>
                      <a:noFill/>
                    </a:lnTlToBr>
                    <a:lnBlToTr>
                      <a:noFill/>
                    </a:lnBlToTr>
                    <a:noFill/>
                  </a:tcPr>
                </a:tc>
                <a:tc gridSpan="3">
                  <a:txBody>
                    <a:bodyPr/>
                    <a:lstStyle/>
                    <a:p>
                      <a:pPr marL="342900" marR="0" lvl="0" indent="-342900" algn="l" defTabSz="914400" rtl="0" eaLnBrk="1" fontAlgn="ctr" latinLnBrk="0" hangingPunct="1">
                        <a:lnSpc>
                          <a:spcPct val="100000"/>
                        </a:lnSpc>
                        <a:spcBef>
                          <a:spcPct val="0"/>
                        </a:spcBef>
                        <a:spcAft>
                          <a:spcPct val="0"/>
                        </a:spcAft>
                        <a:buClrTx/>
                        <a:buSzTx/>
                        <a:buFontTx/>
                        <a:buNone/>
                      </a:pPr>
                      <a:r>
                        <a:rPr kumimoji="1" lang="zh-CN" altLang="en-US" sz="1800" b="1"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审核人员</a:t>
                      </a:r>
                      <a:endParaRPr kumimoji="1" lang="zh-CN" altLang="en-US" sz="1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a:noFill/>
                    </a:lnR>
                    <a:lnT>
                      <a:noFill/>
                    </a:lnT>
                    <a:lnB>
                      <a:noFill/>
                    </a:lnB>
                    <a:lnTlToBr>
                      <a:noFill/>
                    </a:lnTlToBr>
                    <a:lnBlToTr>
                      <a:noFill/>
                    </a:lnBlToTr>
                    <a:noFill/>
                  </a:tcPr>
                </a:tc>
                <a:tc hMerge="1">
                  <a:tcPr/>
                </a:tc>
                <a:tc hMerge="1">
                  <a:tcPr/>
                </a:tc>
                <a:tc gridSpan="5">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a:noFill/>
                    </a:lnR>
                    <a:lnT>
                      <a:noFill/>
                    </a:lnT>
                    <a:lnB>
                      <a:noFill/>
                    </a:lnB>
                    <a:lnTlToBr>
                      <a:noFill/>
                    </a:lnTlToBr>
                    <a:lnBlToTr>
                      <a:noFill/>
                    </a:lnBlToTr>
                    <a:noFill/>
                  </a:tcPr>
                </a:tc>
                <a:tc hMerge="1">
                  <a:tcPr/>
                </a:tc>
                <a:tc hMerge="1">
                  <a:tcPr/>
                </a:tc>
                <a:tc hMerge="1">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cap="flat">
                      <a:noFill/>
                    </a:lnR>
                    <a:lnT>
                      <a:noFill/>
                    </a:lnT>
                    <a:lnB>
                      <a:noFill/>
                    </a:lnB>
                    <a:lnTlToBr>
                      <a:noFill/>
                    </a:lnTlToBr>
                    <a:lnBlToTr>
                      <a:noFill/>
                    </a:lnBlToTr>
                    <a:noFill/>
                  </a:tcPr>
                </a:tc>
              </a:tr>
              <a:tr h="238125">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cap="flat">
                      <a:noFill/>
                    </a:lnL>
                    <a:lnR>
                      <a:noFill/>
                    </a:lnR>
                    <a:lnT>
                      <a:noFill/>
                    </a:lnT>
                    <a:lnB>
                      <a:noFill/>
                    </a:lnB>
                    <a:lnTlToBr>
                      <a:noFill/>
                    </a:lnTlToBr>
                    <a:lnBlToTr>
                      <a:noFill/>
                    </a:lnBlToTr>
                    <a:noFill/>
                  </a:tcPr>
                </a:tc>
                <a:tc gridSpan="3">
                  <a:txBody>
                    <a:bodyPr/>
                    <a:lstStyle/>
                    <a:p>
                      <a:pPr marL="342900" marR="0" lvl="0" indent="-342900" algn="l" defTabSz="914400" rtl="0" eaLnBrk="1" fontAlgn="ctr" latinLnBrk="0" hangingPunct="1">
                        <a:lnSpc>
                          <a:spcPct val="100000"/>
                        </a:lnSpc>
                        <a:spcBef>
                          <a:spcPct val="0"/>
                        </a:spcBef>
                        <a:spcAft>
                          <a:spcPct val="0"/>
                        </a:spcAft>
                        <a:buClrTx/>
                        <a:buSzTx/>
                        <a:buFontTx/>
                        <a:buNone/>
                      </a:pPr>
                      <a:r>
                        <a:rPr kumimoji="1" lang="zh-CN" altLang="en-US" sz="1800" b="1"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对标成果提交时间</a:t>
                      </a:r>
                      <a:endParaRPr kumimoji="1" lang="zh-CN" altLang="en-US" sz="1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a:noFill/>
                    </a:lnR>
                    <a:lnT>
                      <a:noFill/>
                    </a:lnT>
                    <a:lnB>
                      <a:noFill/>
                    </a:lnB>
                    <a:lnTlToBr>
                      <a:noFill/>
                    </a:lnTlToBr>
                    <a:lnBlToTr>
                      <a:noFill/>
                    </a:lnBlToTr>
                    <a:noFill/>
                  </a:tcPr>
                </a:tc>
                <a:tc hMerge="1">
                  <a:tcPr/>
                </a:tc>
                <a:tc hMerge="1">
                  <a:tcPr/>
                </a:tc>
                <a:tc gridSpan="5">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a:noFill/>
                    </a:lnR>
                    <a:lnT>
                      <a:noFill/>
                    </a:lnT>
                    <a:lnB>
                      <a:noFill/>
                    </a:lnB>
                    <a:lnTlToBr>
                      <a:noFill/>
                    </a:lnTlToBr>
                    <a:lnBlToTr>
                      <a:noFill/>
                    </a:lnBlToTr>
                    <a:noFill/>
                  </a:tcPr>
                </a:tc>
                <a:tc hMerge="1">
                  <a:tcPr/>
                </a:tc>
                <a:tc hMerge="1">
                  <a:tcPr/>
                </a:tc>
                <a:tc hMerge="1">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cap="flat">
                      <a:noFill/>
                    </a:lnR>
                    <a:lnT>
                      <a:noFill/>
                    </a:lnT>
                    <a:lnB>
                      <a:noFill/>
                    </a:lnB>
                    <a:lnTlToBr>
                      <a:noFill/>
                    </a:lnTlToBr>
                    <a:lnBlToTr>
                      <a:noFill/>
                    </a:lnBlToTr>
                    <a:noFill/>
                  </a:tcPr>
                </a:tc>
              </a:tr>
              <a:tr h="239713">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cap="flat">
                      <a:noFill/>
                    </a:lnL>
                    <a:lnR>
                      <a:noFill/>
                    </a:lnR>
                    <a:lnT>
                      <a:noFill/>
                    </a:lnT>
                    <a:lnB>
                      <a:noFill/>
                    </a:lnB>
                    <a:lnTlToBr>
                      <a:noFill/>
                    </a:lnTlToBr>
                    <a:lnBlToTr>
                      <a:noFill/>
                    </a:lnBlToTr>
                    <a:no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pPr>
                      <a:r>
                        <a:rPr kumimoji="1" lang="zh-CN" altLang="en-US" sz="1800" b="1"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对标书评价</a:t>
                      </a:r>
                      <a:endParaRPr kumimoji="1" lang="zh-CN" altLang="en-US" sz="1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a:noFill/>
                    </a:lnR>
                    <a:lnT>
                      <a:noFill/>
                    </a:lnT>
                    <a:lnB>
                      <a:noFill/>
                    </a:lnB>
                    <a:lnTlToBr>
                      <a:noFill/>
                    </a:lnTlToBr>
                    <a:lnBlToTr>
                      <a:noFill/>
                    </a:lnBlToTr>
                    <a:noFill/>
                  </a:tcPr>
                </a:tc>
                <a:tc gridSpan="7">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a:noFill/>
                    </a:lnR>
                    <a:lnT>
                      <a:noFill/>
                    </a:lnT>
                    <a:lnB>
                      <a:noFill/>
                    </a:lnB>
                    <a:lnTlToBr>
                      <a:noFill/>
                    </a:lnTlToBr>
                    <a:lnBlToTr>
                      <a:noFill/>
                    </a:lnBlToTr>
                    <a:noFill/>
                  </a:tcPr>
                </a:tc>
                <a:tc hMerge="1">
                  <a:tcPr/>
                </a:tc>
                <a:tc hMerge="1">
                  <a:tcPr/>
                </a:tc>
                <a:tc hMerge="1">
                  <a:tcPr/>
                </a:tc>
                <a:tc hMerge="1">
                  <a:tcPr/>
                </a:tc>
                <a:tc hMerge="1">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cap="flat">
                      <a:noFill/>
                    </a:lnR>
                    <a:lnT>
                      <a:noFill/>
                    </a:lnT>
                    <a:lnB>
                      <a:noFill/>
                    </a:lnB>
                    <a:lnTlToBr>
                      <a:noFill/>
                    </a:lnTlToBr>
                    <a:lnBlToTr>
                      <a:noFill/>
                    </a:lnBlToTr>
                    <a:noFill/>
                  </a:tcPr>
                </a:tc>
              </a:tr>
              <a:tr h="238125">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cap="flat">
                      <a:noFill/>
                    </a:lnL>
                    <a:lnR>
                      <a:noFill/>
                    </a:lnR>
                    <a:lnT>
                      <a:noFill/>
                    </a:lnT>
                    <a:lnB cap="flat">
                      <a:noFill/>
                    </a:lnB>
                    <a:lnTlToBr>
                      <a:noFill/>
                    </a:lnTlToBr>
                    <a:lnBlToTr>
                      <a:noFill/>
                    </a:lnBlToTr>
                    <a:no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pPr>
                      <a:r>
                        <a:rPr kumimoji="1" lang="zh-CN" altLang="en-US" sz="1800" b="1"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甲方成本人员</a:t>
                      </a:r>
                      <a:endParaRPr kumimoji="1" lang="zh-CN" altLang="en-US" sz="1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a:noFill/>
                    </a:lnR>
                    <a:lnT>
                      <a:noFill/>
                    </a:lnT>
                    <a:lnB cap="flat">
                      <a:noFill/>
                    </a:lnB>
                    <a:lnTlToBr>
                      <a:noFill/>
                    </a:lnTlToBr>
                    <a:lnBlToTr>
                      <a:noFill/>
                    </a:lnBlToTr>
                    <a:noFill/>
                  </a:tcPr>
                </a:tc>
                <a:tc gridSpan="7">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1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a:noFill/>
                    </a:lnR>
                    <a:lnT>
                      <a:noFill/>
                    </a:lnT>
                    <a:lnB cap="flat">
                      <a:noFill/>
                    </a:lnB>
                    <a:lnTlToBr>
                      <a:noFill/>
                    </a:lnTlToBr>
                    <a:lnBlToTr>
                      <a:noFill/>
                    </a:lnBlToTr>
                    <a:noFill/>
                  </a:tcPr>
                </a:tc>
                <a:tc hMerge="1">
                  <a:tcPr/>
                </a:tc>
                <a:tc hMerge="1">
                  <a:tcPr/>
                </a:tc>
                <a:tc hMerge="1">
                  <a:tcPr/>
                </a:tc>
                <a:tc hMerge="1">
                  <a:tcPr/>
                </a:tc>
                <a:tc hMerge="1">
                  <a:tcPr/>
                </a:tc>
                <a:tc hMerge="1">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1" lang="zh-CN" altLang="zh-CN" sz="28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p:pic>
        <p:nvPicPr>
          <p:cNvPr id="5" name="图片"/>
          <p:cNvPicPr>
            <a:picLocks noChangeAspect="1"/>
          </p:cNvPicPr>
          <p:nvPr userDrawn="1"/>
        </p:nvPicPr>
        <p:blipFill rotWithShape="1">
          <a:blip r:embed="rId1" cstate="print">
            <a:extLst>
              <a:ext uri="{28A0092B-C50C-407E-A947-70E740481C1C}">
                <a14:useLocalDpi xmlns:a14="http://schemas.microsoft.com/office/drawing/2010/main" val="0"/>
              </a:ext>
            </a:extLst>
          </a:blip>
          <a:srcRect t="2" b="39"/>
          <a:stretch>
            <a:fillRect/>
          </a:stretch>
        </p:blipFill>
        <p:spPr>
          <a:xfrm>
            <a:off x="-1270" y="635"/>
            <a:ext cx="9192260" cy="6878955"/>
          </a:xfrm>
          <a:prstGeom prst="rect">
            <a:avLst/>
          </a:prstGeom>
        </p:spPr>
      </p:pic>
      <p:graphicFrame>
        <p:nvGraphicFramePr>
          <p:cNvPr id="57346" name="内容占位符 57345"/>
          <p:cNvGraphicFramePr/>
          <p:nvPr>
            <p:ph/>
            <p:custDataLst>
              <p:tags r:id="rId2"/>
            </p:custDataLst>
          </p:nvPr>
        </p:nvGraphicFramePr>
        <p:xfrm>
          <a:off x="685800" y="466090"/>
          <a:ext cx="7772400" cy="6034088"/>
        </p:xfrm>
        <a:graphic>
          <a:graphicData uri="http://schemas.openxmlformats.org/drawingml/2006/table">
            <a:tbl>
              <a:tblPr/>
              <a:tblGrid>
                <a:gridCol w="1010920"/>
                <a:gridCol w="3120390"/>
                <a:gridCol w="1264920"/>
                <a:gridCol w="1199833"/>
                <a:gridCol w="1176337"/>
              </a:tblGrid>
              <a:tr h="463550">
                <a:tc gridSpan="5">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en-US" altLang="zh-CN" sz="2000" b="1" dirty="0">
                          <a:solidFill>
                            <a:schemeClr val="bg2"/>
                          </a:solidFill>
                          <a:latin typeface="楷体_GB2312" pitchFamily="49" charset="-122"/>
                        </a:rPr>
                        <a:t>××</a:t>
                      </a:r>
                      <a:r>
                        <a:rPr lang="zh-CN" altLang="en-US" sz="2000" b="1" dirty="0">
                          <a:solidFill>
                            <a:schemeClr val="bg2"/>
                          </a:solidFill>
                          <a:latin typeface="楷体_GB2312" pitchFamily="49" charset="-122"/>
                        </a:rPr>
                        <a:t>项目</a:t>
                      </a:r>
                      <a:r>
                        <a:rPr lang="en-US" altLang="zh-CN" sz="2000" b="1" dirty="0">
                          <a:solidFill>
                            <a:schemeClr val="bg2"/>
                          </a:solidFill>
                          <a:latin typeface="楷体_GB2312" pitchFamily="49" charset="-122"/>
                        </a:rPr>
                        <a:t>××</a:t>
                      </a:r>
                      <a:r>
                        <a:rPr lang="zh-CN" altLang="en-US" sz="2000" b="1" dirty="0">
                          <a:solidFill>
                            <a:schemeClr val="bg2"/>
                          </a:solidFill>
                          <a:latin typeface="楷体_GB2312" pitchFamily="49" charset="-122"/>
                        </a:rPr>
                        <a:t>楼建筑对标测算汇总表</a:t>
                      </a:r>
                      <a:endParaRPr lang="zh-CN" altLang="en-US" sz="2000" b="1" dirty="0">
                        <a:solidFill>
                          <a:schemeClr val="bg2"/>
                        </a:solidFill>
                        <a:latin typeface="楷体_GB2312" pitchFamily="49" charset="-122"/>
                      </a:endParaRPr>
                    </a:p>
                  </a:txBody>
                  <a:tcPr anchor="ctr" anchorCtr="0">
                    <a:lnL>
                      <a:noFill/>
                    </a:lnL>
                    <a:lnR>
                      <a:noFill/>
                    </a:lnR>
                    <a:lnT>
                      <a:noFill/>
                    </a:lnT>
                    <a:lnB w="12700" cap="flat" cmpd="sng">
                      <a:solidFill>
                        <a:schemeClr val="bg2"/>
                      </a:solidFill>
                      <a:prstDash val="solid"/>
                      <a:headEnd type="none" w="med" len="med"/>
                      <a:tailEnd type="none" w="med" len="med"/>
                    </a:lnB>
                    <a:lnTlToBr>
                      <a:noFill/>
                    </a:lnTlToBr>
                    <a:lnBlToTr>
                      <a:noFill/>
                    </a:lnBlToTr>
                    <a:noFill/>
                  </a:tcPr>
                </a:tc>
                <a:tc hMerge="1">
                  <a:tcPr>
                    <a:lnB w="12700" cap="flat" cmpd="sng">
                      <a:solidFill>
                        <a:schemeClr val="bg2"/>
                      </a:solidFill>
                      <a:prstDash val="solid"/>
                      <a:headEnd type="none" w="med" len="med"/>
                      <a:tailEnd type="none" w="med" len="med"/>
                    </a:lnB>
                  </a:tcPr>
                </a:tc>
                <a:tc hMerge="1">
                  <a:tcPr>
                    <a:lnB w="12700" cap="flat" cmpd="sng">
                      <a:solidFill>
                        <a:schemeClr val="bg2"/>
                      </a:solidFill>
                      <a:prstDash val="solid"/>
                      <a:headEnd type="none" w="med" len="med"/>
                      <a:tailEnd type="none" w="med" len="med"/>
                    </a:lnB>
                  </a:tcPr>
                </a:tc>
                <a:tc hMerge="1">
                  <a:tcPr>
                    <a:lnB w="12700" cap="flat" cmpd="sng">
                      <a:solidFill>
                        <a:schemeClr val="bg2"/>
                      </a:solidFill>
                      <a:prstDash val="solid"/>
                      <a:headEnd type="none" w="med" len="med"/>
                      <a:tailEnd type="none" w="med" len="med"/>
                    </a:lnB>
                  </a:tcPr>
                </a:tc>
                <a:tc hMerge="1">
                  <a:tcPr>
                    <a:lnB w="12700" cap="flat" cmpd="sng">
                      <a:solidFill>
                        <a:schemeClr val="bg2"/>
                      </a:solidFill>
                      <a:prstDash val="solid"/>
                      <a:headEnd type="none" w="med" len="med"/>
                      <a:tailEnd type="none" w="med" len="med"/>
                    </a:lnB>
                  </a:tcPr>
                </a:tc>
              </a:tr>
              <a:tr h="334963">
                <a:tc rowSpan="5">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dirty="0">
                          <a:solidFill>
                            <a:schemeClr val="bg2"/>
                          </a:solidFill>
                          <a:latin typeface="楷体_GB2312" pitchFamily="49" charset="-122"/>
                        </a:rPr>
                        <a:t>序号</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b="1" dirty="0">
                          <a:solidFill>
                            <a:schemeClr val="bg2"/>
                          </a:solidFill>
                          <a:latin typeface="楷体_GB2312" pitchFamily="49" charset="-122"/>
                        </a:rPr>
                        <a:t>产品类项</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gridSpan="3">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b="1" dirty="0">
                          <a:solidFill>
                            <a:schemeClr val="bg2"/>
                          </a:solidFill>
                          <a:latin typeface="楷体_GB2312" pitchFamily="49" charset="-122"/>
                        </a:rPr>
                        <a:t>　</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hMerge="1">
                  <a:tcP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tcPr>
                </a:tc>
                <a:tc hMerge="1">
                  <a:tcPr>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tcPr>
                </a:tc>
              </a:tr>
              <a:tr h="334962">
                <a:tc vMerge="1">
                  <a:tcPr>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dirty="0">
                          <a:solidFill>
                            <a:schemeClr val="bg2"/>
                          </a:solidFill>
                          <a:latin typeface="楷体_GB2312" pitchFamily="49" charset="-122"/>
                        </a:rPr>
                        <a:t>楼号</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gridSpan="3">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dirty="0">
                          <a:solidFill>
                            <a:schemeClr val="bg2"/>
                          </a:solidFill>
                          <a:latin typeface="楷体_GB2312" pitchFamily="49" charset="-122"/>
                        </a:rPr>
                        <a:t>　</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hMerge="1">
                  <a:tcP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tcPr>
                </a:tc>
                <a:tc hMerge="1">
                  <a:tcPr>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tcPr>
                </a:tc>
              </a:tr>
              <a:tr h="336550">
                <a:tc vMerge="1">
                  <a:tcPr>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dirty="0">
                          <a:solidFill>
                            <a:schemeClr val="bg2"/>
                          </a:solidFill>
                          <a:latin typeface="楷体_GB2312" pitchFamily="49" charset="-122"/>
                        </a:rPr>
                        <a:t>地下对标面积</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gridSpan="3">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dirty="0">
                          <a:solidFill>
                            <a:schemeClr val="bg2"/>
                          </a:solidFill>
                          <a:latin typeface="楷体_GB2312" pitchFamily="49" charset="-122"/>
                        </a:rPr>
                        <a:t>　</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hMerge="1">
                  <a:tcP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tcPr>
                </a:tc>
                <a:tc hMerge="1">
                  <a:tcPr>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tcPr>
                </a:tc>
              </a:tr>
              <a:tr h="334963">
                <a:tc vMerge="1">
                  <a:tcPr>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dirty="0">
                          <a:solidFill>
                            <a:schemeClr val="bg2"/>
                          </a:solidFill>
                          <a:latin typeface="楷体_GB2312" pitchFamily="49" charset="-122"/>
                        </a:rPr>
                        <a:t>地上对标面积</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gridSpan="3">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dirty="0">
                          <a:solidFill>
                            <a:schemeClr val="bg2"/>
                          </a:solidFill>
                          <a:latin typeface="楷体_GB2312" pitchFamily="49" charset="-122"/>
                        </a:rPr>
                        <a:t>　</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hMerge="1">
                  <a:tcP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tcPr>
                </a:tc>
                <a:tc hMerge="1">
                  <a:tcPr>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tcPr>
                </a:tc>
              </a:tr>
              <a:tr h="373062">
                <a:tc vMerge="1">
                  <a:tcPr>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B w="12700" cap="flat" cmpd="sng">
                      <a:solidFill>
                        <a:schemeClr val="bg2"/>
                      </a:solidFill>
                      <a:prstDash val="solid"/>
                      <a:headEnd type="none" w="med" len="med"/>
                      <a:tailEnd type="none" w="med" len="med"/>
                    </a:lnB>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dirty="0">
                          <a:solidFill>
                            <a:schemeClr val="bg2"/>
                          </a:solidFill>
                          <a:latin typeface="楷体_GB2312" pitchFamily="49" charset="-122"/>
                        </a:rPr>
                        <a:t>　</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dirty="0">
                          <a:solidFill>
                            <a:schemeClr val="bg2"/>
                          </a:solidFill>
                          <a:latin typeface="楷体_GB2312" pitchFamily="49" charset="-122"/>
                        </a:rPr>
                        <a:t>总量</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dirty="0">
                          <a:solidFill>
                            <a:schemeClr val="bg2"/>
                          </a:solidFill>
                          <a:latin typeface="楷体_GB2312" pitchFamily="49" charset="-122"/>
                        </a:rPr>
                        <a:t>平米含量</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dirty="0">
                          <a:solidFill>
                            <a:schemeClr val="bg2"/>
                          </a:solidFill>
                          <a:latin typeface="楷体_GB2312" pitchFamily="49" charset="-122"/>
                        </a:rPr>
                        <a:t>标准值</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r>
              <a:tr h="503238">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dirty="0">
                          <a:solidFill>
                            <a:schemeClr val="bg2"/>
                          </a:solidFill>
                          <a:latin typeface="楷体_GB2312" pitchFamily="49" charset="-122"/>
                        </a:rPr>
                        <a:t>一</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b="1" dirty="0">
                          <a:solidFill>
                            <a:schemeClr val="bg2"/>
                          </a:solidFill>
                          <a:latin typeface="楷体_GB2312" pitchFamily="49" charset="-122"/>
                        </a:rPr>
                        <a:t>基础及地下部分</a:t>
                      </a:r>
                      <a:endParaRPr lang="zh-CN" altLang="en-US" sz="1600" b="1"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dirty="0">
                          <a:solidFill>
                            <a:schemeClr val="bg2"/>
                          </a:solidFill>
                          <a:latin typeface="楷体_GB2312" pitchFamily="49" charset="-122"/>
                        </a:rPr>
                        <a:t>　</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dirty="0">
                          <a:solidFill>
                            <a:schemeClr val="bg2"/>
                          </a:solidFill>
                          <a:latin typeface="楷体_GB2312" pitchFamily="49" charset="-122"/>
                        </a:rPr>
                        <a:t>　</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eaLnBrk="1" fontAlgn="b" hangingPunct="1">
                        <a:buNone/>
                      </a:pPr>
                      <a:r>
                        <a:rPr lang="zh-CN" altLang="en-US" sz="1600" dirty="0">
                          <a:solidFill>
                            <a:schemeClr val="bg2"/>
                          </a:solidFill>
                          <a:latin typeface="楷体_GB2312" pitchFamily="49" charset="-122"/>
                        </a:rPr>
                        <a:t>　</a:t>
                      </a:r>
                      <a:endParaRPr lang="zh-CN" altLang="en-US" sz="1600" dirty="0">
                        <a:solidFill>
                          <a:schemeClr val="bg2"/>
                        </a:solidFill>
                        <a:latin typeface="楷体_GB2312" pitchFamily="49" charset="-122"/>
                      </a:endParaRPr>
                    </a:p>
                  </a:txBody>
                  <a:tcPr anchor="b"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r>
              <a:tr h="334962">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en-US" altLang="zh-CN" sz="1600" dirty="0">
                          <a:solidFill>
                            <a:schemeClr val="bg2"/>
                          </a:solidFill>
                          <a:latin typeface="楷体_GB2312" pitchFamily="49" charset="-122"/>
                        </a:rPr>
                        <a:t>1</a:t>
                      </a:r>
                      <a:endParaRPr lang="en-US" altLang="zh-CN"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eaLnBrk="1" fontAlgn="ctr" hangingPunct="1">
                        <a:buNone/>
                      </a:pPr>
                      <a:r>
                        <a:rPr lang="zh-CN" altLang="en-US" sz="1600" dirty="0">
                          <a:solidFill>
                            <a:schemeClr val="bg2"/>
                          </a:solidFill>
                          <a:latin typeface="楷体_GB2312" pitchFamily="49" charset="-122"/>
                        </a:rPr>
                        <a:t>钢筋含量</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dirty="0">
                          <a:solidFill>
                            <a:schemeClr val="bg2"/>
                          </a:solidFill>
                          <a:latin typeface="楷体_GB2312" pitchFamily="49" charset="-122"/>
                        </a:rPr>
                        <a:t>　</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en-US" altLang="zh-CN" sz="1600" dirty="0">
                          <a:solidFill>
                            <a:schemeClr val="bg2"/>
                          </a:solidFill>
                          <a:latin typeface="楷体_GB2312" pitchFamily="49" charset="-122"/>
                        </a:rPr>
                        <a:t>0.000 </a:t>
                      </a:r>
                      <a:endParaRPr lang="en-US" altLang="zh-CN"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eaLnBrk="1" fontAlgn="b" hangingPunct="1">
                        <a:buNone/>
                      </a:pPr>
                      <a:r>
                        <a:rPr lang="zh-CN" altLang="en-US" sz="1600" dirty="0">
                          <a:solidFill>
                            <a:schemeClr val="bg2"/>
                          </a:solidFill>
                          <a:latin typeface="楷体_GB2312" pitchFamily="49" charset="-122"/>
                        </a:rPr>
                        <a:t>　</a:t>
                      </a:r>
                      <a:endParaRPr lang="zh-CN" altLang="en-US" sz="1600" dirty="0">
                        <a:solidFill>
                          <a:schemeClr val="bg2"/>
                        </a:solidFill>
                        <a:latin typeface="楷体_GB2312" pitchFamily="49" charset="-122"/>
                      </a:endParaRPr>
                    </a:p>
                  </a:txBody>
                  <a:tcPr anchor="b"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r>
              <a:tr h="334963">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en-US" altLang="zh-CN" sz="1600" dirty="0">
                          <a:solidFill>
                            <a:schemeClr val="bg2"/>
                          </a:solidFill>
                          <a:latin typeface="楷体_GB2312" pitchFamily="49" charset="-122"/>
                        </a:rPr>
                        <a:t>2</a:t>
                      </a:r>
                      <a:endParaRPr lang="en-US" altLang="zh-CN"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eaLnBrk="1" fontAlgn="ctr" hangingPunct="1">
                        <a:buNone/>
                      </a:pPr>
                      <a:r>
                        <a:rPr lang="zh-CN" altLang="en-US" sz="1600" dirty="0">
                          <a:solidFill>
                            <a:schemeClr val="bg2"/>
                          </a:solidFill>
                          <a:latin typeface="楷体_GB2312" pitchFamily="49" charset="-122"/>
                        </a:rPr>
                        <a:t>混凝土含量</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dirty="0">
                          <a:solidFill>
                            <a:schemeClr val="bg2"/>
                          </a:solidFill>
                          <a:latin typeface="楷体_GB2312" pitchFamily="49" charset="-122"/>
                        </a:rPr>
                        <a:t>　</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en-US" altLang="zh-CN" sz="1600" dirty="0">
                          <a:solidFill>
                            <a:schemeClr val="bg2"/>
                          </a:solidFill>
                          <a:latin typeface="楷体_GB2312" pitchFamily="49" charset="-122"/>
                        </a:rPr>
                        <a:t>0.000 </a:t>
                      </a:r>
                      <a:endParaRPr lang="en-US" altLang="zh-CN"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eaLnBrk="1" fontAlgn="b" hangingPunct="1">
                        <a:buNone/>
                      </a:pPr>
                      <a:r>
                        <a:rPr lang="zh-CN" altLang="en-US" sz="1600" dirty="0">
                          <a:solidFill>
                            <a:schemeClr val="bg2"/>
                          </a:solidFill>
                          <a:latin typeface="楷体_GB2312" pitchFamily="49" charset="-122"/>
                        </a:rPr>
                        <a:t>　</a:t>
                      </a:r>
                      <a:endParaRPr lang="zh-CN" altLang="en-US" sz="1600" dirty="0">
                        <a:solidFill>
                          <a:schemeClr val="bg2"/>
                        </a:solidFill>
                        <a:latin typeface="楷体_GB2312" pitchFamily="49" charset="-122"/>
                      </a:endParaRPr>
                    </a:p>
                  </a:txBody>
                  <a:tcPr anchor="b"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r>
              <a:tr h="334962">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en-US" altLang="zh-CN" sz="1600" dirty="0">
                          <a:solidFill>
                            <a:schemeClr val="bg2"/>
                          </a:solidFill>
                          <a:latin typeface="楷体_GB2312" pitchFamily="49" charset="-122"/>
                        </a:rPr>
                        <a:t>3</a:t>
                      </a:r>
                      <a:endParaRPr lang="en-US" altLang="zh-CN"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eaLnBrk="1" fontAlgn="ctr" hangingPunct="1">
                        <a:buNone/>
                      </a:pPr>
                      <a:r>
                        <a:rPr lang="zh-CN" altLang="en-US" sz="1600" dirty="0">
                          <a:solidFill>
                            <a:schemeClr val="bg2"/>
                          </a:solidFill>
                          <a:latin typeface="楷体_GB2312" pitchFamily="49" charset="-122"/>
                        </a:rPr>
                        <a:t>砌体含量</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dirty="0">
                          <a:solidFill>
                            <a:schemeClr val="bg2"/>
                          </a:solidFill>
                          <a:latin typeface="楷体_GB2312" pitchFamily="49" charset="-122"/>
                        </a:rPr>
                        <a:t>　</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en-US" altLang="zh-CN" sz="1600" dirty="0">
                          <a:solidFill>
                            <a:schemeClr val="bg2"/>
                          </a:solidFill>
                          <a:latin typeface="楷体_GB2312" pitchFamily="49" charset="-122"/>
                        </a:rPr>
                        <a:t>0.000 </a:t>
                      </a:r>
                      <a:endParaRPr lang="en-US" altLang="zh-CN"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eaLnBrk="1" fontAlgn="b" hangingPunct="1">
                        <a:buNone/>
                      </a:pPr>
                      <a:r>
                        <a:rPr lang="zh-CN" altLang="en-US" sz="1600" dirty="0">
                          <a:solidFill>
                            <a:schemeClr val="bg2"/>
                          </a:solidFill>
                          <a:latin typeface="楷体_GB2312" pitchFamily="49" charset="-122"/>
                        </a:rPr>
                        <a:t>　</a:t>
                      </a:r>
                      <a:endParaRPr lang="zh-CN" altLang="en-US" sz="1600" dirty="0">
                        <a:solidFill>
                          <a:schemeClr val="bg2"/>
                        </a:solidFill>
                        <a:latin typeface="楷体_GB2312" pitchFamily="49" charset="-122"/>
                      </a:endParaRPr>
                    </a:p>
                  </a:txBody>
                  <a:tcPr anchor="b"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r>
              <a:tr h="336550">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en-US" altLang="zh-CN" sz="1600" dirty="0">
                          <a:solidFill>
                            <a:schemeClr val="bg2"/>
                          </a:solidFill>
                          <a:latin typeface="楷体_GB2312" pitchFamily="49" charset="-122"/>
                        </a:rPr>
                        <a:t>4</a:t>
                      </a:r>
                      <a:endParaRPr lang="en-US" altLang="zh-CN"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eaLnBrk="1" fontAlgn="ctr" hangingPunct="1">
                        <a:buNone/>
                      </a:pPr>
                      <a:r>
                        <a:rPr lang="zh-CN" altLang="en-US" sz="1600" dirty="0">
                          <a:solidFill>
                            <a:schemeClr val="bg2"/>
                          </a:solidFill>
                          <a:latin typeface="楷体_GB2312" pitchFamily="49" charset="-122"/>
                        </a:rPr>
                        <a:t>地下室层高</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dirty="0">
                          <a:solidFill>
                            <a:schemeClr val="bg2"/>
                          </a:solidFill>
                          <a:latin typeface="楷体_GB2312" pitchFamily="49" charset="-122"/>
                        </a:rPr>
                        <a:t>　</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en-US" altLang="zh-CN" sz="1600" dirty="0">
                          <a:solidFill>
                            <a:schemeClr val="bg2"/>
                          </a:solidFill>
                          <a:latin typeface="Times New Roman" panose="02020603050405020304" pitchFamily="18" charset="0"/>
                        </a:rPr>
                        <a:t>——</a:t>
                      </a:r>
                      <a:endParaRPr lang="en-US" altLang="zh-CN"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eaLnBrk="1" fontAlgn="b" hangingPunct="1">
                        <a:buNone/>
                      </a:pPr>
                      <a:r>
                        <a:rPr lang="zh-CN" altLang="en-US" sz="1600" dirty="0">
                          <a:solidFill>
                            <a:schemeClr val="bg2"/>
                          </a:solidFill>
                          <a:latin typeface="楷体_GB2312" pitchFamily="49" charset="-122"/>
                        </a:rPr>
                        <a:t>　</a:t>
                      </a:r>
                      <a:endParaRPr lang="zh-CN" altLang="en-US" sz="1600" dirty="0">
                        <a:solidFill>
                          <a:schemeClr val="bg2"/>
                        </a:solidFill>
                        <a:latin typeface="楷体_GB2312" pitchFamily="49" charset="-122"/>
                      </a:endParaRPr>
                    </a:p>
                  </a:txBody>
                  <a:tcPr anchor="b"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r>
              <a:tr h="334963">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dirty="0">
                          <a:solidFill>
                            <a:schemeClr val="bg2"/>
                          </a:solidFill>
                          <a:latin typeface="楷体_GB2312" pitchFamily="49" charset="-122"/>
                        </a:rPr>
                        <a:t>二</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b="1" dirty="0">
                          <a:solidFill>
                            <a:schemeClr val="bg2"/>
                          </a:solidFill>
                          <a:latin typeface="楷体_GB2312" pitchFamily="49" charset="-122"/>
                        </a:rPr>
                        <a:t>地上部分</a:t>
                      </a:r>
                      <a:endParaRPr lang="zh-CN" altLang="en-US" sz="1600" b="1"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dirty="0">
                          <a:solidFill>
                            <a:schemeClr val="bg2"/>
                          </a:solidFill>
                          <a:latin typeface="楷体_GB2312" pitchFamily="49" charset="-122"/>
                        </a:rPr>
                        <a:t>　</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dirty="0">
                          <a:solidFill>
                            <a:schemeClr val="bg2"/>
                          </a:solidFill>
                          <a:latin typeface="楷体_GB2312" pitchFamily="49" charset="-122"/>
                        </a:rPr>
                        <a:t>　</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eaLnBrk="1" fontAlgn="b" hangingPunct="1">
                        <a:buNone/>
                      </a:pPr>
                      <a:r>
                        <a:rPr lang="zh-CN" altLang="en-US" sz="1600" dirty="0">
                          <a:solidFill>
                            <a:schemeClr val="bg2"/>
                          </a:solidFill>
                          <a:latin typeface="楷体_GB2312" pitchFamily="49" charset="-122"/>
                        </a:rPr>
                        <a:t>　</a:t>
                      </a:r>
                      <a:endParaRPr lang="zh-CN" altLang="en-US" sz="1600" dirty="0">
                        <a:solidFill>
                          <a:schemeClr val="bg2"/>
                        </a:solidFill>
                        <a:latin typeface="楷体_GB2312" pitchFamily="49" charset="-122"/>
                      </a:endParaRPr>
                    </a:p>
                  </a:txBody>
                  <a:tcPr anchor="b"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r>
              <a:tr h="334962">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en-US" altLang="zh-CN" sz="1600" dirty="0">
                          <a:solidFill>
                            <a:schemeClr val="bg2"/>
                          </a:solidFill>
                          <a:latin typeface="楷体_GB2312" pitchFamily="49" charset="-122"/>
                        </a:rPr>
                        <a:t>1</a:t>
                      </a:r>
                      <a:endParaRPr lang="en-US" altLang="zh-CN"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eaLnBrk="1" fontAlgn="ctr" hangingPunct="1">
                        <a:buNone/>
                      </a:pPr>
                      <a:r>
                        <a:rPr lang="zh-CN" altLang="en-US" sz="1600" dirty="0">
                          <a:solidFill>
                            <a:schemeClr val="bg2"/>
                          </a:solidFill>
                          <a:latin typeface="楷体_GB2312" pitchFamily="49" charset="-122"/>
                        </a:rPr>
                        <a:t>钢筋含量</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dirty="0">
                          <a:solidFill>
                            <a:schemeClr val="bg2"/>
                          </a:solidFill>
                          <a:latin typeface="楷体_GB2312" pitchFamily="49" charset="-122"/>
                        </a:rPr>
                        <a:t>　</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en-US" altLang="zh-CN" sz="1600" dirty="0">
                          <a:solidFill>
                            <a:schemeClr val="bg2"/>
                          </a:solidFill>
                          <a:latin typeface="楷体_GB2312" pitchFamily="49" charset="-122"/>
                        </a:rPr>
                        <a:t>0.000 </a:t>
                      </a:r>
                      <a:endParaRPr lang="en-US" altLang="zh-CN"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eaLnBrk="1" fontAlgn="b" hangingPunct="1">
                        <a:buNone/>
                      </a:pPr>
                      <a:r>
                        <a:rPr lang="zh-CN" altLang="en-US" sz="1600" dirty="0">
                          <a:solidFill>
                            <a:schemeClr val="bg2"/>
                          </a:solidFill>
                          <a:latin typeface="楷体_GB2312" pitchFamily="49" charset="-122"/>
                        </a:rPr>
                        <a:t>　</a:t>
                      </a:r>
                      <a:endParaRPr lang="zh-CN" altLang="en-US" sz="1600" dirty="0">
                        <a:solidFill>
                          <a:schemeClr val="bg2"/>
                        </a:solidFill>
                        <a:latin typeface="楷体_GB2312" pitchFamily="49" charset="-122"/>
                      </a:endParaRPr>
                    </a:p>
                  </a:txBody>
                  <a:tcPr anchor="b"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r>
              <a:tr h="334963">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en-US" altLang="zh-CN" sz="1600" dirty="0">
                          <a:solidFill>
                            <a:schemeClr val="bg2"/>
                          </a:solidFill>
                          <a:latin typeface="楷体_GB2312" pitchFamily="49" charset="-122"/>
                        </a:rPr>
                        <a:t>2</a:t>
                      </a:r>
                      <a:endParaRPr lang="en-US" altLang="zh-CN"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eaLnBrk="1" fontAlgn="ctr" hangingPunct="1">
                        <a:buNone/>
                      </a:pPr>
                      <a:r>
                        <a:rPr lang="zh-CN" altLang="en-US" sz="1600" dirty="0">
                          <a:solidFill>
                            <a:schemeClr val="bg2"/>
                          </a:solidFill>
                          <a:latin typeface="楷体_GB2312" pitchFamily="49" charset="-122"/>
                        </a:rPr>
                        <a:t>混凝土含量</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dirty="0">
                          <a:solidFill>
                            <a:schemeClr val="bg2"/>
                          </a:solidFill>
                          <a:latin typeface="楷体_GB2312" pitchFamily="49" charset="-122"/>
                        </a:rPr>
                        <a:t>　</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en-US" altLang="zh-CN" sz="1600" dirty="0">
                          <a:solidFill>
                            <a:schemeClr val="bg2"/>
                          </a:solidFill>
                          <a:latin typeface="楷体_GB2312" pitchFamily="49" charset="-122"/>
                        </a:rPr>
                        <a:t>0.000 </a:t>
                      </a:r>
                      <a:endParaRPr lang="en-US" altLang="zh-CN"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eaLnBrk="1" fontAlgn="b" hangingPunct="1">
                        <a:buNone/>
                      </a:pPr>
                      <a:r>
                        <a:rPr lang="zh-CN" altLang="en-US" sz="1600" dirty="0">
                          <a:solidFill>
                            <a:schemeClr val="bg2"/>
                          </a:solidFill>
                          <a:latin typeface="楷体_GB2312" pitchFamily="49" charset="-122"/>
                        </a:rPr>
                        <a:t>　</a:t>
                      </a:r>
                      <a:endParaRPr lang="zh-CN" altLang="en-US" sz="1600" dirty="0">
                        <a:solidFill>
                          <a:schemeClr val="bg2"/>
                        </a:solidFill>
                        <a:latin typeface="楷体_GB2312" pitchFamily="49" charset="-122"/>
                      </a:endParaRPr>
                    </a:p>
                  </a:txBody>
                  <a:tcPr anchor="b"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r>
              <a:tr h="334962">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en-US" altLang="zh-CN" sz="1600" dirty="0">
                          <a:solidFill>
                            <a:schemeClr val="bg2"/>
                          </a:solidFill>
                          <a:latin typeface="楷体_GB2312" pitchFamily="49" charset="-122"/>
                        </a:rPr>
                        <a:t>3</a:t>
                      </a:r>
                      <a:endParaRPr lang="en-US" altLang="zh-CN"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eaLnBrk="1" fontAlgn="ctr" hangingPunct="1">
                        <a:buNone/>
                      </a:pPr>
                      <a:r>
                        <a:rPr lang="zh-CN" altLang="en-US" sz="1600" dirty="0">
                          <a:solidFill>
                            <a:schemeClr val="bg2"/>
                          </a:solidFill>
                          <a:latin typeface="楷体_GB2312" pitchFamily="49" charset="-122"/>
                        </a:rPr>
                        <a:t>砌体含量</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dirty="0">
                          <a:solidFill>
                            <a:schemeClr val="bg2"/>
                          </a:solidFill>
                          <a:latin typeface="楷体_GB2312" pitchFamily="49" charset="-122"/>
                        </a:rPr>
                        <a:t>　</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en-US" altLang="zh-CN" sz="1600" dirty="0">
                          <a:solidFill>
                            <a:schemeClr val="bg2"/>
                          </a:solidFill>
                          <a:latin typeface="楷体_GB2312" pitchFamily="49" charset="-122"/>
                        </a:rPr>
                        <a:t>0.000 </a:t>
                      </a:r>
                      <a:endParaRPr lang="en-US" altLang="zh-CN"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eaLnBrk="1" fontAlgn="b" hangingPunct="1">
                        <a:buNone/>
                      </a:pPr>
                      <a:r>
                        <a:rPr lang="zh-CN" altLang="en-US" sz="1600" dirty="0">
                          <a:solidFill>
                            <a:schemeClr val="bg2"/>
                          </a:solidFill>
                          <a:latin typeface="楷体_GB2312" pitchFamily="49" charset="-122"/>
                        </a:rPr>
                        <a:t>　</a:t>
                      </a:r>
                      <a:endParaRPr lang="zh-CN" altLang="en-US" sz="1600" dirty="0">
                        <a:solidFill>
                          <a:schemeClr val="bg2"/>
                        </a:solidFill>
                        <a:latin typeface="楷体_GB2312" pitchFamily="49" charset="-122"/>
                      </a:endParaRPr>
                    </a:p>
                  </a:txBody>
                  <a:tcPr anchor="b"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r>
              <a:tr h="336550">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en-US" altLang="zh-CN" sz="1600" dirty="0">
                          <a:solidFill>
                            <a:schemeClr val="bg2"/>
                          </a:solidFill>
                          <a:latin typeface="楷体_GB2312" pitchFamily="49" charset="-122"/>
                        </a:rPr>
                        <a:t>4</a:t>
                      </a:r>
                      <a:endParaRPr lang="en-US" altLang="zh-CN"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eaLnBrk="1" fontAlgn="ctr" hangingPunct="1">
                        <a:buNone/>
                      </a:pPr>
                      <a:r>
                        <a:rPr lang="zh-CN" altLang="en-US" sz="1600" dirty="0">
                          <a:solidFill>
                            <a:schemeClr val="bg2"/>
                          </a:solidFill>
                          <a:latin typeface="楷体_GB2312" pitchFamily="49" charset="-122"/>
                        </a:rPr>
                        <a:t>窗含量</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dirty="0">
                          <a:solidFill>
                            <a:schemeClr val="bg2"/>
                          </a:solidFill>
                          <a:latin typeface="楷体_GB2312" pitchFamily="49" charset="-122"/>
                        </a:rPr>
                        <a:t>　</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en-US" altLang="zh-CN" sz="1600" dirty="0">
                          <a:solidFill>
                            <a:schemeClr val="bg2"/>
                          </a:solidFill>
                          <a:latin typeface="楷体_GB2312" pitchFamily="49" charset="-122"/>
                        </a:rPr>
                        <a:t>0.000 </a:t>
                      </a:r>
                      <a:endParaRPr lang="en-US" altLang="zh-CN"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eaLnBrk="1" fontAlgn="b" hangingPunct="1">
                        <a:buNone/>
                      </a:pPr>
                      <a:r>
                        <a:rPr lang="zh-CN" altLang="en-US" sz="1600" dirty="0">
                          <a:solidFill>
                            <a:schemeClr val="bg2"/>
                          </a:solidFill>
                          <a:latin typeface="楷体_GB2312" pitchFamily="49" charset="-122"/>
                        </a:rPr>
                        <a:t>　</a:t>
                      </a:r>
                      <a:endParaRPr lang="zh-CN" altLang="en-US" sz="1600" dirty="0">
                        <a:solidFill>
                          <a:schemeClr val="bg2"/>
                        </a:solidFill>
                        <a:latin typeface="楷体_GB2312" pitchFamily="49" charset="-122"/>
                      </a:endParaRPr>
                    </a:p>
                  </a:txBody>
                  <a:tcPr anchor="b"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r>
              <a:tr h="334963">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en-US" altLang="zh-CN" sz="1600" dirty="0">
                          <a:solidFill>
                            <a:schemeClr val="bg2"/>
                          </a:solidFill>
                          <a:latin typeface="楷体_GB2312" pitchFamily="49" charset="-122"/>
                        </a:rPr>
                        <a:t>5</a:t>
                      </a:r>
                      <a:endParaRPr lang="en-US" altLang="zh-CN"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eaLnBrk="1" fontAlgn="ctr" hangingPunct="1">
                        <a:buNone/>
                      </a:pPr>
                      <a:r>
                        <a:rPr lang="zh-CN" altLang="en-US" sz="1600" dirty="0">
                          <a:solidFill>
                            <a:schemeClr val="bg2"/>
                          </a:solidFill>
                          <a:latin typeface="楷体_GB2312" pitchFamily="49" charset="-122"/>
                        </a:rPr>
                        <a:t>标准层层高</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dirty="0">
                          <a:solidFill>
                            <a:schemeClr val="bg2"/>
                          </a:solidFill>
                          <a:latin typeface="楷体_GB2312" pitchFamily="49" charset="-122"/>
                        </a:rPr>
                        <a:t>　</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en-US" altLang="zh-CN" sz="1600" dirty="0">
                          <a:solidFill>
                            <a:schemeClr val="bg2"/>
                          </a:solidFill>
                          <a:latin typeface="Times New Roman" panose="02020603050405020304" pitchFamily="18" charset="0"/>
                        </a:rPr>
                        <a:t>——</a:t>
                      </a:r>
                      <a:endParaRPr lang="en-US" altLang="zh-CN"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eaLnBrk="1" fontAlgn="b" hangingPunct="1">
                        <a:buNone/>
                      </a:pPr>
                      <a:r>
                        <a:rPr lang="zh-CN" altLang="en-US" sz="1600" dirty="0">
                          <a:solidFill>
                            <a:schemeClr val="bg2"/>
                          </a:solidFill>
                          <a:latin typeface="楷体_GB2312" pitchFamily="49" charset="-122"/>
                        </a:rPr>
                        <a:t>　</a:t>
                      </a:r>
                      <a:endParaRPr lang="zh-CN" altLang="en-US" sz="1600" dirty="0">
                        <a:solidFill>
                          <a:schemeClr val="bg2"/>
                        </a:solidFill>
                        <a:latin typeface="楷体_GB2312" pitchFamily="49" charset="-122"/>
                      </a:endParaRPr>
                    </a:p>
                  </a:txBody>
                  <a:tcPr anchor="b"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p:pic>
        <p:nvPicPr>
          <p:cNvPr id="5" name="图片"/>
          <p:cNvPicPr>
            <a:picLocks noChangeAspect="1"/>
          </p:cNvPicPr>
          <p:nvPr userDrawn="1"/>
        </p:nvPicPr>
        <p:blipFill rotWithShape="1">
          <a:blip r:embed="rId1" cstate="print">
            <a:extLst>
              <a:ext uri="{28A0092B-C50C-407E-A947-70E740481C1C}">
                <a14:useLocalDpi xmlns:a14="http://schemas.microsoft.com/office/drawing/2010/main" val="0"/>
              </a:ext>
            </a:extLst>
          </a:blip>
          <a:srcRect t="2" b="39"/>
          <a:stretch>
            <a:fillRect/>
          </a:stretch>
        </p:blipFill>
        <p:spPr>
          <a:xfrm>
            <a:off x="-1270" y="635"/>
            <a:ext cx="9192260" cy="6878955"/>
          </a:xfrm>
          <a:prstGeom prst="rect">
            <a:avLst/>
          </a:prstGeom>
        </p:spPr>
      </p:pic>
      <p:sp>
        <p:nvSpPr>
          <p:cNvPr id="71" name="灯片编号占位符 4"/>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graphicFrame>
        <p:nvGraphicFramePr>
          <p:cNvPr id="58371" name="内容占位符 58370"/>
          <p:cNvGraphicFramePr/>
          <p:nvPr>
            <p:ph/>
            <p:custDataLst>
              <p:tags r:id="rId2"/>
            </p:custDataLst>
          </p:nvPr>
        </p:nvGraphicFramePr>
        <p:xfrm>
          <a:off x="685800" y="609600"/>
          <a:ext cx="7772400" cy="5486400"/>
        </p:xfrm>
        <a:graphic>
          <a:graphicData uri="http://schemas.openxmlformats.org/drawingml/2006/table">
            <a:tbl>
              <a:tblPr/>
              <a:tblGrid>
                <a:gridCol w="695325"/>
                <a:gridCol w="2535238"/>
                <a:gridCol w="1403985"/>
                <a:gridCol w="1637665"/>
                <a:gridCol w="1500187"/>
              </a:tblGrid>
              <a:tr h="958850">
                <a:tc gridSpan="5">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en-US" altLang="zh-CN" sz="2000" b="1" dirty="0">
                          <a:solidFill>
                            <a:schemeClr val="bg2"/>
                          </a:solidFill>
                          <a:latin typeface="楷体_GB2312" pitchFamily="49" charset="-122"/>
                        </a:rPr>
                        <a:t>××</a:t>
                      </a:r>
                      <a:r>
                        <a:rPr lang="zh-CN" altLang="en-US" sz="2000" b="1" dirty="0">
                          <a:solidFill>
                            <a:schemeClr val="bg2"/>
                          </a:solidFill>
                          <a:latin typeface="楷体_GB2312" pitchFamily="49" charset="-122"/>
                        </a:rPr>
                        <a:t>项目</a:t>
                      </a:r>
                      <a:r>
                        <a:rPr lang="en-US" altLang="zh-CN" sz="2000" b="1" dirty="0">
                          <a:solidFill>
                            <a:schemeClr val="bg2"/>
                          </a:solidFill>
                          <a:latin typeface="楷体_GB2312" pitchFamily="49" charset="-122"/>
                        </a:rPr>
                        <a:t>××</a:t>
                      </a:r>
                      <a:r>
                        <a:rPr lang="zh-CN" altLang="en-US" sz="2000" b="1" dirty="0">
                          <a:solidFill>
                            <a:schemeClr val="bg2"/>
                          </a:solidFill>
                          <a:latin typeface="楷体_GB2312" pitchFamily="49" charset="-122"/>
                        </a:rPr>
                        <a:t>楼地下室对标测算汇总表</a:t>
                      </a:r>
                      <a:endParaRPr lang="zh-CN" altLang="en-US" sz="2000" b="1" dirty="0">
                        <a:solidFill>
                          <a:schemeClr val="bg2"/>
                        </a:solidFill>
                        <a:latin typeface="楷体_GB2312" pitchFamily="49" charset="-122"/>
                      </a:endParaRPr>
                    </a:p>
                  </a:txBody>
                  <a:tcPr anchor="ctr" anchorCtr="0">
                    <a:lnL>
                      <a:noFill/>
                    </a:lnL>
                    <a:lnR>
                      <a:noFill/>
                    </a:lnR>
                    <a:lnT>
                      <a:noFill/>
                    </a:lnT>
                    <a:lnB w="12700" cap="flat" cmpd="sng">
                      <a:solidFill>
                        <a:schemeClr val="bg2"/>
                      </a:solidFill>
                      <a:prstDash val="solid"/>
                      <a:headEnd type="none" w="med" len="med"/>
                      <a:tailEnd type="none" w="med" len="med"/>
                    </a:lnB>
                    <a:lnTlToBr>
                      <a:noFill/>
                    </a:lnTlToBr>
                    <a:lnBlToTr>
                      <a:noFill/>
                    </a:lnBlToTr>
                    <a:noFill/>
                  </a:tcPr>
                </a:tc>
                <a:tc hMerge="1">
                  <a:tcPr>
                    <a:lnB w="12700" cap="flat" cmpd="sng">
                      <a:solidFill>
                        <a:schemeClr val="bg2"/>
                      </a:solidFill>
                      <a:prstDash val="solid"/>
                      <a:headEnd type="none" w="med" len="med"/>
                      <a:tailEnd type="none" w="med" len="med"/>
                    </a:lnB>
                  </a:tcPr>
                </a:tc>
                <a:tc hMerge="1">
                  <a:tcPr>
                    <a:lnB w="12700" cap="flat" cmpd="sng">
                      <a:solidFill>
                        <a:schemeClr val="bg2"/>
                      </a:solidFill>
                      <a:prstDash val="solid"/>
                      <a:headEnd type="none" w="med" len="med"/>
                      <a:tailEnd type="none" w="med" len="med"/>
                    </a:lnB>
                  </a:tcPr>
                </a:tc>
                <a:tc hMerge="1">
                  <a:tcPr>
                    <a:lnB w="12700" cap="flat" cmpd="sng">
                      <a:solidFill>
                        <a:schemeClr val="bg2"/>
                      </a:solidFill>
                      <a:prstDash val="solid"/>
                      <a:headEnd type="none" w="med" len="med"/>
                      <a:tailEnd type="none" w="med" len="med"/>
                    </a:lnB>
                  </a:tcPr>
                </a:tc>
                <a:tc hMerge="1">
                  <a:tcPr>
                    <a:lnB w="12700" cap="flat" cmpd="sng">
                      <a:solidFill>
                        <a:schemeClr val="bg2"/>
                      </a:solidFill>
                      <a:prstDash val="solid"/>
                      <a:headEnd type="none" w="med" len="med"/>
                      <a:tailEnd type="none" w="med" len="med"/>
                    </a:lnB>
                  </a:tcPr>
                </a:tc>
              </a:tr>
              <a:tr h="373063">
                <a:tc rowSpan="3">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dirty="0">
                          <a:solidFill>
                            <a:schemeClr val="bg2"/>
                          </a:solidFill>
                          <a:latin typeface="楷体_GB2312" pitchFamily="49" charset="-122"/>
                        </a:rPr>
                        <a:t>序号</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b="1" dirty="0">
                          <a:solidFill>
                            <a:schemeClr val="bg2"/>
                          </a:solidFill>
                          <a:latin typeface="楷体_GB2312" pitchFamily="49" charset="-122"/>
                        </a:rPr>
                        <a:t>产品类项</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gridSpan="3">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b="1" dirty="0">
                          <a:solidFill>
                            <a:schemeClr val="bg2"/>
                          </a:solidFill>
                          <a:latin typeface="楷体_GB2312" pitchFamily="49" charset="-122"/>
                        </a:rPr>
                        <a:t>非人防地下车库</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hMerge="1">
                  <a:tcP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tcPr>
                </a:tc>
                <a:tc hMerge="1">
                  <a:tcPr>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tcPr>
                </a:tc>
              </a:tr>
              <a:tr h="450850">
                <a:tc vMerge="1">
                  <a:tcPr>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dirty="0">
                          <a:solidFill>
                            <a:schemeClr val="bg2"/>
                          </a:solidFill>
                          <a:latin typeface="楷体_GB2312" pitchFamily="49" charset="-122"/>
                        </a:rPr>
                        <a:t>楼号</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gridSpan="3">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dirty="0">
                          <a:solidFill>
                            <a:schemeClr val="bg2"/>
                          </a:solidFill>
                          <a:latin typeface="楷体_GB2312" pitchFamily="49" charset="-122"/>
                        </a:rPr>
                        <a:t>　</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hMerge="1">
                  <a:tcP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tcPr>
                </a:tc>
                <a:tc hMerge="1">
                  <a:tcPr>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tcPr>
                </a:tc>
              </a:tr>
              <a:tr h="420687">
                <a:tc vMerge="1">
                  <a:tcPr>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B w="12700" cap="flat" cmpd="sng">
                      <a:solidFill>
                        <a:schemeClr val="bg2"/>
                      </a:solidFill>
                      <a:prstDash val="solid"/>
                      <a:headEnd type="none" w="med" len="med"/>
                      <a:tailEnd type="none" w="med" len="med"/>
                    </a:lnB>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dirty="0">
                          <a:solidFill>
                            <a:schemeClr val="bg2"/>
                          </a:solidFill>
                          <a:latin typeface="楷体_GB2312" pitchFamily="49" charset="-122"/>
                        </a:rPr>
                        <a:t>面积</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gridSpan="3">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dirty="0">
                          <a:solidFill>
                            <a:schemeClr val="bg2"/>
                          </a:solidFill>
                          <a:latin typeface="楷体_GB2312" pitchFamily="49" charset="-122"/>
                        </a:rPr>
                        <a:t>　</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hMerge="1">
                  <a:tcP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tcPr>
                </a:tc>
                <a:tc hMerge="1">
                  <a:tcPr>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tcPr>
                </a:tc>
              </a:tr>
              <a:tr h="420688">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dirty="0">
                          <a:solidFill>
                            <a:schemeClr val="bg2"/>
                          </a:solidFill>
                          <a:latin typeface="楷体_GB2312" pitchFamily="49" charset="-122"/>
                        </a:rPr>
                        <a:t>　</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dirty="0">
                          <a:solidFill>
                            <a:schemeClr val="bg2"/>
                          </a:solidFill>
                          <a:latin typeface="楷体_GB2312" pitchFamily="49" charset="-122"/>
                        </a:rPr>
                        <a:t>　</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dirty="0">
                          <a:solidFill>
                            <a:schemeClr val="bg2"/>
                          </a:solidFill>
                          <a:latin typeface="楷体_GB2312" pitchFamily="49" charset="-122"/>
                        </a:rPr>
                        <a:t>总量</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dirty="0">
                          <a:solidFill>
                            <a:schemeClr val="bg2"/>
                          </a:solidFill>
                          <a:latin typeface="楷体_GB2312" pitchFamily="49" charset="-122"/>
                        </a:rPr>
                        <a:t>平米含量</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dirty="0">
                          <a:solidFill>
                            <a:schemeClr val="bg2"/>
                          </a:solidFill>
                          <a:latin typeface="楷体_GB2312" pitchFamily="49" charset="-122"/>
                        </a:rPr>
                        <a:t>标准值</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r>
              <a:tr h="449262">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en-US" altLang="zh-CN" sz="1600" dirty="0">
                          <a:solidFill>
                            <a:schemeClr val="bg2"/>
                          </a:solidFill>
                          <a:latin typeface="楷体_GB2312" pitchFamily="49" charset="-122"/>
                        </a:rPr>
                        <a:t>1</a:t>
                      </a:r>
                      <a:endParaRPr lang="en-US" altLang="zh-CN"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dirty="0">
                          <a:solidFill>
                            <a:schemeClr val="bg2"/>
                          </a:solidFill>
                          <a:latin typeface="楷体_GB2312" pitchFamily="49" charset="-122"/>
                        </a:rPr>
                        <a:t>主体部分钢筋含量</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dirty="0">
                          <a:solidFill>
                            <a:schemeClr val="bg2"/>
                          </a:solidFill>
                          <a:latin typeface="楷体_GB2312" pitchFamily="49" charset="-122"/>
                        </a:rPr>
                        <a:t>　</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en-US" altLang="zh-CN" sz="1600" dirty="0">
                          <a:solidFill>
                            <a:schemeClr val="bg2"/>
                          </a:solidFill>
                          <a:latin typeface="楷体_GB2312" pitchFamily="49" charset="-122"/>
                        </a:rPr>
                        <a:t>0.000 </a:t>
                      </a:r>
                      <a:endParaRPr lang="en-US" altLang="zh-CN"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dirty="0">
                          <a:solidFill>
                            <a:schemeClr val="bg2"/>
                          </a:solidFill>
                          <a:latin typeface="楷体_GB2312" pitchFamily="49" charset="-122"/>
                        </a:rPr>
                        <a:t>　</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r>
              <a:tr h="603250">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en-US" altLang="zh-CN" sz="1600" dirty="0">
                          <a:solidFill>
                            <a:schemeClr val="bg2"/>
                          </a:solidFill>
                          <a:latin typeface="楷体_GB2312" pitchFamily="49" charset="-122"/>
                        </a:rPr>
                        <a:t>2</a:t>
                      </a:r>
                      <a:endParaRPr lang="en-US" altLang="zh-CN"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dirty="0">
                          <a:solidFill>
                            <a:schemeClr val="bg2"/>
                          </a:solidFill>
                          <a:latin typeface="楷体_GB2312" pitchFamily="49" charset="-122"/>
                        </a:rPr>
                        <a:t>主体部分混凝土含量</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dirty="0">
                          <a:solidFill>
                            <a:schemeClr val="bg2"/>
                          </a:solidFill>
                          <a:latin typeface="楷体_GB2312" pitchFamily="49" charset="-122"/>
                        </a:rPr>
                        <a:t>　</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en-US" altLang="zh-CN" sz="1600" dirty="0">
                          <a:solidFill>
                            <a:schemeClr val="bg2"/>
                          </a:solidFill>
                          <a:latin typeface="楷体_GB2312" pitchFamily="49" charset="-122"/>
                        </a:rPr>
                        <a:t>0.000 </a:t>
                      </a:r>
                      <a:endParaRPr lang="en-US" altLang="zh-CN"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dirty="0">
                          <a:solidFill>
                            <a:schemeClr val="bg2"/>
                          </a:solidFill>
                          <a:latin typeface="楷体_GB2312" pitchFamily="49" charset="-122"/>
                        </a:rPr>
                        <a:t>　</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r>
              <a:tr h="450850">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en-US" altLang="zh-CN" sz="1600" dirty="0">
                          <a:solidFill>
                            <a:schemeClr val="bg2"/>
                          </a:solidFill>
                          <a:latin typeface="楷体_GB2312" pitchFamily="49" charset="-122"/>
                        </a:rPr>
                        <a:t>3</a:t>
                      </a:r>
                      <a:endParaRPr lang="en-US" altLang="zh-CN"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dirty="0">
                          <a:solidFill>
                            <a:schemeClr val="bg2"/>
                          </a:solidFill>
                          <a:latin typeface="楷体_GB2312" pitchFamily="49" charset="-122"/>
                        </a:rPr>
                        <a:t>车位效率</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dirty="0">
                          <a:solidFill>
                            <a:schemeClr val="bg2"/>
                          </a:solidFill>
                          <a:latin typeface="楷体_GB2312" pitchFamily="49" charset="-122"/>
                        </a:rPr>
                        <a:t>　</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en-US" altLang="zh-CN" sz="1600" dirty="0">
                          <a:solidFill>
                            <a:schemeClr val="bg2"/>
                          </a:solidFill>
                          <a:latin typeface="楷体_GB2312" pitchFamily="49" charset="-122"/>
                        </a:rPr>
                        <a:t>0.000 </a:t>
                      </a:r>
                      <a:endParaRPr lang="en-US" altLang="zh-CN"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dirty="0">
                          <a:solidFill>
                            <a:schemeClr val="bg2"/>
                          </a:solidFill>
                          <a:latin typeface="楷体_GB2312" pitchFamily="49" charset="-122"/>
                        </a:rPr>
                        <a:t>　</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r>
              <a:tr h="458788">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en-US" altLang="zh-CN" sz="1600" dirty="0">
                          <a:solidFill>
                            <a:schemeClr val="bg2"/>
                          </a:solidFill>
                          <a:latin typeface="楷体_GB2312" pitchFamily="49" charset="-122"/>
                          <a:cs typeface="Times New Roman" panose="02020603050405020304" pitchFamily="18" charset="0"/>
                        </a:rPr>
                        <a:t>4</a:t>
                      </a:r>
                      <a:endParaRPr lang="en-US" altLang="zh-CN" sz="1600" dirty="0">
                        <a:solidFill>
                          <a:schemeClr val="bg2"/>
                        </a:solidFill>
                        <a:latin typeface="楷体_GB2312" pitchFamily="49" charset="-122"/>
                        <a:ea typeface="Times New Roman" panose="02020603050405020304" pitchFamily="18" charset="0"/>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dirty="0">
                          <a:solidFill>
                            <a:schemeClr val="bg2"/>
                          </a:solidFill>
                          <a:latin typeface="楷体_GB2312" pitchFamily="49" charset="-122"/>
                        </a:rPr>
                        <a:t>地下室层高</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dirty="0">
                          <a:solidFill>
                            <a:schemeClr val="bg2"/>
                          </a:solidFill>
                          <a:latin typeface="楷体_GB2312" pitchFamily="49" charset="-122"/>
                          <a:cs typeface="Times New Roman" panose="02020603050405020304" pitchFamily="18" charset="0"/>
                        </a:rPr>
                        <a:t>　</a:t>
                      </a:r>
                      <a:endParaRPr lang="zh-CN" altLang="en-US" sz="1600" dirty="0">
                        <a:solidFill>
                          <a:schemeClr val="bg2"/>
                        </a:solidFill>
                        <a:latin typeface="楷体_GB2312" pitchFamily="49" charset="-122"/>
                        <a:ea typeface="Times New Roman" panose="02020603050405020304" pitchFamily="18" charset="0"/>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solidFill>
                      <a:schemeClr val="tx1"/>
                    </a:solid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dirty="0">
                          <a:solidFill>
                            <a:schemeClr val="bg2"/>
                          </a:solidFill>
                          <a:latin typeface="楷体_GB2312" pitchFamily="49" charset="-122"/>
                          <a:cs typeface="Times New Roman" panose="02020603050405020304" pitchFamily="18" charset="0"/>
                        </a:rPr>
                        <a:t>　</a:t>
                      </a:r>
                      <a:endParaRPr lang="zh-CN" altLang="en-US" sz="1600" dirty="0">
                        <a:solidFill>
                          <a:schemeClr val="bg2"/>
                        </a:solidFill>
                        <a:latin typeface="楷体_GB2312" pitchFamily="49" charset="-122"/>
                        <a:ea typeface="Times New Roman" panose="02020603050405020304" pitchFamily="18" charset="0"/>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solidFill>
                      <a:schemeClr val="tx1"/>
                    </a:solid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dirty="0">
                          <a:solidFill>
                            <a:schemeClr val="bg2"/>
                          </a:solidFill>
                          <a:latin typeface="楷体_GB2312" pitchFamily="49" charset="-122"/>
                        </a:rPr>
                        <a:t>　</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r>
              <a:tr h="449262">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en-US" altLang="zh-CN" sz="1600" dirty="0">
                          <a:solidFill>
                            <a:schemeClr val="bg2"/>
                          </a:solidFill>
                          <a:latin typeface="楷体_GB2312" pitchFamily="49" charset="-122"/>
                        </a:rPr>
                        <a:t>5</a:t>
                      </a:r>
                      <a:endParaRPr lang="en-US" altLang="zh-CN"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dirty="0">
                          <a:solidFill>
                            <a:schemeClr val="bg2"/>
                          </a:solidFill>
                          <a:latin typeface="楷体_GB2312" pitchFamily="49" charset="-122"/>
                        </a:rPr>
                        <a:t>地下室埋深</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dirty="0">
                          <a:solidFill>
                            <a:schemeClr val="bg2"/>
                          </a:solidFill>
                          <a:latin typeface="楷体_GB2312" pitchFamily="49" charset="-122"/>
                          <a:cs typeface="Times New Roman" panose="02020603050405020304" pitchFamily="18" charset="0"/>
                        </a:rPr>
                        <a:t>　</a:t>
                      </a:r>
                      <a:endParaRPr lang="zh-CN" altLang="en-US" sz="1600" dirty="0">
                        <a:solidFill>
                          <a:schemeClr val="bg2"/>
                        </a:solidFill>
                        <a:latin typeface="楷体_GB2312" pitchFamily="49" charset="-122"/>
                        <a:ea typeface="Times New Roman" panose="02020603050405020304" pitchFamily="18" charset="0"/>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solidFill>
                      <a:schemeClr val="tx1"/>
                    </a:solid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dirty="0">
                          <a:solidFill>
                            <a:schemeClr val="bg2"/>
                          </a:solidFill>
                          <a:latin typeface="楷体_GB2312" pitchFamily="49" charset="-122"/>
                          <a:cs typeface="Times New Roman" panose="02020603050405020304" pitchFamily="18" charset="0"/>
                        </a:rPr>
                        <a:t>　</a:t>
                      </a:r>
                      <a:endParaRPr lang="zh-CN" altLang="en-US" sz="1600" dirty="0">
                        <a:solidFill>
                          <a:schemeClr val="bg2"/>
                        </a:solidFill>
                        <a:latin typeface="楷体_GB2312" pitchFamily="49" charset="-122"/>
                        <a:ea typeface="Times New Roman" panose="02020603050405020304" pitchFamily="18" charset="0"/>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solidFill>
                      <a:schemeClr val="tx1"/>
                    </a:solid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dirty="0">
                          <a:solidFill>
                            <a:schemeClr val="bg2"/>
                          </a:solidFill>
                          <a:latin typeface="楷体_GB2312" pitchFamily="49" charset="-122"/>
                        </a:rPr>
                        <a:t>　</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r>
              <a:tr h="450850">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en-US" altLang="zh-CN" sz="1600" dirty="0">
                          <a:solidFill>
                            <a:schemeClr val="bg2"/>
                          </a:solidFill>
                          <a:latin typeface="楷体_GB2312" pitchFamily="49" charset="-122"/>
                        </a:rPr>
                        <a:t>6</a:t>
                      </a:r>
                      <a:endParaRPr lang="en-US" altLang="zh-CN"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dirty="0">
                          <a:solidFill>
                            <a:schemeClr val="bg2"/>
                          </a:solidFill>
                          <a:latin typeface="楷体_GB2312" pitchFamily="49" charset="-122"/>
                        </a:rPr>
                        <a:t>地下室覆土厚度</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dirty="0">
                          <a:solidFill>
                            <a:schemeClr val="bg2"/>
                          </a:solidFill>
                          <a:latin typeface="楷体_GB2312" pitchFamily="49" charset="-122"/>
                          <a:cs typeface="Times New Roman" panose="02020603050405020304" pitchFamily="18" charset="0"/>
                        </a:rPr>
                        <a:t>　</a:t>
                      </a:r>
                      <a:endParaRPr lang="zh-CN" altLang="en-US" sz="1600" dirty="0">
                        <a:solidFill>
                          <a:schemeClr val="bg2"/>
                        </a:solidFill>
                        <a:latin typeface="楷体_GB2312" pitchFamily="49" charset="-122"/>
                        <a:ea typeface="Times New Roman" panose="02020603050405020304" pitchFamily="18" charset="0"/>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solidFill>
                      <a:schemeClr val="tx1"/>
                    </a:solid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dirty="0">
                          <a:solidFill>
                            <a:schemeClr val="bg2"/>
                          </a:solidFill>
                          <a:latin typeface="楷体_GB2312" pitchFamily="49" charset="-122"/>
                          <a:cs typeface="Times New Roman" panose="02020603050405020304" pitchFamily="18" charset="0"/>
                        </a:rPr>
                        <a:t>　</a:t>
                      </a:r>
                      <a:endParaRPr lang="zh-CN" altLang="en-US" sz="1600" dirty="0">
                        <a:solidFill>
                          <a:schemeClr val="bg2"/>
                        </a:solidFill>
                        <a:latin typeface="楷体_GB2312" pitchFamily="49" charset="-122"/>
                        <a:ea typeface="Times New Roman" panose="02020603050405020304" pitchFamily="18" charset="0"/>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solidFill>
                      <a:schemeClr val="tx1"/>
                    </a:solid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ctr" eaLnBrk="1" fontAlgn="ctr" hangingPunct="1">
                        <a:buNone/>
                      </a:pPr>
                      <a:r>
                        <a:rPr lang="zh-CN" altLang="en-US" sz="1600" dirty="0">
                          <a:solidFill>
                            <a:schemeClr val="bg2"/>
                          </a:solidFill>
                          <a:latin typeface="楷体_GB2312" pitchFamily="49" charset="-122"/>
                        </a:rPr>
                        <a:t>　</a:t>
                      </a:r>
                      <a:endParaRPr lang="zh-CN" altLang="en-US" sz="1600" dirty="0">
                        <a:solidFill>
                          <a:schemeClr val="bg2"/>
                        </a:solidFill>
                        <a:latin typeface="楷体_GB2312" pitchFamily="49" charset="-122"/>
                      </a:endParaRPr>
                    </a:p>
                  </a:txBody>
                  <a:tcPr anchor="ctr" anchorCtr="0">
                    <a:lnL w="12700" cap="flat" cmpd="sng">
                      <a:solidFill>
                        <a:schemeClr val="bg2"/>
                      </a:solidFill>
                      <a:prstDash val="solid"/>
                      <a:headEnd type="none" w="med" len="med"/>
                      <a:tailEnd type="none" w="med" len="med"/>
                    </a:lnL>
                    <a:lnR w="12700" cap="flat" cmpd="sng">
                      <a:solidFill>
                        <a:schemeClr val="bg2"/>
                      </a:solidFill>
                      <a:prstDash val="solid"/>
                      <a:headEnd type="none" w="med" len="med"/>
                      <a:tailEnd type="none" w="med" len="med"/>
                    </a:lnR>
                    <a:lnT w="12700" cap="flat" cmpd="sng">
                      <a:solidFill>
                        <a:schemeClr val="bg2"/>
                      </a:solidFill>
                      <a:prstDash val="solid"/>
                      <a:headEnd type="none" w="med" len="med"/>
                      <a:tailEnd type="none" w="med" len="med"/>
                    </a:lnT>
                    <a:lnB w="12700" cap="flat" cmpd="sng">
                      <a:solidFill>
                        <a:schemeClr val="bg2"/>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59395" name="Rectangle 3"/>
          <p:cNvSpPr>
            <a:spLocks noGrp="1"/>
          </p:cNvSpPr>
          <p:nvPr>
            <p:ph idx="1"/>
          </p:nvPr>
        </p:nvSpPr>
        <p:spPr>
          <a:xfrm>
            <a:off x="494030" y="1270000"/>
            <a:ext cx="8124190" cy="4526280"/>
          </a:xfrm>
        </p:spPr>
        <p:txBody>
          <a:bodyPr vert="horz" wrap="square" lIns="91440" tIns="45720" rIns="91440" bIns="45720" anchor="t" anchorCtr="0"/>
          <a:p>
            <a:pPr marL="0" indent="0" eaLnBrk="1" latinLnBrk="0" hangingPunct="1">
              <a:lnSpc>
                <a:spcPct val="150000"/>
              </a:lnSpc>
              <a:spcBef>
                <a:spcPts val="0"/>
              </a:spcBef>
              <a:buNone/>
            </a:pPr>
            <a:r>
              <a:rPr lang="en-US" altLang="zh-CN" sz="2000" b="0" dirty="0">
                <a:cs typeface="微软雅黑" panose="020B0503020204020204" charset="-122"/>
              </a:rPr>
              <a:t>1</a:t>
            </a:r>
            <a:r>
              <a:rPr lang="zh-CN" altLang="en-US" sz="2000" b="0" dirty="0">
                <a:cs typeface="微软雅黑" panose="020B0503020204020204" charset="-122"/>
              </a:rPr>
              <a:t>、策划建设项目招标方案、编制或审核招标文件；</a:t>
            </a:r>
            <a:endParaRPr lang="zh-CN" altLang="en-US" sz="2000" b="0" dirty="0">
              <a:cs typeface="微软雅黑" panose="020B0503020204020204" charset="-122"/>
            </a:endParaRPr>
          </a:p>
          <a:p>
            <a:pPr marL="0" indent="0" eaLnBrk="1" latinLnBrk="0" hangingPunct="1">
              <a:lnSpc>
                <a:spcPct val="150000"/>
              </a:lnSpc>
              <a:spcBef>
                <a:spcPts val="0"/>
              </a:spcBef>
              <a:buNone/>
            </a:pPr>
            <a:r>
              <a:rPr lang="en-US" altLang="zh-CN" sz="2000" b="0" dirty="0">
                <a:cs typeface="微软雅黑" panose="020B0503020204020204" charset="-122"/>
              </a:rPr>
              <a:t>2</a:t>
            </a:r>
            <a:r>
              <a:rPr lang="zh-CN" altLang="en-US" sz="2000" b="0" dirty="0">
                <a:cs typeface="微软雅黑" panose="020B0503020204020204" charset="-122"/>
              </a:rPr>
              <a:t>、编制工程量清单、招标控制价或工程预算；</a:t>
            </a:r>
            <a:endParaRPr lang="zh-CN" altLang="en-US" sz="2000" b="0" dirty="0">
              <a:cs typeface="微软雅黑" panose="020B0503020204020204" charset="-122"/>
            </a:endParaRPr>
          </a:p>
          <a:p>
            <a:pPr marL="0" indent="0" eaLnBrk="1" latinLnBrk="0" hangingPunct="1">
              <a:lnSpc>
                <a:spcPct val="150000"/>
              </a:lnSpc>
              <a:spcBef>
                <a:spcPts val="0"/>
              </a:spcBef>
              <a:buNone/>
            </a:pPr>
            <a:r>
              <a:rPr lang="en-US" altLang="zh-CN" sz="2000" b="0" dirty="0">
                <a:cs typeface="微软雅黑" panose="020B0503020204020204" charset="-122"/>
              </a:rPr>
              <a:t>3</a:t>
            </a:r>
            <a:r>
              <a:rPr lang="zh-CN" altLang="en-US" sz="2000" b="0" dirty="0">
                <a:cs typeface="微软雅黑" panose="020B0503020204020204" charset="-122"/>
              </a:rPr>
              <a:t>、参加交底会及现场踏勘；</a:t>
            </a:r>
            <a:endParaRPr lang="zh-CN" altLang="en-US" sz="2000" b="0" dirty="0">
              <a:cs typeface="微软雅黑" panose="020B0503020204020204" charset="-122"/>
            </a:endParaRPr>
          </a:p>
          <a:p>
            <a:pPr marL="0" indent="0" eaLnBrk="1" latinLnBrk="0" hangingPunct="1">
              <a:lnSpc>
                <a:spcPct val="150000"/>
              </a:lnSpc>
              <a:spcBef>
                <a:spcPts val="0"/>
              </a:spcBef>
              <a:buNone/>
            </a:pPr>
            <a:r>
              <a:rPr lang="en-US" altLang="zh-CN" sz="2000" b="0" dirty="0">
                <a:cs typeface="微软雅黑" panose="020B0503020204020204" charset="-122"/>
              </a:rPr>
              <a:t>4</a:t>
            </a:r>
            <a:r>
              <a:rPr lang="zh-CN" altLang="en-US" sz="2000" b="0" dirty="0">
                <a:cs typeface="微软雅黑" panose="020B0503020204020204" charset="-122"/>
              </a:rPr>
              <a:t>、审查经济标（商务标）；</a:t>
            </a:r>
            <a:endParaRPr lang="zh-CN" altLang="en-US" sz="2000" b="0" dirty="0">
              <a:cs typeface="微软雅黑" panose="020B0503020204020204" charset="-122"/>
            </a:endParaRPr>
          </a:p>
          <a:p>
            <a:pPr marL="0" indent="0" eaLnBrk="1" latinLnBrk="0" hangingPunct="1">
              <a:lnSpc>
                <a:spcPct val="150000"/>
              </a:lnSpc>
              <a:spcBef>
                <a:spcPts val="0"/>
              </a:spcBef>
              <a:buNone/>
            </a:pPr>
            <a:r>
              <a:rPr lang="en-US" altLang="zh-CN" sz="2000" b="0" dirty="0">
                <a:cs typeface="微软雅黑" panose="020B0503020204020204" charset="-122"/>
              </a:rPr>
              <a:t>5</a:t>
            </a:r>
            <a:r>
              <a:rPr lang="zh-CN" altLang="en-US" sz="2000" b="0" dirty="0">
                <a:cs typeface="微软雅黑" panose="020B0503020204020204" charset="-122"/>
              </a:rPr>
              <a:t>、参与合同谈判，协助起草合同文本等。 </a:t>
            </a:r>
            <a:endParaRPr lang="zh-CN" altLang="en-US" sz="2000" b="0" dirty="0">
              <a:cs typeface="微软雅黑" panose="020B0503020204020204" charset="-122"/>
            </a:endParaRPr>
          </a:p>
        </p:txBody>
      </p:sp>
      <p:sp>
        <p:nvSpPr>
          <p:cNvPr id="59396" name="Text Box 4"/>
          <p:cNvSpPr/>
          <p:nvPr/>
        </p:nvSpPr>
        <p:spPr>
          <a:xfrm>
            <a:off x="0" y="260668"/>
            <a:ext cx="8243888" cy="576262"/>
          </a:xfrm>
          <a:prstGeom prst="rect">
            <a:avLst/>
          </a:prstGeom>
          <a:solidFill>
            <a:srgbClr val="CC0000"/>
          </a:solidFill>
          <a:ln w="9525">
            <a:noFill/>
          </a:ln>
        </p:spPr>
        <p:txBody>
          <a:bodyPr anchor="t" anchorCtr="0">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招标阶段造价控制的工作内容</a:t>
            </a:r>
            <a:endParaRPr lang="zh-CN" altLang="en-US" sz="2800" b="1" dirty="0">
              <a:latin typeface="微软雅黑" panose="020B0503020204020204" charset="-122"/>
              <a:ea typeface="微软雅黑" panose="020B0503020204020204" charset="-122"/>
              <a:sym typeface="+mn-ea"/>
            </a:endParaRPr>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60419" name="Rectangle 3"/>
          <p:cNvSpPr>
            <a:spLocks noGrp="1"/>
          </p:cNvSpPr>
          <p:nvPr>
            <p:ph idx="1"/>
          </p:nvPr>
        </p:nvSpPr>
        <p:spPr>
          <a:xfrm>
            <a:off x="539750" y="1268730"/>
            <a:ext cx="8085455" cy="4968875"/>
          </a:xfrm>
          <a:noFill/>
          <a:ln w="9525">
            <a:noFill/>
          </a:ln>
        </p:spPr>
        <p:txBody>
          <a:bodyPr vert="horz" wrap="square" lIns="91440" tIns="45720" rIns="91440" bIns="45720" rtlCol="0" anchor="t" anchorCtr="0">
            <a:normAutofit lnSpcReduction="10000"/>
          </a:bodyPr>
          <a:p>
            <a:pPr marL="0" lvl="0" indent="0" algn="l" eaLnBrk="1" latinLnBrk="0" hangingPunct="1">
              <a:lnSpc>
                <a:spcPct val="150000"/>
              </a:lnSpc>
              <a:spcBef>
                <a:spcPts val="0"/>
              </a:spcBef>
              <a:buClrTx/>
              <a:buSzTx/>
              <a:buFontTx/>
              <a:buNone/>
            </a:pPr>
            <a:r>
              <a:rPr lang="en-US" altLang="zh-CN" sz="2000" b="0" dirty="0">
                <a:cs typeface="微软雅黑" panose="020B0503020204020204" charset="-122"/>
                <a:sym typeface="+mn-ea"/>
              </a:rPr>
              <a:t>1</a:t>
            </a:r>
            <a:r>
              <a:rPr lang="en-US" altLang="zh-CN" sz="2000" b="0" dirty="0">
                <a:cs typeface="微软雅黑" panose="020B0503020204020204" charset="-122"/>
                <a:sym typeface="+mn-ea"/>
              </a:rPr>
              <a:t>  </a:t>
            </a:r>
            <a:r>
              <a:rPr lang="en-US" altLang="zh-CN" sz="2000" b="0" dirty="0">
                <a:cs typeface="微软雅黑" panose="020B0503020204020204" charset="-122"/>
                <a:sym typeface="+mn-ea"/>
              </a:rPr>
              <a:t>招标投标阶段的造价控制一般要求</a:t>
            </a:r>
            <a:endParaRPr lang="en-US" altLang="zh-CN" sz="2000" b="0" dirty="0">
              <a:cs typeface="微软雅黑" panose="020B0503020204020204" charset="-122"/>
              <a:sym typeface="+mn-ea"/>
            </a:endParaRPr>
          </a:p>
          <a:p>
            <a:pPr marL="0" lvl="0" indent="0" algn="l" eaLnBrk="1" latinLnBrk="0" hangingPunct="1">
              <a:lnSpc>
                <a:spcPct val="150000"/>
              </a:lnSpc>
              <a:spcBef>
                <a:spcPts val="0"/>
              </a:spcBef>
              <a:buClrTx/>
              <a:buSzTx/>
              <a:buFontTx/>
              <a:buNone/>
            </a:pPr>
            <a:r>
              <a:rPr lang="en-US" altLang="zh-CN" sz="2000" b="0" dirty="0">
                <a:cs typeface="微软雅黑" panose="020B0503020204020204" charset="-122"/>
                <a:sym typeface="+mn-ea"/>
              </a:rPr>
              <a:t>  </a:t>
            </a:r>
            <a:r>
              <a:rPr lang="en-US" altLang="zh-CN" sz="2000" b="0" dirty="0">
                <a:cs typeface="微软雅黑" panose="020B0503020204020204" charset="-122"/>
                <a:sym typeface="+mn-ea"/>
              </a:rPr>
              <a:t>1</a:t>
            </a:r>
            <a:r>
              <a:rPr lang="en-US" altLang="zh-CN" sz="2000" b="0" dirty="0">
                <a:cs typeface="微软雅黑" panose="020B0503020204020204" charset="-122"/>
                <a:sym typeface="+mn-ea"/>
              </a:rPr>
              <a:t>）为做好招标阶段工程造价确定和控制工作，应收集包括项目勘察、设计、招标阶段形成的与造价相关的各种咨询成果文件、报告等资料。</a:t>
            </a:r>
            <a:endParaRPr lang="en-US" altLang="zh-CN" sz="2000" b="0" dirty="0">
              <a:cs typeface="微软雅黑" panose="020B0503020204020204" charset="-122"/>
              <a:sym typeface="+mn-ea"/>
            </a:endParaRPr>
          </a:p>
          <a:p>
            <a:pPr marL="0" lvl="0" indent="0" algn="l" eaLnBrk="1" latinLnBrk="0" hangingPunct="1">
              <a:lnSpc>
                <a:spcPct val="150000"/>
              </a:lnSpc>
              <a:spcBef>
                <a:spcPts val="0"/>
              </a:spcBef>
              <a:buClrTx/>
              <a:buSzTx/>
              <a:buFontTx/>
              <a:buNone/>
            </a:pPr>
            <a:r>
              <a:rPr lang="en-US" altLang="zh-CN" sz="2000" b="0" dirty="0">
                <a:cs typeface="微软雅黑" panose="020B0503020204020204" charset="-122"/>
                <a:sym typeface="+mn-ea"/>
              </a:rPr>
              <a:t>  </a:t>
            </a:r>
            <a:r>
              <a:rPr lang="en-US" altLang="zh-CN" sz="2000" b="0" dirty="0">
                <a:cs typeface="微软雅黑" panose="020B0503020204020204" charset="-122"/>
                <a:sym typeface="+mn-ea"/>
              </a:rPr>
              <a:t>2</a:t>
            </a:r>
            <a:r>
              <a:rPr lang="en-US" altLang="zh-CN" sz="2000" b="0" dirty="0">
                <a:cs typeface="微软雅黑" panose="020B0503020204020204" charset="-122"/>
                <a:sym typeface="+mn-ea"/>
              </a:rPr>
              <a:t>）咨询项目组应与委托人协商确定招标项目的标段划分，计价方法，材料、设备的采购方式以及合同计价形式。</a:t>
            </a:r>
            <a:endParaRPr lang="en-US" altLang="zh-CN" sz="2000" b="0" dirty="0">
              <a:cs typeface="微软雅黑" panose="020B0503020204020204" charset="-122"/>
              <a:sym typeface="+mn-ea"/>
            </a:endParaRPr>
          </a:p>
          <a:p>
            <a:pPr marL="0" lvl="0" indent="0" algn="l" eaLnBrk="1" latinLnBrk="0" hangingPunct="1">
              <a:lnSpc>
                <a:spcPct val="150000"/>
              </a:lnSpc>
              <a:spcBef>
                <a:spcPts val="0"/>
              </a:spcBef>
              <a:buClrTx/>
              <a:buSzTx/>
              <a:buFontTx/>
              <a:buNone/>
            </a:pPr>
            <a:r>
              <a:rPr lang="en-US" altLang="zh-CN" sz="2000" b="0" dirty="0">
                <a:cs typeface="微软雅黑" panose="020B0503020204020204" charset="-122"/>
                <a:sym typeface="+mn-ea"/>
              </a:rPr>
              <a:t>  3）咨询项目组应对招标文件中涉及工程量清单、计价方式等内容进行审核或确定。</a:t>
            </a:r>
            <a:endParaRPr lang="en-US" altLang="zh-CN" sz="2000" b="0" dirty="0">
              <a:cs typeface="微软雅黑" panose="020B0503020204020204" charset="-122"/>
              <a:sym typeface="+mn-ea"/>
            </a:endParaRPr>
          </a:p>
          <a:p>
            <a:pPr marL="0" lvl="0" indent="0" algn="l" eaLnBrk="1" latinLnBrk="0" hangingPunct="1">
              <a:lnSpc>
                <a:spcPct val="150000"/>
              </a:lnSpc>
              <a:spcBef>
                <a:spcPts val="0"/>
              </a:spcBef>
              <a:buClrTx/>
              <a:buSzTx/>
              <a:buFontTx/>
              <a:buNone/>
            </a:pPr>
            <a:r>
              <a:rPr lang="en-US" altLang="zh-CN" sz="2000" b="0" dirty="0">
                <a:cs typeface="微软雅黑" panose="020B0503020204020204" charset="-122"/>
                <a:sym typeface="+mn-ea"/>
              </a:rPr>
              <a:t>  4）咨询项目组应依据委托人所提供招标项目采用的技术要求，在招标文件中明确与工程造价有关的施工工艺、材料和设备等适用的规范标准、技术要求和质量等级。</a:t>
            </a:r>
            <a:endParaRPr lang="en-US" altLang="zh-CN" sz="2000" b="0" dirty="0">
              <a:cs typeface="微软雅黑" panose="020B0503020204020204" charset="-122"/>
              <a:sym typeface="+mn-ea"/>
            </a:endParaRPr>
          </a:p>
          <a:p>
            <a:pPr marL="0" lvl="0" indent="0" algn="l" eaLnBrk="1" latinLnBrk="0" hangingPunct="1">
              <a:lnSpc>
                <a:spcPct val="150000"/>
              </a:lnSpc>
              <a:spcBef>
                <a:spcPts val="0"/>
              </a:spcBef>
              <a:buClrTx/>
              <a:buSzTx/>
              <a:buFontTx/>
              <a:buNone/>
            </a:pPr>
            <a:r>
              <a:rPr lang="en-US" altLang="zh-CN" sz="2000" b="0" dirty="0">
                <a:cs typeface="微软雅黑" panose="020B0503020204020204" charset="-122"/>
                <a:sym typeface="+mn-ea"/>
              </a:rPr>
              <a:t>  5）对招标过程各环节的审查意见表</a:t>
            </a:r>
            <a:endParaRPr lang="en-US" altLang="zh-CN" sz="2000" b="0" dirty="0">
              <a:cs typeface="微软雅黑" panose="020B0503020204020204" charset="-122"/>
              <a:sym typeface="+mn-ea"/>
            </a:endParaRPr>
          </a:p>
        </p:txBody>
      </p:sp>
      <p:sp>
        <p:nvSpPr>
          <p:cNvPr id="60420" name="Text Box 4"/>
          <p:cNvSpPr/>
          <p:nvPr/>
        </p:nvSpPr>
        <p:spPr>
          <a:xfrm>
            <a:off x="0" y="260668"/>
            <a:ext cx="8243888" cy="576262"/>
          </a:xfrm>
          <a:prstGeom prst="rect">
            <a:avLst/>
          </a:prstGeom>
          <a:solidFill>
            <a:srgbClr val="CC0000"/>
          </a:solidFill>
          <a:ln w="9525">
            <a:noFill/>
          </a:ln>
        </p:spPr>
        <p:txBody>
          <a:bodyPr anchor="t" anchorCtr="0">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招标投标阶段造价控制的方法与要求</a:t>
            </a:r>
            <a:endParaRPr lang="zh-CN" altLang="en-US" sz="2800" b="1" dirty="0">
              <a:latin typeface="微软雅黑" panose="020B0503020204020204" charset="-122"/>
              <a:ea typeface="微软雅黑" panose="020B0503020204020204" charset="-122"/>
              <a:sym typeface="+mn-ea"/>
            </a:endParaRPr>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62467" name="Rectangle 3"/>
          <p:cNvSpPr>
            <a:spLocks noGrp="1"/>
          </p:cNvSpPr>
          <p:nvPr>
            <p:ph idx="1"/>
          </p:nvPr>
        </p:nvSpPr>
        <p:spPr>
          <a:xfrm>
            <a:off x="539750" y="1268095"/>
            <a:ext cx="8103870" cy="5184775"/>
          </a:xfrm>
        </p:spPr>
        <p:txBody>
          <a:bodyPr vert="horz" wrap="square" lIns="91440" tIns="45720" rIns="91440" bIns="45720" anchor="t" anchorCtr="0"/>
          <a:p>
            <a:pPr marL="0" indent="0" eaLnBrk="1" latinLnBrk="0" hangingPunct="1">
              <a:lnSpc>
                <a:spcPct val="150000"/>
              </a:lnSpc>
              <a:spcBef>
                <a:spcPts val="0"/>
              </a:spcBef>
              <a:buNone/>
            </a:pPr>
            <a:r>
              <a:rPr lang="en-US" altLang="zh-CN" sz="2000" b="0" dirty="0">
                <a:cs typeface="微软雅黑" panose="020B0503020204020204" charset="-122"/>
              </a:rPr>
              <a:t>1  </a:t>
            </a:r>
            <a:r>
              <a:rPr lang="zh-CN" altLang="en-US" sz="2000" b="0" dirty="0">
                <a:cs typeface="微软雅黑" panose="020B0503020204020204" charset="-122"/>
              </a:rPr>
              <a:t>实行工程量清单计价规范计价的招标项目，咨询项目组应编制或审核项目工程量清单，并应符合下列要求：</a:t>
            </a:r>
            <a:endParaRPr lang="zh-CN" altLang="en-US" sz="2000" b="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a:t>
            </a:r>
            <a:r>
              <a:rPr lang="en-US" altLang="zh-CN" sz="2000" b="0" dirty="0">
                <a:cs typeface="微软雅黑" panose="020B0503020204020204" charset="-122"/>
              </a:rPr>
              <a:t>1</a:t>
            </a:r>
            <a:r>
              <a:rPr lang="zh-CN" altLang="en-US" sz="2000" b="0" dirty="0">
                <a:cs typeface="微软雅黑" panose="020B0503020204020204" charset="-122"/>
              </a:rPr>
              <a:t>）工程量清单应反映拟建工程的全部工程内容，及为完成工程而实施的其他工作。</a:t>
            </a:r>
            <a:endParaRPr lang="zh-CN" altLang="en-US" sz="2000" b="0" dirty="0">
              <a:cs typeface="微软雅黑" panose="020B0503020204020204" charset="-122"/>
            </a:endParaRPr>
          </a:p>
          <a:p>
            <a:pPr marL="0" indent="0" eaLnBrk="1" latinLnBrk="0" hangingPunct="1">
              <a:lnSpc>
                <a:spcPct val="150000"/>
              </a:lnSpc>
              <a:spcBef>
                <a:spcPts val="0"/>
              </a:spcBef>
              <a:buNone/>
            </a:pPr>
            <a:r>
              <a:rPr lang="zh-CN" altLang="en-US" sz="2000" b="0" dirty="0">
                <a:cs typeface="微软雅黑" panose="020B0503020204020204" charset="-122"/>
              </a:rPr>
              <a:t>   （</a:t>
            </a:r>
            <a:r>
              <a:rPr lang="en-US" altLang="zh-CN" sz="2000" b="0" dirty="0">
                <a:cs typeface="微软雅黑" panose="020B0503020204020204" charset="-122"/>
              </a:rPr>
              <a:t>2</a:t>
            </a:r>
            <a:r>
              <a:rPr lang="zh-CN" altLang="en-US" sz="2000" b="0" dirty="0">
                <a:cs typeface="微软雅黑" panose="020B0503020204020204" charset="-122"/>
              </a:rPr>
              <a:t>）工程量清单应做到项目齐全、内容完整、项目特征描述清楚、数量计算准确。 </a:t>
            </a:r>
            <a:endParaRPr lang="zh-CN" altLang="en-US" sz="2000" b="0" dirty="0">
              <a:cs typeface="微软雅黑" panose="020B0503020204020204" charset="-122"/>
            </a:endParaRPr>
          </a:p>
        </p:txBody>
      </p:sp>
      <p:sp>
        <p:nvSpPr>
          <p:cNvPr id="62468" name="Text Box 4"/>
          <p:cNvSpPr/>
          <p:nvPr/>
        </p:nvSpPr>
        <p:spPr>
          <a:xfrm>
            <a:off x="0" y="260668"/>
            <a:ext cx="8243888" cy="576262"/>
          </a:xfrm>
          <a:prstGeom prst="rect">
            <a:avLst/>
          </a:prstGeom>
          <a:solidFill>
            <a:srgbClr val="CC0000"/>
          </a:solidFill>
          <a:ln w="9525">
            <a:noFill/>
          </a:ln>
        </p:spPr>
        <p:txBody>
          <a:bodyPr anchor="t" anchorCtr="0">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编制与审核工程量清单的方法和要求</a:t>
            </a:r>
            <a:endParaRPr lang="zh-CN" altLang="en-US" sz="2800" b="1" dirty="0">
              <a:latin typeface="微软雅黑" panose="020B0503020204020204" charset="-122"/>
              <a:ea typeface="微软雅黑" panose="020B0503020204020204" charset="-122"/>
              <a:sym typeface="+mn-ea"/>
            </a:endParaRPr>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63491" name="Rectangle 3"/>
          <p:cNvSpPr>
            <a:spLocks noGrp="1"/>
          </p:cNvSpPr>
          <p:nvPr>
            <p:ph idx="1"/>
          </p:nvPr>
        </p:nvSpPr>
        <p:spPr>
          <a:xfrm>
            <a:off x="542290" y="1268730"/>
            <a:ext cx="8053070" cy="4827270"/>
          </a:xfrm>
          <a:noFill/>
          <a:ln w="9525">
            <a:noFill/>
          </a:ln>
        </p:spPr>
        <p:txBody>
          <a:bodyPr vert="horz" wrap="square" lIns="91440" tIns="45720" rIns="91440" bIns="45720" rtlCol="0" anchor="t" anchorCtr="0">
            <a:normAutofit/>
          </a:bodyPr>
          <a:p>
            <a:pPr marL="0" lvl="0" indent="0" algn="l" eaLnBrk="1" latinLnBrk="0" hangingPunct="1">
              <a:lnSpc>
                <a:spcPct val="150000"/>
              </a:lnSpc>
              <a:spcBef>
                <a:spcPts val="0"/>
              </a:spcBef>
              <a:buClrTx/>
              <a:buSzTx/>
              <a:buFontTx/>
              <a:buNone/>
            </a:pPr>
            <a:r>
              <a:rPr lang="en-US" altLang="zh-CN" sz="2000" b="0" dirty="0">
                <a:cs typeface="微软雅黑" panose="020B0503020204020204" charset="-122"/>
                <a:sym typeface="+mn-ea"/>
              </a:rPr>
              <a:t>2</a:t>
            </a:r>
            <a:r>
              <a:rPr lang="en-US" altLang="zh-CN" sz="2000" b="0" dirty="0">
                <a:cs typeface="微软雅黑" panose="020B0503020204020204" charset="-122"/>
                <a:sym typeface="+mn-ea"/>
              </a:rPr>
              <a:t>）工程量清单应由分部分项工程量清单、措施项目清单、其他项目清单和零星项目清单组成。</a:t>
            </a:r>
            <a:endParaRPr lang="en-US" altLang="zh-CN" sz="2000" b="0" dirty="0">
              <a:cs typeface="微软雅黑" panose="020B0503020204020204" charset="-122"/>
              <a:sym typeface="+mn-ea"/>
            </a:endParaRPr>
          </a:p>
          <a:p>
            <a:pPr marL="0" lvl="0" indent="0" algn="l" eaLnBrk="1" latinLnBrk="0" hangingPunct="1">
              <a:lnSpc>
                <a:spcPct val="150000"/>
              </a:lnSpc>
              <a:spcBef>
                <a:spcPts val="0"/>
              </a:spcBef>
              <a:buClrTx/>
              <a:buSzTx/>
              <a:buFontTx/>
              <a:buNone/>
            </a:pPr>
            <a:r>
              <a:rPr lang="en-US" altLang="zh-CN" sz="2000" b="0" dirty="0">
                <a:cs typeface="微软雅黑" panose="020B0503020204020204" charset="-122"/>
                <a:sym typeface="+mn-ea"/>
              </a:rPr>
              <a:t>3</a:t>
            </a:r>
            <a:r>
              <a:rPr lang="en-US" altLang="zh-CN" sz="2000" b="0" dirty="0">
                <a:cs typeface="微软雅黑" panose="020B0503020204020204" charset="-122"/>
                <a:sym typeface="+mn-ea"/>
              </a:rPr>
              <a:t>）咨询项目组应编制或审核暂估单价清单和主要工日、零星用工、甲供材料设备和机械台班清单。</a:t>
            </a:r>
            <a:endParaRPr lang="en-US" altLang="zh-CN" sz="2000" b="0" dirty="0">
              <a:cs typeface="微软雅黑" panose="020B0503020204020204" charset="-122"/>
              <a:sym typeface="+mn-ea"/>
            </a:endParaRPr>
          </a:p>
        </p:txBody>
      </p:sp>
      <p:sp>
        <p:nvSpPr>
          <p:cNvPr id="63492" name="Text Box 5"/>
          <p:cNvSpPr/>
          <p:nvPr/>
        </p:nvSpPr>
        <p:spPr>
          <a:xfrm>
            <a:off x="0" y="260668"/>
            <a:ext cx="8243888" cy="576262"/>
          </a:xfrm>
          <a:prstGeom prst="rect">
            <a:avLst/>
          </a:prstGeom>
          <a:solidFill>
            <a:srgbClr val="CC0000"/>
          </a:solidFill>
          <a:ln w="9525">
            <a:noFill/>
          </a:ln>
        </p:spPr>
        <p:txBody>
          <a:bodyPr anchor="t" anchorCtr="0">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编制与审核工程量清单的方法和要求</a:t>
            </a:r>
            <a:endParaRPr lang="zh-CN" altLang="en-US" sz="2800" b="1" dirty="0">
              <a:latin typeface="微软雅黑" panose="020B0503020204020204" charset="-122"/>
              <a:ea typeface="微软雅黑" panose="020B0503020204020204" charset="-122"/>
              <a:sym typeface="+mn-ea"/>
            </a:endParaRPr>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64515" name="Rectangle 2"/>
          <p:cNvSpPr/>
          <p:nvPr/>
        </p:nvSpPr>
        <p:spPr>
          <a:xfrm>
            <a:off x="539750" y="1270000"/>
            <a:ext cx="7999730" cy="4103370"/>
          </a:xfrm>
          <a:prstGeom prst="rect">
            <a:avLst/>
          </a:prstGeom>
          <a:noFill/>
          <a:ln w="9525">
            <a:noFill/>
          </a:ln>
        </p:spPr>
        <p:txBody>
          <a:bodyPr/>
          <a:p>
            <a:pPr>
              <a:lnSpc>
                <a:spcPct val="150000"/>
              </a:lnSpc>
              <a:spcBef>
                <a:spcPts val="0"/>
              </a:spcBef>
              <a:buChar char="•"/>
            </a:pPr>
            <a:r>
              <a:rPr lang="en-US" altLang="zh-CN" sz="2000" b="1" dirty="0">
                <a:latin typeface="微软雅黑" panose="020B0503020204020204" charset="-122"/>
                <a:ea typeface="微软雅黑" panose="020B0503020204020204" charset="-122"/>
                <a:cs typeface="微软雅黑" panose="020B0503020204020204" charset="-122"/>
              </a:rPr>
              <a:t>  </a:t>
            </a:r>
            <a:r>
              <a:rPr lang="zh-CN" altLang="en-US" sz="2000" b="1" dirty="0">
                <a:latin typeface="微软雅黑" panose="020B0503020204020204" charset="-122"/>
                <a:ea typeface="微软雅黑" panose="020B0503020204020204" charset="-122"/>
                <a:cs typeface="微软雅黑" panose="020B0503020204020204" charset="-122"/>
              </a:rPr>
              <a:t>对有效投标文件的投标报价分析应包括：</a:t>
            </a:r>
            <a:endParaRPr lang="zh-CN" altLang="en-US" sz="2000" b="1" dirty="0">
              <a:latin typeface="微软雅黑" panose="020B0503020204020204" charset="-122"/>
              <a:ea typeface="微软雅黑" panose="020B0503020204020204" charset="-122"/>
              <a:cs typeface="微软雅黑" panose="020B0503020204020204" charset="-122"/>
            </a:endParaRPr>
          </a:p>
          <a:p>
            <a:pPr>
              <a:lnSpc>
                <a:spcPct val="150000"/>
              </a:lnSpc>
              <a:spcBef>
                <a:spcPts val="0"/>
              </a:spcBef>
            </a:pPr>
            <a:r>
              <a:rPr lang="en-US" altLang="zh-CN" sz="2000" dirty="0">
                <a:latin typeface="微软雅黑" panose="020B0503020204020204" charset="-122"/>
                <a:ea typeface="微软雅黑" panose="020B0503020204020204" charset="-122"/>
                <a:cs typeface="微软雅黑" panose="020B0503020204020204" charset="-122"/>
              </a:rPr>
              <a:t>1</a:t>
            </a:r>
            <a:r>
              <a:rPr lang="zh-CN" altLang="en-US" sz="2000" dirty="0">
                <a:latin typeface="微软雅黑" panose="020B0503020204020204" charset="-122"/>
                <a:ea typeface="微软雅黑" panose="020B0503020204020204" charset="-122"/>
                <a:cs typeface="微软雅黑" panose="020B0503020204020204" charset="-122"/>
              </a:rPr>
              <a:t>、判别投标人对招标文件商务条款的响应程度。</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spcBef>
                <a:spcPts val="0"/>
              </a:spcBef>
            </a:pPr>
            <a:r>
              <a:rPr lang="en-US" altLang="zh-CN" sz="2000" dirty="0">
                <a:latin typeface="微软雅黑" panose="020B0503020204020204" charset="-122"/>
                <a:ea typeface="微软雅黑" panose="020B0503020204020204" charset="-122"/>
                <a:cs typeface="微软雅黑" panose="020B0503020204020204" charset="-122"/>
              </a:rPr>
              <a:t>2</a:t>
            </a:r>
            <a:r>
              <a:rPr lang="zh-CN" altLang="en-US" sz="2000" dirty="0">
                <a:latin typeface="微软雅黑" panose="020B0503020204020204" charset="-122"/>
                <a:ea typeface="微软雅黑" panose="020B0503020204020204" charset="-122"/>
                <a:cs typeface="微软雅黑" panose="020B0503020204020204" charset="-122"/>
              </a:rPr>
              <a:t>、检查投标人的商务报价是否存在计算误差。</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spcBef>
                <a:spcPts val="0"/>
              </a:spcBef>
            </a:pPr>
            <a:r>
              <a:rPr lang="en-US" altLang="zh-CN" sz="2000" dirty="0">
                <a:latin typeface="微软雅黑" panose="020B0503020204020204" charset="-122"/>
                <a:ea typeface="微软雅黑" panose="020B0503020204020204" charset="-122"/>
                <a:cs typeface="微软雅黑" panose="020B0503020204020204" charset="-122"/>
              </a:rPr>
              <a:t>3</a:t>
            </a:r>
            <a:r>
              <a:rPr lang="zh-CN" altLang="en-US" sz="2000" dirty="0">
                <a:latin typeface="微软雅黑" panose="020B0503020204020204" charset="-122"/>
                <a:ea typeface="微软雅黑" panose="020B0503020204020204" charset="-122"/>
                <a:cs typeface="微软雅黑" panose="020B0503020204020204" charset="-122"/>
              </a:rPr>
              <a:t>、检查总价与单价是否存在偏差，以及各投标报价中指定单价或限定单价的相符性。</a:t>
            </a:r>
            <a:endParaRPr lang="zh-CN" altLang="en-US" sz="2000" dirty="0">
              <a:latin typeface="微软雅黑" panose="020B0503020204020204" charset="-122"/>
              <a:ea typeface="微软雅黑" panose="020B0503020204020204" charset="-122"/>
              <a:cs typeface="微软雅黑" panose="020B0503020204020204" charset="-122"/>
            </a:endParaRPr>
          </a:p>
        </p:txBody>
      </p:sp>
      <p:sp>
        <p:nvSpPr>
          <p:cNvPr id="64516" name="Text Box 3"/>
          <p:cNvSpPr/>
          <p:nvPr/>
        </p:nvSpPr>
        <p:spPr>
          <a:xfrm>
            <a:off x="0" y="260668"/>
            <a:ext cx="8135938" cy="583565"/>
          </a:xfrm>
          <a:prstGeom prst="rect">
            <a:avLst/>
          </a:prstGeom>
          <a:solidFill>
            <a:srgbClr val="CC0000"/>
          </a:solidFill>
          <a:ln w="9525">
            <a:noFill/>
          </a:ln>
        </p:spPr>
        <p:txBody>
          <a:bodyPr>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清标即投标报价的分析</a:t>
            </a:r>
            <a:endParaRPr lang="zh-CN" altLang="en-US" sz="2800" b="1" dirty="0">
              <a:latin typeface="微软雅黑" panose="020B0503020204020204" charset="-122"/>
              <a:ea typeface="微软雅黑" panose="020B0503020204020204" charset="-122"/>
              <a:sym typeface="+mn-ea"/>
            </a:endParaRPr>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65539" name="Rectangle 2"/>
          <p:cNvSpPr/>
          <p:nvPr/>
        </p:nvSpPr>
        <p:spPr>
          <a:xfrm>
            <a:off x="467995" y="1268095"/>
            <a:ext cx="8095615" cy="4970780"/>
          </a:xfrm>
          <a:prstGeom prst="rect">
            <a:avLst/>
          </a:prstGeom>
          <a:noFill/>
          <a:ln w="9525">
            <a:noFill/>
          </a:ln>
        </p:spPr>
        <p:txBody>
          <a:bodyPr/>
          <a:p>
            <a:pPr>
              <a:lnSpc>
                <a:spcPct val="150000"/>
              </a:lnSpc>
              <a:spcBef>
                <a:spcPts val="0"/>
              </a:spcBef>
            </a:pPr>
            <a:r>
              <a:rPr lang="en-US" altLang="zh-CN" sz="2000" dirty="0">
                <a:latin typeface="微软雅黑" panose="020B0503020204020204" charset="-122"/>
                <a:ea typeface="微软雅黑" panose="020B0503020204020204" charset="-122"/>
                <a:cs typeface="微软雅黑" panose="020B0503020204020204" charset="-122"/>
              </a:rPr>
              <a:t>       </a:t>
            </a:r>
            <a:r>
              <a:rPr lang="zh-CN" altLang="en-US" sz="2000" dirty="0">
                <a:latin typeface="微软雅黑" panose="020B0503020204020204" charset="-122"/>
                <a:ea typeface="微软雅黑" panose="020B0503020204020204" charset="-122"/>
                <a:cs typeface="微软雅黑" panose="020B0503020204020204" charset="-122"/>
              </a:rPr>
              <a:t>投标分析应由总报价依次向单位工程、专业工程分部工程和分项工程的项目综合单价或工料单价逐级展开。</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spcBef>
                <a:spcPts val="0"/>
              </a:spcBef>
            </a:pPr>
            <a:r>
              <a:rPr lang="zh-CN" altLang="en-US" sz="2000" dirty="0">
                <a:latin typeface="微软雅黑" panose="020B0503020204020204" charset="-122"/>
                <a:ea typeface="微软雅黑" panose="020B0503020204020204" charset="-122"/>
                <a:cs typeface="微软雅黑" panose="020B0503020204020204" charset="-122"/>
              </a:rPr>
              <a:t>抑制不平衡报价的几种方法：比如</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spcBef>
                <a:spcPts val="0"/>
              </a:spcBef>
            </a:pPr>
            <a:r>
              <a:rPr lang="en-US" altLang="zh-CN" sz="2000" dirty="0">
                <a:latin typeface="微软雅黑" panose="020B0503020204020204" charset="-122"/>
                <a:ea typeface="微软雅黑" panose="020B0503020204020204" charset="-122"/>
                <a:cs typeface="微软雅黑" panose="020B0503020204020204" charset="-122"/>
              </a:rPr>
              <a:t>1</a:t>
            </a:r>
            <a:r>
              <a:rPr lang="zh-CN" altLang="en-US" sz="2000" dirty="0">
                <a:latin typeface="微软雅黑" panose="020B0503020204020204" charset="-122"/>
                <a:ea typeface="微软雅黑" panose="020B0503020204020204" charset="-122"/>
                <a:cs typeface="微软雅黑" panose="020B0503020204020204" charset="-122"/>
              </a:rPr>
              <a:t>、明确甲供、甲限价，即：限制大额主材的供应方式；</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spcBef>
                <a:spcPts val="0"/>
              </a:spcBef>
            </a:pPr>
            <a:r>
              <a:rPr lang="en-US" altLang="zh-CN" sz="2000" dirty="0">
                <a:latin typeface="微软雅黑" panose="020B0503020204020204" charset="-122"/>
                <a:ea typeface="微软雅黑" panose="020B0503020204020204" charset="-122"/>
                <a:cs typeface="微软雅黑" panose="020B0503020204020204" charset="-122"/>
              </a:rPr>
              <a:t>2</a:t>
            </a:r>
            <a:r>
              <a:rPr lang="zh-CN" altLang="en-US" sz="2000" dirty="0">
                <a:latin typeface="微软雅黑" panose="020B0503020204020204" charset="-122"/>
                <a:ea typeface="微软雅黑" panose="020B0503020204020204" charset="-122"/>
                <a:cs typeface="微软雅黑" panose="020B0503020204020204" charset="-122"/>
              </a:rPr>
              <a:t>、评标分析中按平米造价、综合单价逐一递增对比法；</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spcBef>
                <a:spcPts val="0"/>
              </a:spcBef>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  </a:t>
            </a:r>
            <a:r>
              <a:rPr lang="zh-CN" altLang="en-US" sz="2000" dirty="0">
                <a:latin typeface="微软雅黑" panose="020B0503020204020204" charset="-122"/>
                <a:ea typeface="微软雅黑" panose="020B0503020204020204" charset="-122"/>
                <a:cs typeface="微软雅黑" panose="020B0503020204020204" charset="-122"/>
              </a:rPr>
              <a:t>即：将投标单位的投标报价由低至高列表对比，能明显发现投标单位报价中非正常报价的项目；</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spcBef>
                <a:spcPts val="0"/>
              </a:spcBef>
            </a:pPr>
            <a:r>
              <a:rPr lang="en-US" altLang="zh-CN" sz="2000" dirty="0">
                <a:latin typeface="微软雅黑" panose="020B0503020204020204" charset="-122"/>
                <a:ea typeface="微软雅黑" panose="020B0503020204020204" charset="-122"/>
                <a:cs typeface="微软雅黑" panose="020B0503020204020204" charset="-122"/>
              </a:rPr>
              <a:t>3</a:t>
            </a:r>
            <a:r>
              <a:rPr lang="zh-CN" altLang="en-US" sz="2000" dirty="0">
                <a:latin typeface="微软雅黑" panose="020B0503020204020204" charset="-122"/>
                <a:ea typeface="微软雅黑" panose="020B0503020204020204" charset="-122"/>
                <a:cs typeface="微软雅黑" panose="020B0503020204020204" charset="-122"/>
              </a:rPr>
              <a:t>、依据咨询指出的投标单位的可疑投标单价建议，甲方约谈。</a:t>
            </a:r>
            <a:endParaRPr lang="en-US" altLang="zh-CN" sz="2000" dirty="0">
              <a:latin typeface="微软雅黑" panose="020B0503020204020204" charset="-122"/>
              <a:ea typeface="微软雅黑" panose="020B0503020204020204" charset="-122"/>
              <a:cs typeface="微软雅黑" panose="020B0503020204020204" charset="-122"/>
            </a:endParaRPr>
          </a:p>
        </p:txBody>
      </p:sp>
      <p:sp>
        <p:nvSpPr>
          <p:cNvPr id="65540" name="Text Box 3"/>
          <p:cNvSpPr/>
          <p:nvPr/>
        </p:nvSpPr>
        <p:spPr>
          <a:xfrm>
            <a:off x="0" y="258445"/>
            <a:ext cx="8135938" cy="583565"/>
          </a:xfrm>
          <a:prstGeom prst="rect">
            <a:avLst/>
          </a:prstGeom>
          <a:solidFill>
            <a:srgbClr val="CC0000"/>
          </a:solidFill>
          <a:ln w="9525">
            <a:noFill/>
          </a:ln>
        </p:spPr>
        <p:txBody>
          <a:bodyPr wrap="square">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清标即投标报价的分析</a:t>
            </a:r>
            <a:endParaRPr lang="zh-CN" altLang="en-US" sz="2800" b="1" dirty="0">
              <a:latin typeface="微软雅黑" panose="020B0503020204020204" charset="-122"/>
              <a:ea typeface="微软雅黑" panose="020B0503020204020204" charset="-122"/>
              <a:sym typeface="+mn-ea"/>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8195" name="Rectangle 3"/>
          <p:cNvSpPr>
            <a:spLocks noGrp="1"/>
          </p:cNvSpPr>
          <p:nvPr>
            <p:ph idx="1"/>
          </p:nvPr>
        </p:nvSpPr>
        <p:spPr>
          <a:xfrm>
            <a:off x="470535" y="1268730"/>
            <a:ext cx="7989888" cy="4899025"/>
          </a:xfrm>
        </p:spPr>
        <p:txBody>
          <a:bodyPr vert="horz" wrap="square" lIns="91440" tIns="45720" rIns="91440" bIns="45720" anchor="t" anchorCtr="0"/>
          <a:p>
            <a:pPr marL="0" indent="0" eaLnBrk="1" latinLnBrk="0" hangingPunct="1">
              <a:lnSpc>
                <a:spcPct val="150000"/>
              </a:lnSpc>
              <a:spcBef>
                <a:spcPts val="0"/>
              </a:spcBef>
              <a:buNone/>
            </a:pPr>
            <a:r>
              <a:rPr lang="zh-CN" altLang="en-US" sz="2000" b="0" dirty="0">
                <a:solidFill>
                  <a:schemeClr val="tx2"/>
                </a:solidFill>
              </a:rPr>
              <a:t>案例</a:t>
            </a:r>
            <a:r>
              <a:rPr lang="en-US" altLang="zh-CN" sz="2000" b="0" dirty="0">
                <a:solidFill>
                  <a:schemeClr val="tx2"/>
                </a:solidFill>
              </a:rPr>
              <a:t>2</a:t>
            </a:r>
            <a:r>
              <a:rPr lang="zh-CN" altLang="en-US" sz="2000" b="0" dirty="0">
                <a:solidFill>
                  <a:schemeClr val="tx2"/>
                </a:solidFill>
              </a:rPr>
              <a:t>：</a:t>
            </a:r>
            <a:r>
              <a:rPr lang="zh-CN" altLang="en-US" sz="2000" b="0" dirty="0"/>
              <a:t>某住宅配套在规划时，项目分期尚未明确，因此整区配套设施规划在二三期地库内，但实际二三期进度与一期差距很大，为满足一期入住的配套要求，需提前将二三期的部分工程施工完毕。 </a:t>
            </a:r>
            <a:endParaRPr lang="zh-CN" altLang="en-US" sz="2000" b="0" dirty="0"/>
          </a:p>
        </p:txBody>
      </p:sp>
      <p:sp>
        <p:nvSpPr>
          <p:cNvPr id="8196" name="Rectangle 4"/>
          <p:cNvSpPr/>
          <p:nvPr/>
        </p:nvSpPr>
        <p:spPr>
          <a:xfrm>
            <a:off x="0" y="260668"/>
            <a:ext cx="8388350" cy="649287"/>
          </a:xfrm>
          <a:prstGeom prst="rect">
            <a:avLst/>
          </a:prstGeom>
          <a:solidFill>
            <a:srgbClr val="CC0000"/>
          </a:solidFill>
          <a:ln w="9525">
            <a:noFill/>
          </a:ln>
        </p:spPr>
        <p:txBody>
          <a:bodyPr>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当前建设工程成本控制所存在通病分析</a:t>
            </a:r>
            <a:endParaRPr lang="zh-CN" altLang="en-US" sz="2800" b="1" dirty="0">
              <a:latin typeface="微软雅黑" panose="020B0503020204020204" charset="-122"/>
              <a:ea typeface="微软雅黑" panose="020B0503020204020204" charset="-122"/>
              <a:sym typeface="+mn-ea"/>
            </a:endParaRPr>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66563" name="Rectangle 2"/>
          <p:cNvSpPr/>
          <p:nvPr/>
        </p:nvSpPr>
        <p:spPr>
          <a:xfrm>
            <a:off x="539750" y="1268730"/>
            <a:ext cx="7990840" cy="4546600"/>
          </a:xfrm>
          <a:prstGeom prst="rect">
            <a:avLst/>
          </a:prstGeom>
          <a:noFill/>
          <a:ln w="9525">
            <a:noFill/>
          </a:ln>
        </p:spPr>
        <p:txBody>
          <a:bodyPr/>
          <a:p>
            <a:pPr>
              <a:lnSpc>
                <a:spcPct val="150000"/>
              </a:lnSpc>
              <a:spcBef>
                <a:spcPts val="0"/>
              </a:spcBef>
            </a:pPr>
            <a:r>
              <a:rPr lang="en-US" altLang="zh-CN" sz="2000" dirty="0">
                <a:latin typeface="微软雅黑" panose="020B0503020204020204" charset="-122"/>
                <a:ea typeface="微软雅黑" panose="020B0503020204020204" charset="-122"/>
                <a:cs typeface="微软雅黑" panose="020B0503020204020204" charset="-122"/>
              </a:rPr>
              <a:t>     </a:t>
            </a:r>
            <a:r>
              <a:rPr lang="zh-CN" altLang="en-US" sz="2000" dirty="0">
                <a:latin typeface="微软雅黑" panose="020B0503020204020204" charset="-122"/>
                <a:ea typeface="微软雅黑" panose="020B0503020204020204" charset="-122"/>
                <a:cs typeface="微软雅黑" panose="020B0503020204020204" charset="-122"/>
              </a:rPr>
              <a:t>对投标人措施项目投标报价的相符性进行鉴别，其内容为： </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spcBef>
                <a:spcPts val="0"/>
              </a:spcBef>
            </a:pPr>
            <a:r>
              <a:rPr lang="en-US" altLang="zh-CN" sz="2000" dirty="0">
                <a:latin typeface="微软雅黑" panose="020B0503020204020204" charset="-122"/>
                <a:ea typeface="微软雅黑" panose="020B0503020204020204" charset="-122"/>
                <a:cs typeface="微软雅黑" panose="020B0503020204020204" charset="-122"/>
              </a:rPr>
              <a:t>1</a:t>
            </a:r>
            <a:r>
              <a:rPr lang="zh-CN" altLang="en-US" sz="2000" dirty="0">
                <a:latin typeface="微软雅黑" panose="020B0503020204020204" charset="-122"/>
                <a:ea typeface="微软雅黑" panose="020B0503020204020204" charset="-122"/>
                <a:cs typeface="微软雅黑" panose="020B0503020204020204" charset="-122"/>
              </a:rPr>
              <a:t>、招标文件中的有关要求是否满足和保证。</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spcBef>
                <a:spcPts val="0"/>
              </a:spcBef>
            </a:pPr>
            <a:r>
              <a:rPr lang="en-US" altLang="zh-CN" sz="2000" dirty="0">
                <a:latin typeface="微软雅黑" panose="020B0503020204020204" charset="-122"/>
                <a:ea typeface="微软雅黑" panose="020B0503020204020204" charset="-122"/>
                <a:cs typeface="微软雅黑" panose="020B0503020204020204" charset="-122"/>
              </a:rPr>
              <a:t>2</a:t>
            </a:r>
            <a:r>
              <a:rPr lang="zh-CN" altLang="en-US" sz="2000" dirty="0">
                <a:latin typeface="微软雅黑" panose="020B0503020204020204" charset="-122"/>
                <a:ea typeface="微软雅黑" panose="020B0503020204020204" charset="-122"/>
                <a:cs typeface="微软雅黑" panose="020B0503020204020204" charset="-122"/>
              </a:rPr>
              <a:t>、措施项目内容和价格与投标文件中的施工方案、工艺技术是否相一致。 </a:t>
            </a:r>
            <a:endParaRPr lang="zh-CN" altLang="en-US" sz="2000" dirty="0">
              <a:latin typeface="微软雅黑" panose="020B0503020204020204" charset="-122"/>
              <a:ea typeface="微软雅黑" panose="020B0503020204020204" charset="-122"/>
              <a:cs typeface="微软雅黑" panose="020B0503020204020204" charset="-122"/>
            </a:endParaRPr>
          </a:p>
          <a:p>
            <a:pPr marL="342900" indent="-342900">
              <a:spcBef>
                <a:spcPct val="20000"/>
              </a:spcBef>
              <a:buChar char="•"/>
            </a:pPr>
            <a:endParaRPr lang="en-US" altLang="zh-CN" sz="2000" dirty="0">
              <a:latin typeface="微软雅黑" panose="020B0503020204020204" charset="-122"/>
              <a:ea typeface="微软雅黑" panose="020B0503020204020204" charset="-122"/>
              <a:cs typeface="微软雅黑" panose="020B0503020204020204" charset="-122"/>
            </a:endParaRPr>
          </a:p>
        </p:txBody>
      </p:sp>
      <p:sp>
        <p:nvSpPr>
          <p:cNvPr id="66564" name="Text Box 3"/>
          <p:cNvSpPr/>
          <p:nvPr/>
        </p:nvSpPr>
        <p:spPr>
          <a:xfrm>
            <a:off x="0" y="258128"/>
            <a:ext cx="8135938" cy="583565"/>
          </a:xfrm>
          <a:prstGeom prst="rect">
            <a:avLst/>
          </a:prstGeom>
          <a:solidFill>
            <a:srgbClr val="CC0000"/>
          </a:solidFill>
          <a:ln w="9525">
            <a:noFill/>
          </a:ln>
        </p:spPr>
        <p:txBody>
          <a:bodyPr wrap="square">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清标即投标报价的分析</a:t>
            </a:r>
            <a:endParaRPr lang="zh-CN" altLang="en-US" sz="2800" b="1" dirty="0">
              <a:latin typeface="微软雅黑" panose="020B0503020204020204" charset="-122"/>
              <a:ea typeface="微软雅黑" panose="020B0503020204020204" charset="-122"/>
              <a:sym typeface="+mn-ea"/>
            </a:endParaRPr>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67587" name="Rectangle 2"/>
          <p:cNvSpPr/>
          <p:nvPr/>
        </p:nvSpPr>
        <p:spPr>
          <a:xfrm>
            <a:off x="469265" y="1268095"/>
            <a:ext cx="8107680" cy="5043170"/>
          </a:xfrm>
          <a:prstGeom prst="rect">
            <a:avLst/>
          </a:prstGeom>
          <a:noFill/>
          <a:ln w="9525">
            <a:noFill/>
          </a:ln>
        </p:spPr>
        <p:txBody>
          <a:bodyPr/>
          <a:p>
            <a:pPr>
              <a:lnSpc>
                <a:spcPct val="150000"/>
              </a:lnSpc>
              <a:spcBef>
                <a:spcPts val="0"/>
              </a:spcBef>
              <a:buChar char="•"/>
            </a:pPr>
            <a:r>
              <a:rPr lang="en-US" altLang="zh-CN" sz="2000" b="1" dirty="0">
                <a:latin typeface="微软雅黑" panose="020B0503020204020204" charset="-122"/>
                <a:ea typeface="微软雅黑" panose="020B0503020204020204" charset="-122"/>
                <a:cs typeface="微软雅黑" panose="020B0503020204020204" charset="-122"/>
              </a:rPr>
              <a:t>  </a:t>
            </a:r>
            <a:r>
              <a:rPr lang="zh-CN" altLang="en-US" sz="2000" b="1" dirty="0">
                <a:latin typeface="微软雅黑" panose="020B0503020204020204" charset="-122"/>
                <a:ea typeface="微软雅黑" panose="020B0503020204020204" charset="-122"/>
                <a:cs typeface="微软雅黑" panose="020B0503020204020204" charset="-122"/>
              </a:rPr>
              <a:t>应对投标人其他项目清单报价进行审核，其内容为：</a:t>
            </a:r>
            <a:r>
              <a:rPr lang="zh-CN" altLang="en-US" sz="2000" dirty="0">
                <a:latin typeface="微软雅黑" panose="020B0503020204020204" charset="-122"/>
                <a:ea typeface="微软雅黑" panose="020B0503020204020204" charset="-122"/>
                <a:cs typeface="微软雅黑" panose="020B0503020204020204" charset="-122"/>
              </a:rPr>
              <a:t> </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spcBef>
                <a:spcPts val="0"/>
              </a:spcBef>
            </a:pPr>
            <a:r>
              <a:rPr lang="en-US" altLang="zh-CN" sz="2000" dirty="0">
                <a:latin typeface="微软雅黑" panose="020B0503020204020204" charset="-122"/>
                <a:ea typeface="微软雅黑" panose="020B0503020204020204" charset="-122"/>
                <a:cs typeface="微软雅黑" panose="020B0503020204020204" charset="-122"/>
              </a:rPr>
              <a:t>1</a:t>
            </a:r>
            <a:r>
              <a:rPr lang="zh-CN" altLang="en-US" sz="2000" dirty="0">
                <a:latin typeface="微软雅黑" panose="020B0503020204020204" charset="-122"/>
                <a:ea typeface="微软雅黑" panose="020B0503020204020204" charset="-122"/>
                <a:cs typeface="微软雅黑" panose="020B0503020204020204" charset="-122"/>
              </a:rPr>
              <a:t>、投标报价中的暂定金额、限定金额是否与招标文件要求相一致。暂定金额与限定金额按要求列入总价。</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spcBef>
                <a:spcPts val="0"/>
              </a:spcBef>
            </a:pPr>
            <a:r>
              <a:rPr lang="en-US" altLang="zh-CN" sz="2000" dirty="0">
                <a:latin typeface="微软雅黑" panose="020B0503020204020204" charset="-122"/>
                <a:ea typeface="微软雅黑" panose="020B0503020204020204" charset="-122"/>
                <a:cs typeface="微软雅黑" panose="020B0503020204020204" charset="-122"/>
              </a:rPr>
              <a:t>2</a:t>
            </a:r>
            <a:r>
              <a:rPr lang="zh-CN" altLang="en-US" sz="2000" dirty="0">
                <a:latin typeface="微软雅黑" panose="020B0503020204020204" charset="-122"/>
                <a:ea typeface="微软雅黑" panose="020B0503020204020204" charset="-122"/>
                <a:cs typeface="微软雅黑" panose="020B0503020204020204" charset="-122"/>
              </a:rPr>
              <a:t>、总承包服务费和其他费用是否符合招标文件规定，取费是否合理。投标人是否承诺了其应承担的责任等。</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spcBef>
                <a:spcPts val="0"/>
              </a:spcBef>
            </a:pP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spcBef>
                <a:spcPts val="0"/>
              </a:spcBef>
              <a:buChar char="•"/>
            </a:pPr>
            <a:r>
              <a:rPr lang="en-US" altLang="zh-CN" sz="2000" b="1" dirty="0">
                <a:latin typeface="微软雅黑" panose="020B0503020204020204" charset="-122"/>
                <a:ea typeface="微软雅黑" panose="020B0503020204020204" charset="-122"/>
                <a:cs typeface="微软雅黑" panose="020B0503020204020204" charset="-122"/>
              </a:rPr>
              <a:t>  </a:t>
            </a:r>
            <a:r>
              <a:rPr lang="zh-CN" altLang="en-US" sz="2000" b="1" dirty="0">
                <a:latin typeface="微软雅黑" panose="020B0503020204020204" charset="-122"/>
                <a:ea typeface="微软雅黑" panose="020B0503020204020204" charset="-122"/>
                <a:cs typeface="微软雅黑" panose="020B0503020204020204" charset="-122"/>
              </a:rPr>
              <a:t>对投标报价分析之后，对需要投标人补充和澄清的问题应逐一列出，并纳入分析报告。</a:t>
            </a:r>
            <a:r>
              <a:rPr lang="zh-CN" altLang="en-US" sz="2000" dirty="0">
                <a:latin typeface="微软雅黑" panose="020B0503020204020204" charset="-122"/>
                <a:ea typeface="微软雅黑" panose="020B0503020204020204" charset="-122"/>
                <a:cs typeface="微软雅黑" panose="020B0503020204020204" charset="-122"/>
              </a:rPr>
              <a:t> </a:t>
            </a:r>
            <a:endParaRPr lang="zh-CN" altLang="en-US" sz="2000" dirty="0">
              <a:latin typeface="微软雅黑" panose="020B0503020204020204" charset="-122"/>
              <a:ea typeface="微软雅黑" panose="020B0503020204020204" charset="-122"/>
              <a:cs typeface="微软雅黑" panose="020B0503020204020204" charset="-122"/>
            </a:endParaRPr>
          </a:p>
        </p:txBody>
      </p:sp>
      <p:sp>
        <p:nvSpPr>
          <p:cNvPr id="67588" name="Text Box 3"/>
          <p:cNvSpPr/>
          <p:nvPr/>
        </p:nvSpPr>
        <p:spPr>
          <a:xfrm>
            <a:off x="0" y="257175"/>
            <a:ext cx="8135938" cy="583565"/>
          </a:xfrm>
          <a:prstGeom prst="rect">
            <a:avLst/>
          </a:prstGeom>
          <a:solidFill>
            <a:srgbClr val="CC0000"/>
          </a:solidFill>
          <a:ln w="9525">
            <a:noFill/>
          </a:ln>
        </p:spPr>
        <p:txBody>
          <a:bodyPr wrap="square">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清标即投标报价的分析</a:t>
            </a:r>
            <a:endParaRPr lang="zh-CN" altLang="en-US" sz="2800" b="1" dirty="0">
              <a:latin typeface="微软雅黑" panose="020B0503020204020204" charset="-122"/>
              <a:ea typeface="微软雅黑" panose="020B0503020204020204" charset="-122"/>
              <a:sym typeface="+mn-ea"/>
            </a:endParaRPr>
          </a:p>
        </p:txBody>
      </p:sp>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p:pic>
        <p:nvPicPr>
          <p:cNvPr id="5" name="图片"/>
          <p:cNvPicPr>
            <a:picLocks noChangeAspect="1"/>
          </p:cNvPicPr>
          <p:nvPr userDrawn="1"/>
        </p:nvPicPr>
        <p:blipFill rotWithShape="1">
          <a:blip r:embed="rId1" cstate="print">
            <a:extLst>
              <a:ext uri="{28A0092B-C50C-407E-A947-70E740481C1C}">
                <a14:useLocalDpi xmlns:a14="http://schemas.microsoft.com/office/drawing/2010/main" val="0"/>
              </a:ext>
            </a:extLst>
          </a:blip>
          <a:srcRect t="2" b="39"/>
          <a:stretch>
            <a:fillRect/>
          </a:stretch>
        </p:blipFill>
        <p:spPr>
          <a:xfrm>
            <a:off x="-1270" y="635"/>
            <a:ext cx="9192260" cy="6878955"/>
          </a:xfrm>
          <a:prstGeom prst="rect">
            <a:avLst/>
          </a:prstGeom>
        </p:spPr>
      </p:pic>
      <p:sp>
        <p:nvSpPr>
          <p:cNvPr id="68610" name="Text Box 6"/>
          <p:cNvSpPr txBox="1"/>
          <p:nvPr/>
        </p:nvSpPr>
        <p:spPr>
          <a:xfrm>
            <a:off x="684213" y="608013"/>
            <a:ext cx="6624637" cy="276225"/>
          </a:xfrm>
          <a:prstGeom prst="rect">
            <a:avLst/>
          </a:prstGeom>
          <a:noFill/>
          <a:ln w="9525">
            <a:noFill/>
          </a:ln>
        </p:spPr>
        <p:txBody>
          <a:bodyPr>
            <a:spAutoFit/>
          </a:bodyPr>
          <a:p>
            <a:pPr>
              <a:spcBef>
                <a:spcPct val="50000"/>
              </a:spcBef>
            </a:pPr>
            <a:endParaRPr lang="zh-CN" altLang="zh-CN" sz="1800" dirty="0">
              <a:solidFill>
                <a:schemeClr val="bg2"/>
              </a:solidFill>
              <a:latin typeface="Arial" panose="020B0604020202020204" pitchFamily="34" charset="0"/>
              <a:ea typeface="宋体" panose="02010600030101010101" pitchFamily="2" charset="-122"/>
            </a:endParaRPr>
          </a:p>
        </p:txBody>
      </p:sp>
      <p:graphicFrame>
        <p:nvGraphicFramePr>
          <p:cNvPr id="6613007" name="Group 15"/>
          <p:cNvGraphicFramePr>
            <a:graphicFrameLocks noGrp="1"/>
          </p:cNvGraphicFramePr>
          <p:nvPr/>
        </p:nvGraphicFramePr>
        <p:xfrm>
          <a:off x="2268538" y="823913"/>
          <a:ext cx="5111750" cy="518160"/>
        </p:xfrm>
        <a:graphic>
          <a:graphicData uri="http://schemas.openxmlformats.org/drawingml/2006/table">
            <a:tbl>
              <a:tblPr/>
              <a:tblGrid>
                <a:gridCol w="5111750"/>
              </a:tblGrid>
              <a:tr h="388938">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en-US" altLang="zh-CN" sz="2800" b="1" i="0" u="none" strike="noStrike" cap="none" normalizeH="0" baseline="0" smtClean="0">
                          <a:ln>
                            <a:noFill/>
                          </a:ln>
                          <a:solidFill>
                            <a:schemeClr val="bg2"/>
                          </a:solidFill>
                          <a:effectLst/>
                          <a:latin typeface="宋体" panose="02010600030101010101" pitchFamily="2" charset="-122"/>
                          <a:ea typeface="楷体_GB2312" pitchFamily="49" charset="-122"/>
                        </a:rPr>
                        <a:t>×××××</a:t>
                      </a:r>
                      <a:r>
                        <a:rPr kumimoji="1" lang="zh-CN" altLang="en-US" sz="2800" b="1" i="0" u="none" strike="noStrike" cap="none" normalizeH="0" baseline="0" smtClean="0">
                          <a:ln>
                            <a:noFill/>
                          </a:ln>
                          <a:solidFill>
                            <a:schemeClr val="bg2"/>
                          </a:solidFill>
                          <a:effectLst/>
                          <a:latin typeface="宋体" panose="02010600030101010101" pitchFamily="2" charset="-122"/>
                          <a:ea typeface="楷体_GB2312" pitchFamily="49" charset="-122"/>
                        </a:rPr>
                        <a:t>工程评标分析报告</a:t>
                      </a:r>
                      <a:endParaRPr kumimoji="1" lang="zh-CN" altLang="en-US" sz="2800" b="0" i="0" u="none" strike="noStrike" cap="none" normalizeH="0" baseline="0" smtClean="0">
                        <a:ln>
                          <a:noFill/>
                        </a:ln>
                        <a:solidFill>
                          <a:schemeClr val="bg2"/>
                        </a:solidFill>
                        <a:effectLst/>
                        <a:latin typeface="Times New Roman" panose="02020603050405020304" pitchFamily="18" charset="0"/>
                        <a:ea typeface="楷体_GB2312" pitchFamily="49" charset="-122"/>
                      </a:endParaRPr>
                    </a:p>
                  </a:txBody>
                  <a:tcPr anchor="ctr" horzOverflow="overflow">
                    <a:lnL cap="flat">
                      <a:noFill/>
                    </a:lnL>
                    <a:lnR cap="flat">
                      <a:noFill/>
                    </a:lnR>
                    <a:lnT cap="flat">
                      <a:noFill/>
                    </a:lnT>
                    <a:lnB cap="flat">
                      <a:noFill/>
                    </a:lnB>
                    <a:lnTlToBr>
                      <a:noFill/>
                    </a:lnTlToBr>
                    <a:lnBlToTr>
                      <a:noFill/>
                    </a:lnBlToTr>
                    <a:noFill/>
                  </a:tcPr>
                </a:tc>
              </a:tr>
            </a:tbl>
          </a:graphicData>
        </a:graphic>
      </p:graphicFrame>
      <p:sp>
        <p:nvSpPr>
          <p:cNvPr id="68613" name="Text Box 13"/>
          <p:cNvSpPr txBox="1"/>
          <p:nvPr/>
        </p:nvSpPr>
        <p:spPr>
          <a:xfrm>
            <a:off x="539750" y="1543050"/>
            <a:ext cx="8208963" cy="4313238"/>
          </a:xfrm>
          <a:prstGeom prst="rect">
            <a:avLst/>
          </a:prstGeom>
          <a:noFill/>
          <a:ln w="9525">
            <a:noFill/>
          </a:ln>
        </p:spPr>
        <p:txBody>
          <a:bodyPr>
            <a:spAutoFit/>
          </a:bodyPr>
          <a:p>
            <a:pPr>
              <a:spcBef>
                <a:spcPct val="50000"/>
              </a:spcBef>
            </a:pPr>
            <a:r>
              <a:rPr lang="zh-CN" altLang="en-US" sz="2400" b="1" dirty="0">
                <a:solidFill>
                  <a:schemeClr val="bg2"/>
                </a:solidFill>
                <a:latin typeface="楷体_GB2312" pitchFamily="49" charset="-122"/>
              </a:rPr>
              <a:t>一、与目标成本复核说明</a:t>
            </a:r>
            <a:endParaRPr lang="zh-CN" altLang="en-US" sz="2400" b="1" dirty="0">
              <a:solidFill>
                <a:schemeClr val="bg2"/>
              </a:solidFill>
              <a:latin typeface="楷体_GB2312" pitchFamily="49" charset="-122"/>
            </a:endParaRPr>
          </a:p>
          <a:p>
            <a:pPr>
              <a:spcBef>
                <a:spcPct val="50000"/>
              </a:spcBef>
            </a:pPr>
            <a:r>
              <a:rPr lang="zh-CN" altLang="en-US" sz="2400" dirty="0">
                <a:solidFill>
                  <a:schemeClr val="bg2"/>
                </a:solidFill>
                <a:latin typeface="楷体_GB2312" pitchFamily="49" charset="-122"/>
              </a:rPr>
              <a:t>    八期别墅部分铝木复合窗的目标成本总额</a:t>
            </a:r>
            <a:r>
              <a:rPr lang="en-US" altLang="zh-CN" sz="2400" dirty="0">
                <a:solidFill>
                  <a:schemeClr val="bg2"/>
                </a:solidFill>
                <a:latin typeface="楷体_GB2312" pitchFamily="49" charset="-122"/>
              </a:rPr>
              <a:t>2815</a:t>
            </a:r>
            <a:r>
              <a:rPr lang="zh-CN" altLang="en-US" sz="2400" dirty="0">
                <a:solidFill>
                  <a:schemeClr val="bg2"/>
                </a:solidFill>
                <a:latin typeface="楷体_GB2312" pitchFamily="49" charset="-122"/>
              </a:rPr>
              <a:t>万元，此次招标清单是按照一标段工作量计算；按照面积折算对应的目标成本总额是</a:t>
            </a:r>
            <a:r>
              <a:rPr lang="en-US" altLang="zh-CN" sz="2400" dirty="0">
                <a:solidFill>
                  <a:schemeClr val="bg2"/>
                </a:solidFill>
                <a:latin typeface="楷体_GB2312" pitchFamily="49" charset="-122"/>
              </a:rPr>
              <a:t>1323</a:t>
            </a:r>
            <a:r>
              <a:rPr lang="zh-CN" altLang="en-US" sz="2400" dirty="0">
                <a:solidFill>
                  <a:schemeClr val="bg2"/>
                </a:solidFill>
                <a:latin typeface="楷体_GB2312" pitchFamily="49" charset="-122"/>
              </a:rPr>
              <a:t>万元。两种设计方案都基本符合目标成本的要求。</a:t>
            </a:r>
            <a:endParaRPr lang="zh-CN" altLang="en-US" sz="2400" dirty="0">
              <a:solidFill>
                <a:schemeClr val="bg2"/>
              </a:solidFill>
              <a:latin typeface="楷体_GB2312" pitchFamily="49" charset="-122"/>
            </a:endParaRPr>
          </a:p>
          <a:p>
            <a:pPr>
              <a:spcBef>
                <a:spcPct val="50000"/>
              </a:spcBef>
            </a:pPr>
            <a:endParaRPr lang="zh-CN" altLang="en-US" sz="2400" dirty="0">
              <a:solidFill>
                <a:schemeClr val="bg2"/>
              </a:solidFill>
              <a:latin typeface="楷体_GB2312" pitchFamily="49" charset="-122"/>
            </a:endParaRPr>
          </a:p>
          <a:p>
            <a:pPr>
              <a:spcBef>
                <a:spcPct val="50000"/>
              </a:spcBef>
            </a:pPr>
            <a:r>
              <a:rPr lang="zh-CN" altLang="en-US" sz="2400" b="1" dirty="0">
                <a:solidFill>
                  <a:schemeClr val="bg2"/>
                </a:solidFill>
                <a:latin typeface="楷体_GB2312" pitchFamily="49" charset="-122"/>
              </a:rPr>
              <a:t>二、报价有效性说明</a:t>
            </a:r>
            <a:endParaRPr lang="zh-CN" altLang="en-US" sz="2400" b="1" dirty="0">
              <a:solidFill>
                <a:schemeClr val="bg2"/>
              </a:solidFill>
              <a:latin typeface="楷体_GB2312" pitchFamily="49" charset="-122"/>
            </a:endParaRPr>
          </a:p>
          <a:p>
            <a:pPr>
              <a:spcBef>
                <a:spcPct val="50000"/>
              </a:spcBef>
            </a:pPr>
            <a:r>
              <a:rPr lang="zh-CN" altLang="en-US" sz="2400" dirty="0">
                <a:solidFill>
                  <a:schemeClr val="bg2"/>
                </a:solidFill>
                <a:latin typeface="楷体_GB2312" pitchFamily="49" charset="-122"/>
              </a:rPr>
              <a:t>      参考价范围：  元一      元</a:t>
            </a:r>
            <a:r>
              <a:rPr lang="en-US" altLang="zh-CN" sz="2400" dirty="0">
                <a:solidFill>
                  <a:schemeClr val="bg2"/>
                </a:solidFill>
                <a:latin typeface="楷体_GB2312" pitchFamily="49" charset="-122"/>
              </a:rPr>
              <a:t>;</a:t>
            </a:r>
            <a:r>
              <a:rPr lang="zh-CN" altLang="en-US" sz="2400" dirty="0">
                <a:solidFill>
                  <a:schemeClr val="bg2"/>
                </a:solidFill>
                <a:latin typeface="楷体_GB2312" pitchFamily="49" charset="-122"/>
              </a:rPr>
              <a:t>此次参与投标的    家公司均按照我司提供的工程量清单进行报价，报价均在参考价范围内即报价有效，具有可比性。</a:t>
            </a:r>
            <a:endParaRPr lang="zh-CN" altLang="en-US" sz="2400" dirty="0">
              <a:solidFill>
                <a:schemeClr val="bg2"/>
              </a:solidFill>
              <a:latin typeface="楷体_GB2312" pitchFamily="49" charset="-122"/>
            </a:endParaRPr>
          </a:p>
          <a:p>
            <a:pPr>
              <a:spcBef>
                <a:spcPct val="50000"/>
              </a:spcBef>
            </a:pPr>
            <a:endParaRPr lang="en-US" altLang="zh-CN" sz="2400" dirty="0">
              <a:solidFill>
                <a:schemeClr val="bg2"/>
              </a:solidFill>
              <a:latin typeface="楷体_GB2312" pitchFamily="49" charset="-122"/>
            </a:endParaRPr>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p:pic>
        <p:nvPicPr>
          <p:cNvPr id="5" name="图片"/>
          <p:cNvPicPr>
            <a:picLocks noChangeAspect="1"/>
          </p:cNvPicPr>
          <p:nvPr userDrawn="1"/>
        </p:nvPicPr>
        <p:blipFill rotWithShape="1">
          <a:blip r:embed="rId1" cstate="print">
            <a:extLst>
              <a:ext uri="{28A0092B-C50C-407E-A947-70E740481C1C}">
                <a14:useLocalDpi xmlns:a14="http://schemas.microsoft.com/office/drawing/2010/main" val="0"/>
              </a:ext>
            </a:extLst>
          </a:blip>
          <a:srcRect t="2" b="39"/>
          <a:stretch>
            <a:fillRect/>
          </a:stretch>
        </p:blipFill>
        <p:spPr>
          <a:xfrm>
            <a:off x="-1270" y="635"/>
            <a:ext cx="9192260" cy="6878955"/>
          </a:xfrm>
          <a:prstGeom prst="rect">
            <a:avLst/>
          </a:prstGeom>
        </p:spPr>
      </p:pic>
      <p:sp>
        <p:nvSpPr>
          <p:cNvPr id="69634" name="Line 121"/>
          <p:cNvSpPr/>
          <p:nvPr/>
        </p:nvSpPr>
        <p:spPr>
          <a:xfrm>
            <a:off x="827088" y="1412875"/>
            <a:ext cx="0" cy="0"/>
          </a:xfrm>
          <a:prstGeom prst="line">
            <a:avLst/>
          </a:prstGeom>
          <a:ln w="9525" cap="flat" cmpd="sng">
            <a:solidFill>
              <a:schemeClr val="tx1"/>
            </a:solidFill>
            <a:prstDash val="solid"/>
            <a:headEnd type="none" w="med" len="med"/>
            <a:tailEnd type="none" w="med" len="med"/>
          </a:ln>
        </p:spPr>
      </p:sp>
      <p:sp>
        <p:nvSpPr>
          <p:cNvPr id="69635" name="Line 122"/>
          <p:cNvSpPr/>
          <p:nvPr/>
        </p:nvSpPr>
        <p:spPr>
          <a:xfrm flipV="1">
            <a:off x="827088" y="1123950"/>
            <a:ext cx="0" cy="3168650"/>
          </a:xfrm>
          <a:prstGeom prst="line">
            <a:avLst/>
          </a:prstGeom>
          <a:ln w="9525" cap="flat" cmpd="sng">
            <a:solidFill>
              <a:schemeClr val="tx1"/>
            </a:solidFill>
            <a:prstDash val="solid"/>
            <a:headEnd type="none" w="med" len="med"/>
            <a:tailEnd type="none" w="med" len="med"/>
          </a:ln>
        </p:spPr>
      </p:sp>
      <p:graphicFrame>
        <p:nvGraphicFramePr>
          <p:cNvPr id="6616246" name="Group 1206"/>
          <p:cNvGraphicFramePr>
            <a:graphicFrameLocks noGrp="1"/>
          </p:cNvGraphicFramePr>
          <p:nvPr>
            <p:ph idx="1"/>
            <p:custDataLst>
              <p:tags r:id="rId2"/>
            </p:custDataLst>
          </p:nvPr>
        </p:nvGraphicFramePr>
        <p:xfrm>
          <a:off x="469900" y="835025"/>
          <a:ext cx="8350250" cy="5044440"/>
        </p:xfrm>
        <a:graphic>
          <a:graphicData uri="http://schemas.openxmlformats.org/drawingml/2006/table">
            <a:tbl>
              <a:tblPr/>
              <a:tblGrid>
                <a:gridCol w="1195070"/>
                <a:gridCol w="774065"/>
                <a:gridCol w="1053465"/>
                <a:gridCol w="792163"/>
                <a:gridCol w="1008062"/>
                <a:gridCol w="647700"/>
                <a:gridCol w="1008063"/>
                <a:gridCol w="720725"/>
                <a:gridCol w="1150937"/>
              </a:tblGrid>
              <a:tr h="531495">
                <a:tc rowSpan="2">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单位</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参考价</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gridSpan="2">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en-US" altLang="zh-CN" sz="16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A</a:t>
                      </a:r>
                      <a:endParaRPr kumimoji="1" lang="en-US" altLang="zh-CN"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gridSpan="2">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en-US" altLang="zh-CN" sz="16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B</a:t>
                      </a:r>
                      <a:endParaRPr kumimoji="1" lang="en-US" altLang="zh-CN"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gridSpan="2">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en-US" altLang="zh-CN" sz="16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C</a:t>
                      </a:r>
                      <a:endParaRPr kumimoji="1" lang="en-US" altLang="zh-CN"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r>
              <a:tr h="600710">
                <a:tc vMerge="1">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合价</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综合单价</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合价</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综合单价</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合价</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综合单价</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合价</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综合单价</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8800">
                <a:tc rowSpan="2">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回标价格</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　</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Arial Narrow" pitchFamily="34" charset="0"/>
                          <a:ea typeface="宋体" panose="02010600030101010101" pitchFamily="2" charset="-122"/>
                        </a:rPr>
                        <a:t>　</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Arial Narrow" pitchFamily="34" charset="0"/>
                          <a:ea typeface="宋体" panose="02010600030101010101" pitchFamily="2" charset="-122"/>
                        </a:rPr>
                        <a:t>　</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Arial Narrow" pitchFamily="34" charset="0"/>
                          <a:ea typeface="宋体" panose="02010600030101010101" pitchFamily="2" charset="-122"/>
                        </a:rPr>
                        <a:t>　</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Arial Narrow" pitchFamily="34" charset="0"/>
                          <a:ea typeface="宋体" panose="02010600030101010101" pitchFamily="2" charset="-122"/>
                        </a:rPr>
                        <a:t>　</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Arial Narrow" pitchFamily="34" charset="0"/>
                          <a:ea typeface="宋体" panose="02010600030101010101" pitchFamily="2" charset="-122"/>
                        </a:rPr>
                        <a:t>　</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Arial Narrow" pitchFamily="34" charset="0"/>
                          <a:ea typeface="宋体" panose="02010600030101010101" pitchFamily="2" charset="-122"/>
                        </a:rPr>
                        <a:t>　</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Arial Narrow" pitchFamily="34" charset="0"/>
                          <a:ea typeface="宋体" panose="02010600030101010101" pitchFamily="2" charset="-122"/>
                        </a:rPr>
                        <a:t>　</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1335">
                <a:tc vMerge="1">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　</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Arial Narrow" pitchFamily="34" charset="0"/>
                          <a:ea typeface="宋体" panose="02010600030101010101" pitchFamily="2" charset="-122"/>
                        </a:rPr>
                        <a:t>　</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Arial Narrow" pitchFamily="34" charset="0"/>
                          <a:ea typeface="宋体" panose="02010600030101010101" pitchFamily="2" charset="-122"/>
                        </a:rPr>
                        <a:t>　</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Arial Narrow" pitchFamily="34" charset="0"/>
                          <a:ea typeface="宋体" panose="02010600030101010101" pitchFamily="2" charset="-122"/>
                        </a:rPr>
                        <a:t>　</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Arial Narrow" pitchFamily="34" charset="0"/>
                          <a:ea typeface="宋体" panose="02010600030101010101" pitchFamily="2" charset="-122"/>
                        </a:rPr>
                        <a:t>　</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Arial Narrow" pitchFamily="34" charset="0"/>
                          <a:ea typeface="宋体" panose="02010600030101010101" pitchFamily="2" charset="-122"/>
                        </a:rPr>
                        <a:t>　</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Arial Narrow" pitchFamily="34" charset="0"/>
                          <a:ea typeface="宋体" panose="02010600030101010101" pitchFamily="2" charset="-122"/>
                        </a:rPr>
                        <a:t>　</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Arial Narrow" pitchFamily="34" charset="0"/>
                          <a:ea typeface="宋体" panose="02010600030101010101" pitchFamily="2" charset="-122"/>
                        </a:rPr>
                        <a:t>　</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8800">
                <a:tc rowSpan="2">
                  <a:txBody>
                    <a:bodyPr/>
                    <a:lstStyle/>
                    <a:p>
                      <a:pPr marL="342900" marR="0" lvl="0" indent="-342900" algn="l"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修正后报价</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　</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Arial Narrow" pitchFamily="34" charset="0"/>
                          <a:ea typeface="宋体" panose="02010600030101010101" pitchFamily="2" charset="-122"/>
                        </a:rPr>
                        <a:t>　</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Arial Narrow" pitchFamily="34" charset="0"/>
                          <a:ea typeface="宋体" panose="02010600030101010101" pitchFamily="2" charset="-122"/>
                        </a:rPr>
                        <a:t>　</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Arial Narrow" pitchFamily="34" charset="0"/>
                          <a:ea typeface="宋体" panose="02010600030101010101" pitchFamily="2" charset="-122"/>
                        </a:rPr>
                        <a:t>　</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Arial Narrow" pitchFamily="34" charset="0"/>
                          <a:ea typeface="宋体" panose="02010600030101010101" pitchFamily="2" charset="-122"/>
                        </a:rPr>
                        <a:t>　</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Arial Narrow" pitchFamily="34" charset="0"/>
                          <a:ea typeface="宋体" panose="02010600030101010101" pitchFamily="2" charset="-122"/>
                        </a:rPr>
                        <a:t>　</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Arial Narrow" pitchFamily="34" charset="0"/>
                          <a:ea typeface="宋体" panose="02010600030101010101" pitchFamily="2" charset="-122"/>
                        </a:rPr>
                        <a:t>　</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Arial Narrow" pitchFamily="34" charset="0"/>
                          <a:ea typeface="宋体" panose="02010600030101010101" pitchFamily="2" charset="-122"/>
                        </a:rPr>
                        <a:t>　</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60388">
                <a:tc vMerge="1">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　</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Arial Narrow" pitchFamily="34" charset="0"/>
                          <a:ea typeface="宋体" panose="02010600030101010101" pitchFamily="2" charset="-122"/>
                        </a:rPr>
                        <a:t>　</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Arial Narrow" pitchFamily="34" charset="0"/>
                          <a:ea typeface="宋体" panose="02010600030101010101" pitchFamily="2" charset="-122"/>
                        </a:rPr>
                        <a:t>　</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Arial Narrow" pitchFamily="34" charset="0"/>
                          <a:ea typeface="宋体" panose="02010600030101010101" pitchFamily="2" charset="-122"/>
                        </a:rPr>
                        <a:t>　</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Arial Narrow" pitchFamily="34" charset="0"/>
                          <a:ea typeface="宋体" panose="02010600030101010101" pitchFamily="2" charset="-122"/>
                        </a:rPr>
                        <a:t>　</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Arial Narrow" pitchFamily="34" charset="0"/>
                          <a:ea typeface="宋体" panose="02010600030101010101" pitchFamily="2" charset="-122"/>
                        </a:rPr>
                        <a:t>　</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Arial Narrow" pitchFamily="34" charset="0"/>
                          <a:ea typeface="宋体" panose="02010600030101010101" pitchFamily="2" charset="-122"/>
                        </a:rPr>
                        <a:t>　</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Arial Narrow" pitchFamily="34" charset="0"/>
                          <a:ea typeface="宋体" panose="02010600030101010101" pitchFamily="2" charset="-122"/>
                        </a:rPr>
                        <a:t>　</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88963">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与参考价的比例</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　</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Arial Narrow" pitchFamily="34" charset="0"/>
                          <a:ea typeface="宋体" panose="02010600030101010101" pitchFamily="2" charset="-122"/>
                        </a:rPr>
                        <a:t>　</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Arial Narrow" pitchFamily="34" charset="0"/>
                          <a:ea typeface="宋体" panose="02010600030101010101" pitchFamily="2" charset="-122"/>
                        </a:rPr>
                        <a:t>　</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Arial Narrow" pitchFamily="34" charset="0"/>
                          <a:ea typeface="宋体" panose="02010600030101010101" pitchFamily="2" charset="-122"/>
                        </a:rPr>
                        <a:t>　</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Arial Narrow" pitchFamily="34" charset="0"/>
                          <a:ea typeface="宋体" panose="02010600030101010101" pitchFamily="2" charset="-122"/>
                        </a:rPr>
                        <a:t>　</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Arial Narrow" pitchFamily="34" charset="0"/>
                          <a:ea typeface="宋体" panose="02010600030101010101" pitchFamily="2" charset="-122"/>
                        </a:rPr>
                        <a:t>　</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Arial Narrow" pitchFamily="34" charset="0"/>
                          <a:ea typeface="宋体" panose="02010600030101010101" pitchFamily="2" charset="-122"/>
                        </a:rPr>
                        <a:t>　</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Arial Narrow" pitchFamily="34" charset="0"/>
                          <a:ea typeface="宋体" panose="02010600030101010101" pitchFamily="2" charset="-122"/>
                        </a:rPr>
                        <a:t>　</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99745">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与最低价差额 </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　</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Arial Narrow" pitchFamily="34" charset="0"/>
                          <a:ea typeface="宋体" panose="02010600030101010101" pitchFamily="2" charset="-122"/>
                        </a:rPr>
                        <a:t>　</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Arial Narrow" pitchFamily="34" charset="0"/>
                          <a:ea typeface="宋体" panose="02010600030101010101" pitchFamily="2" charset="-122"/>
                        </a:rPr>
                        <a:t>　</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Arial Narrow" pitchFamily="34" charset="0"/>
                          <a:ea typeface="宋体" panose="02010600030101010101" pitchFamily="2" charset="-122"/>
                        </a:rPr>
                        <a:t>　</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Arial Narrow" pitchFamily="34" charset="0"/>
                          <a:ea typeface="宋体" panose="02010600030101010101" pitchFamily="2" charset="-122"/>
                        </a:rPr>
                        <a:t>　</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Arial Narrow" pitchFamily="34" charset="0"/>
                          <a:ea typeface="宋体" panose="02010600030101010101" pitchFamily="2" charset="-122"/>
                        </a:rPr>
                        <a:t>　</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Arial Narrow" pitchFamily="34" charset="0"/>
                          <a:ea typeface="宋体" panose="02010600030101010101" pitchFamily="2" charset="-122"/>
                        </a:rPr>
                        <a:t>　</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Arial Narrow" pitchFamily="34" charset="0"/>
                          <a:ea typeface="宋体" panose="02010600030101010101" pitchFamily="2" charset="-122"/>
                        </a:rPr>
                        <a:t>　</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4830">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排  名</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　</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Arial Narrow" pitchFamily="34" charset="0"/>
                          <a:ea typeface="宋体" panose="02010600030101010101" pitchFamily="2" charset="-122"/>
                        </a:rPr>
                        <a:t>　</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Arial Narrow" pitchFamily="34" charset="0"/>
                          <a:ea typeface="宋体" panose="02010600030101010101" pitchFamily="2" charset="-122"/>
                        </a:rPr>
                        <a:t>　</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Arial Narrow" pitchFamily="34" charset="0"/>
                          <a:ea typeface="宋体" panose="02010600030101010101" pitchFamily="2" charset="-122"/>
                        </a:rPr>
                        <a:t>　</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Arial Narrow" pitchFamily="34" charset="0"/>
                          <a:ea typeface="宋体" panose="02010600030101010101" pitchFamily="2" charset="-122"/>
                        </a:rPr>
                        <a:t>　</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Arial Narrow" pitchFamily="34" charset="0"/>
                          <a:ea typeface="宋体" panose="02010600030101010101" pitchFamily="2" charset="-122"/>
                        </a:rPr>
                        <a:t>　</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Arial Narrow" pitchFamily="34" charset="0"/>
                          <a:ea typeface="宋体" panose="02010600030101010101" pitchFamily="2" charset="-122"/>
                        </a:rPr>
                        <a:t>　</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Arial Narrow" pitchFamily="34" charset="0"/>
                          <a:ea typeface="宋体" panose="02010600030101010101" pitchFamily="2" charset="-122"/>
                        </a:rPr>
                        <a:t>　</a:t>
                      </a:r>
                      <a:endParaRPr kumimoji="1" lang="zh-CN" altLang="en-US" sz="1600" b="0"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9731" name="Text Box 1185"/>
          <p:cNvSpPr txBox="1"/>
          <p:nvPr/>
        </p:nvSpPr>
        <p:spPr>
          <a:xfrm>
            <a:off x="396875" y="287020"/>
            <a:ext cx="3189288" cy="342900"/>
          </a:xfrm>
          <a:prstGeom prst="rect">
            <a:avLst/>
          </a:prstGeom>
          <a:noFill/>
          <a:ln w="9525">
            <a:noFill/>
          </a:ln>
        </p:spPr>
        <p:txBody>
          <a:bodyPr>
            <a:spAutoFit/>
          </a:bodyPr>
          <a:p>
            <a:r>
              <a:rPr lang="zh-CN" altLang="en-US" sz="2400" dirty="0">
                <a:solidFill>
                  <a:schemeClr val="bg2"/>
                </a:solidFill>
                <a:latin typeface="Times New Roman" panose="02020603050405020304" pitchFamily="18" charset="0"/>
              </a:rPr>
              <a:t>三、报价情况</a:t>
            </a:r>
            <a:endParaRPr lang="zh-CN" altLang="en-US" sz="2400" dirty="0">
              <a:solidFill>
                <a:schemeClr val="bg2"/>
              </a:solidFill>
              <a:latin typeface="Times New Roman" panose="02020603050405020304" pitchFamily="18" charset="0"/>
            </a:endParaRPr>
          </a:p>
        </p:txBody>
      </p:sp>
      <p:sp>
        <p:nvSpPr>
          <p:cNvPr id="69732" name="Text Box 1207"/>
          <p:cNvSpPr txBox="1"/>
          <p:nvPr/>
        </p:nvSpPr>
        <p:spPr>
          <a:xfrm>
            <a:off x="468313" y="6092825"/>
            <a:ext cx="8351837" cy="619125"/>
          </a:xfrm>
          <a:prstGeom prst="rect">
            <a:avLst/>
          </a:prstGeom>
          <a:noFill/>
          <a:ln w="9525">
            <a:noFill/>
          </a:ln>
        </p:spPr>
        <p:txBody>
          <a:bodyPr>
            <a:spAutoFit/>
          </a:bodyPr>
          <a:p>
            <a:r>
              <a:rPr lang="zh-CN" altLang="en-US" sz="1600" b="1" dirty="0">
                <a:solidFill>
                  <a:schemeClr val="bg2"/>
                </a:solidFill>
                <a:latin typeface="Times New Roman" panose="02020603050405020304" pitchFamily="18" charset="0"/>
              </a:rPr>
              <a:t>备注：对修正报价的说明：在两种情况下会发生报价修正，一是计算中有明显的单位或小数点或汇总的错误；二是采购方案中明确修正系数</a:t>
            </a:r>
            <a:r>
              <a:rPr lang="zh-CN" altLang="en-US" sz="1600" dirty="0">
                <a:solidFill>
                  <a:schemeClr val="bg2"/>
                </a:solidFill>
                <a:latin typeface="Times New Roman" panose="02020603050405020304" pitchFamily="18" charset="0"/>
              </a:rPr>
              <a:t>。</a:t>
            </a:r>
            <a:endParaRPr lang="zh-CN" altLang="en-US" sz="1600" dirty="0">
              <a:solidFill>
                <a:schemeClr val="bg2"/>
              </a:solidFill>
              <a:latin typeface="Times New Roman" panose="02020603050405020304" pitchFamily="18" charset="0"/>
            </a:endParaRPr>
          </a:p>
        </p:txBody>
      </p:sp>
    </p:spTree>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p:pic>
        <p:nvPicPr>
          <p:cNvPr id="5" name="图片"/>
          <p:cNvPicPr>
            <a:picLocks noChangeAspect="1"/>
          </p:cNvPicPr>
          <p:nvPr userDrawn="1"/>
        </p:nvPicPr>
        <p:blipFill rotWithShape="1">
          <a:blip r:embed="rId1" cstate="print">
            <a:extLst>
              <a:ext uri="{28A0092B-C50C-407E-A947-70E740481C1C}">
                <a14:useLocalDpi xmlns:a14="http://schemas.microsoft.com/office/drawing/2010/main" val="0"/>
              </a:ext>
            </a:extLst>
          </a:blip>
          <a:srcRect t="2" b="39"/>
          <a:stretch>
            <a:fillRect/>
          </a:stretch>
        </p:blipFill>
        <p:spPr>
          <a:xfrm>
            <a:off x="-1270" y="635"/>
            <a:ext cx="9192260" cy="6878955"/>
          </a:xfrm>
          <a:prstGeom prst="rect">
            <a:avLst/>
          </a:prstGeom>
        </p:spPr>
      </p:pic>
      <p:graphicFrame>
        <p:nvGraphicFramePr>
          <p:cNvPr id="6614122" name="Group 106"/>
          <p:cNvGraphicFramePr>
            <a:graphicFrameLocks noGrp="1"/>
          </p:cNvGraphicFramePr>
          <p:nvPr>
            <p:ph idx="1"/>
            <p:custDataLst>
              <p:tags r:id="rId2"/>
            </p:custDataLst>
          </p:nvPr>
        </p:nvGraphicFramePr>
        <p:xfrm>
          <a:off x="554990" y="609600"/>
          <a:ext cx="8067040" cy="5582285"/>
        </p:xfrm>
        <a:graphic>
          <a:graphicData uri="http://schemas.openxmlformats.org/drawingml/2006/table">
            <a:tbl>
              <a:tblPr/>
              <a:tblGrid>
                <a:gridCol w="550545"/>
                <a:gridCol w="185420"/>
                <a:gridCol w="7331075"/>
              </a:tblGrid>
              <a:tr h="784225">
                <a:tc gridSpan="2">
                  <a:txBody>
                    <a:bodyPr/>
                    <a:lstStyle/>
                    <a:p>
                      <a:pPr marL="0" marR="0" lvl="0" indent="0" algn="l" defTabSz="914400" rtl="0" eaLnBrk="1" fontAlgn="ctr" latinLnBrk="0" hangingPunct="1">
                        <a:lnSpc>
                          <a:spcPct val="100000"/>
                        </a:lnSpc>
                        <a:spcBef>
                          <a:spcPct val="0"/>
                        </a:spcBef>
                        <a:spcAft>
                          <a:spcPct val="0"/>
                        </a:spcAft>
                        <a:buClrTx/>
                        <a:buSzTx/>
                        <a:buFontTx/>
                        <a:buNone/>
                      </a:pPr>
                      <a:r>
                        <a:rPr kumimoji="0" lang="zh-CN" altLang="en-US" sz="2000" b="1"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四、</a:t>
                      </a:r>
                      <a:endParaRPr kumimoji="0" lang="zh-CN" altLang="en-US" sz="2000" b="0" i="0" u="none" strike="noStrike" cap="none" normalizeH="0" baseline="0" smtClean="0">
                        <a:ln>
                          <a:noFill/>
                        </a:ln>
                        <a:solidFill>
                          <a:schemeClr val="bg2"/>
                        </a:solidFill>
                        <a:effectLst/>
                        <a:latin typeface="Arial" panose="020B0604020202020204" pitchFamily="34" charset="0"/>
                        <a:ea typeface="宋体" panose="02010600030101010101" pitchFamily="2" charset="-122"/>
                      </a:endParaRPr>
                    </a:p>
                  </a:txBody>
                  <a:tcPr anchor="ctr" horzOverflow="overflow">
                    <a:lnL cap="flat">
                      <a:noFill/>
                    </a:lnL>
                    <a:lnR>
                      <a:noFill/>
                    </a:lnR>
                    <a:lnT cap="flat">
                      <a:noFill/>
                    </a:lnT>
                    <a:lnB>
                      <a:noFill/>
                    </a:lnB>
                    <a:lnTlToBr>
                      <a:noFill/>
                    </a:lnTlToBr>
                    <a:lnBlToTr>
                      <a:noFill/>
                    </a:lnBlToTr>
                    <a:noFill/>
                  </a:tcPr>
                </a:tc>
                <a:tc hMerge="1">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0" lang="zh-CN" altLang="en-US" sz="2000" b="1"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价格分析（对每家单位的报价进行详细的分析，形成对决策的参考信息）</a:t>
                      </a:r>
                      <a:endParaRPr kumimoji="0" lang="zh-CN" altLang="en-US" sz="2000" b="0" i="0" u="none" strike="noStrike" cap="none" normalizeH="0" baseline="0" smtClean="0">
                        <a:ln>
                          <a:noFill/>
                        </a:ln>
                        <a:solidFill>
                          <a:schemeClr val="bg2"/>
                        </a:solidFill>
                        <a:effectLst/>
                        <a:latin typeface="Arial" panose="020B0604020202020204" pitchFamily="34" charset="0"/>
                        <a:ea typeface="宋体" panose="02010600030101010101" pitchFamily="2" charset="-122"/>
                      </a:endParaRPr>
                    </a:p>
                  </a:txBody>
                  <a:tcPr anchor="ctr" horzOverflow="overflow">
                    <a:lnL>
                      <a:noFill/>
                    </a:lnL>
                    <a:lnR cap="flat">
                      <a:noFill/>
                    </a:lnR>
                    <a:lnT cap="flat">
                      <a:noFill/>
                    </a:lnT>
                    <a:lnB>
                      <a:noFill/>
                    </a:lnB>
                    <a:lnTlToBr>
                      <a:noFill/>
                    </a:lnTlToBr>
                    <a:lnBlToTr>
                      <a:noFill/>
                    </a:lnBlToTr>
                    <a:noFill/>
                  </a:tcPr>
                </a:tc>
              </a:tr>
              <a:tr h="782638">
                <a:tc gridSpan="2">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20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1</a:t>
                      </a:r>
                      <a:r>
                        <a:rPr kumimoji="0" lang="zh-CN" altLang="en-US" sz="20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a:t>
                      </a:r>
                      <a:endParaRPr kumimoji="0" lang="zh-CN" altLang="en-US" sz="2000" b="0" i="0" u="none" strike="noStrike" cap="none" normalizeH="0" baseline="0" smtClean="0">
                        <a:ln>
                          <a:noFill/>
                        </a:ln>
                        <a:solidFill>
                          <a:schemeClr val="bg2"/>
                        </a:solidFill>
                        <a:effectLst/>
                        <a:latin typeface="Arial" panose="020B0604020202020204" pitchFamily="34" charset="0"/>
                        <a:ea typeface="宋体" panose="02010600030101010101" pitchFamily="2" charset="-122"/>
                      </a:endParaRPr>
                    </a:p>
                  </a:txBody>
                  <a:tcPr anchor="ctr" horzOverflow="overflow">
                    <a:lnL cap="flat">
                      <a:noFill/>
                    </a:lnL>
                    <a:lnR>
                      <a:noFill/>
                    </a:lnR>
                    <a:lnT>
                      <a:noFill/>
                    </a:lnT>
                    <a:lnB>
                      <a:noFill/>
                    </a:lnB>
                    <a:lnTlToBr>
                      <a:noFill/>
                    </a:lnTlToBr>
                    <a:lnBlToTr>
                      <a:noFill/>
                    </a:lnBlToTr>
                    <a:noFill/>
                  </a:tcPr>
                </a:tc>
                <a:tc hMerge="1">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0" lang="en-US" altLang="zh-CN" sz="20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A:XX</a:t>
                      </a:r>
                      <a:r>
                        <a:rPr kumimoji="0" lang="zh-CN" altLang="en-US" sz="20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与</a:t>
                      </a:r>
                      <a:r>
                        <a:rPr kumimoji="0" lang="en-US" altLang="zh-CN" sz="20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XX</a:t>
                      </a:r>
                      <a:r>
                        <a:rPr kumimoji="0" lang="zh-CN" altLang="en-US" sz="20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相近且在普通窗和木索窗两种工艺的报价上各有优势，即普通窗</a:t>
                      </a:r>
                      <a:r>
                        <a:rPr kumimoji="0" lang="en-US" altLang="zh-CN" sz="20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XX</a:t>
                      </a:r>
                      <a:r>
                        <a:rPr kumimoji="0" lang="zh-CN" altLang="en-US" sz="20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排名第一，木索窗</a:t>
                      </a:r>
                      <a:r>
                        <a:rPr kumimoji="0" lang="en-US" altLang="zh-CN" sz="20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XX</a:t>
                      </a:r>
                      <a:r>
                        <a:rPr kumimoji="0" lang="zh-CN" altLang="en-US" sz="20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排名第一。</a:t>
                      </a:r>
                      <a:endParaRPr kumimoji="0" lang="zh-CN" altLang="en-US" sz="2000" b="0" i="0" u="none" strike="noStrike" cap="none" normalizeH="0" baseline="0" smtClean="0">
                        <a:ln>
                          <a:noFill/>
                        </a:ln>
                        <a:solidFill>
                          <a:schemeClr val="bg2"/>
                        </a:solidFill>
                        <a:effectLst/>
                        <a:latin typeface="Arial" panose="020B0604020202020204" pitchFamily="34" charset="0"/>
                        <a:ea typeface="宋体" panose="02010600030101010101" pitchFamily="2" charset="-122"/>
                      </a:endParaRPr>
                    </a:p>
                  </a:txBody>
                  <a:tcPr anchor="ctr" horzOverflow="overflow">
                    <a:lnL>
                      <a:noFill/>
                    </a:lnL>
                    <a:lnR cap="flat">
                      <a:noFill/>
                    </a:lnR>
                    <a:lnT>
                      <a:noFill/>
                    </a:lnT>
                    <a:lnB>
                      <a:noFill/>
                    </a:lnB>
                    <a:lnTlToBr>
                      <a:noFill/>
                    </a:lnTlToBr>
                    <a:lnBlToTr>
                      <a:noFill/>
                    </a:lnBlToTr>
                    <a:noFill/>
                  </a:tcPr>
                </a:tc>
              </a:tr>
              <a:tr h="654050">
                <a:tc gridSpan="2">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20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2</a:t>
                      </a:r>
                      <a:r>
                        <a:rPr kumimoji="0" lang="zh-CN" altLang="en-US" sz="20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a:t>
                      </a:r>
                      <a:endParaRPr kumimoji="0" lang="zh-CN" altLang="en-US" sz="2000" b="0" i="0" u="none" strike="noStrike" cap="none" normalizeH="0" baseline="0" smtClean="0">
                        <a:ln>
                          <a:noFill/>
                        </a:ln>
                        <a:solidFill>
                          <a:schemeClr val="bg2"/>
                        </a:solidFill>
                        <a:effectLst/>
                        <a:latin typeface="Arial" panose="020B0604020202020204" pitchFamily="34" charset="0"/>
                        <a:ea typeface="宋体" panose="02010600030101010101" pitchFamily="2" charset="-122"/>
                      </a:endParaRPr>
                    </a:p>
                  </a:txBody>
                  <a:tcPr anchor="ctr" horzOverflow="overflow">
                    <a:lnL cap="flat">
                      <a:noFill/>
                    </a:lnL>
                    <a:lnR>
                      <a:noFill/>
                    </a:lnR>
                    <a:lnT>
                      <a:noFill/>
                    </a:lnT>
                    <a:lnB>
                      <a:noFill/>
                    </a:lnB>
                    <a:lnTlToBr>
                      <a:noFill/>
                    </a:lnTlToBr>
                    <a:lnBlToTr>
                      <a:noFill/>
                    </a:lnBlToTr>
                    <a:noFill/>
                  </a:tcPr>
                </a:tc>
                <a:tc hMerge="1">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0" lang="en-US" altLang="zh-CN" sz="20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B:</a:t>
                      </a:r>
                      <a:r>
                        <a:rPr kumimoji="0" lang="zh-CN" altLang="en-US" sz="20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鉴于木索结构窗的价格高于普通窗，建议与设计进一步沟通，尽量减少木索结构窗型的比例。</a:t>
                      </a:r>
                      <a:endParaRPr kumimoji="0" lang="zh-CN" altLang="en-US" sz="2000" b="0" i="0" u="none" strike="noStrike" cap="none" normalizeH="0" baseline="0" smtClean="0">
                        <a:ln>
                          <a:noFill/>
                        </a:ln>
                        <a:solidFill>
                          <a:schemeClr val="bg2"/>
                        </a:solidFill>
                        <a:effectLst/>
                        <a:latin typeface="Arial" panose="020B0604020202020204" pitchFamily="34" charset="0"/>
                        <a:ea typeface="宋体" panose="02010600030101010101" pitchFamily="2" charset="-122"/>
                      </a:endParaRPr>
                    </a:p>
                  </a:txBody>
                  <a:tcPr anchor="ctr" horzOverflow="overflow">
                    <a:lnL>
                      <a:noFill/>
                    </a:lnL>
                    <a:lnR cap="flat">
                      <a:noFill/>
                    </a:lnR>
                    <a:lnT>
                      <a:noFill/>
                    </a:lnT>
                    <a:lnB>
                      <a:noFill/>
                    </a:lnB>
                    <a:lnTlToBr>
                      <a:noFill/>
                    </a:lnTlToBr>
                    <a:lnBlToTr>
                      <a:noFill/>
                    </a:lnBlToTr>
                    <a:noFill/>
                  </a:tcPr>
                </a:tc>
              </a:tr>
              <a:tr h="603250">
                <a:tc gridSpan="2">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20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3</a:t>
                      </a:r>
                      <a:r>
                        <a:rPr kumimoji="0" lang="zh-CN" altLang="en-US" sz="20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a:t>
                      </a:r>
                      <a:endParaRPr kumimoji="0" lang="zh-CN" altLang="en-US" sz="2000" b="0" i="0" u="none" strike="noStrike" cap="none" normalizeH="0" baseline="0" smtClean="0">
                        <a:ln>
                          <a:noFill/>
                        </a:ln>
                        <a:solidFill>
                          <a:schemeClr val="bg2"/>
                        </a:solidFill>
                        <a:effectLst/>
                        <a:latin typeface="Arial" panose="020B0604020202020204" pitchFamily="34" charset="0"/>
                        <a:ea typeface="宋体" panose="02010600030101010101" pitchFamily="2" charset="-122"/>
                      </a:endParaRPr>
                    </a:p>
                  </a:txBody>
                  <a:tcPr anchor="ctr" horzOverflow="overflow">
                    <a:lnL cap="flat">
                      <a:noFill/>
                    </a:lnL>
                    <a:lnR>
                      <a:noFill/>
                    </a:lnR>
                    <a:lnT>
                      <a:noFill/>
                    </a:lnT>
                    <a:lnB>
                      <a:noFill/>
                    </a:lnB>
                    <a:lnTlToBr>
                      <a:noFill/>
                    </a:lnTlToBr>
                    <a:lnBlToTr>
                      <a:noFill/>
                    </a:lnBlToTr>
                    <a:noFill/>
                  </a:tcPr>
                </a:tc>
                <a:tc hMerge="1">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0" lang="en-US" altLang="zh-CN" sz="20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C:</a:t>
                      </a:r>
                      <a:r>
                        <a:rPr kumimoji="0" lang="zh-CN" altLang="en-US" sz="20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随后根据设计调整情况，与</a:t>
                      </a:r>
                      <a:r>
                        <a:rPr kumimoji="0" lang="en-US" altLang="zh-CN" sz="20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XX</a:t>
                      </a:r>
                      <a:r>
                        <a:rPr kumimoji="0" lang="zh-CN" altLang="en-US" sz="20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a:t>
                      </a:r>
                      <a:r>
                        <a:rPr kumimoji="0" lang="en-US" altLang="zh-CN" sz="20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XX</a:t>
                      </a:r>
                      <a:r>
                        <a:rPr kumimoji="0" lang="zh-CN" altLang="en-US" sz="20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进行约谈。</a:t>
                      </a:r>
                      <a:endParaRPr kumimoji="0" lang="zh-CN" altLang="en-US" sz="2000" b="0" i="0" u="none" strike="noStrike" cap="none" normalizeH="0" baseline="0" smtClean="0">
                        <a:ln>
                          <a:noFill/>
                        </a:ln>
                        <a:solidFill>
                          <a:schemeClr val="bg2"/>
                        </a:solidFill>
                        <a:effectLst/>
                        <a:latin typeface="Arial" panose="020B0604020202020204" pitchFamily="34" charset="0"/>
                        <a:ea typeface="宋体" panose="02010600030101010101" pitchFamily="2" charset="-122"/>
                      </a:endParaRPr>
                    </a:p>
                  </a:txBody>
                  <a:tcPr anchor="ctr" horzOverflow="overflow">
                    <a:lnL>
                      <a:noFill/>
                    </a:lnL>
                    <a:lnR cap="flat">
                      <a:noFill/>
                    </a:lnR>
                    <a:lnT>
                      <a:noFill/>
                    </a:lnT>
                    <a:lnB>
                      <a:noFill/>
                    </a:lnB>
                    <a:lnTlToBr>
                      <a:noFill/>
                    </a:lnTlToBr>
                    <a:lnBlToTr>
                      <a:noFill/>
                    </a:lnBlToTr>
                    <a:noFill/>
                  </a:tcPr>
                </a:tc>
              </a:tr>
              <a:tr h="784225">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zh-CN" altLang="en-US" sz="2000" b="1"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五、</a:t>
                      </a:r>
                      <a:endParaRPr kumimoji="0" lang="zh-CN" altLang="en-US" sz="2000" b="0" i="0" u="none" strike="noStrike" cap="none" normalizeH="0" baseline="0" smtClean="0">
                        <a:ln>
                          <a:noFill/>
                        </a:ln>
                        <a:solidFill>
                          <a:schemeClr val="bg2"/>
                        </a:solidFill>
                        <a:effectLst/>
                        <a:latin typeface="Arial" panose="020B0604020202020204" pitchFamily="34" charset="0"/>
                        <a:ea typeface="宋体" panose="02010600030101010101" pitchFamily="2" charset="-122"/>
                      </a:endParaRPr>
                    </a:p>
                  </a:txBody>
                  <a:tcPr anchor="ctr" horzOverflow="overflow">
                    <a:lnL cap="flat">
                      <a:noFill/>
                    </a:lnL>
                    <a:lnR>
                      <a:noFill/>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pPr>
                      <a:r>
                        <a:rPr kumimoji="0" lang="zh-CN" altLang="en-US" sz="2000" b="1"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经济标分析建议</a:t>
                      </a:r>
                      <a:endParaRPr kumimoji="0" lang="zh-CN" altLang="en-US" sz="2000" b="0" i="0" u="none" strike="noStrike" cap="none" normalizeH="0" baseline="0" smtClean="0">
                        <a:ln>
                          <a:noFill/>
                        </a:ln>
                        <a:solidFill>
                          <a:schemeClr val="bg2"/>
                        </a:solidFill>
                        <a:effectLst/>
                        <a:latin typeface="Arial" panose="020B0604020202020204" pitchFamily="34" charset="0"/>
                        <a:ea typeface="宋体" panose="02010600030101010101" pitchFamily="2" charset="-122"/>
                      </a:endParaRPr>
                    </a:p>
                  </a:txBody>
                  <a:tcPr anchor="ctr" horzOverflow="overflow">
                    <a:lnL>
                      <a:noFill/>
                    </a:lnL>
                    <a:lnR cap="flat">
                      <a:noFill/>
                    </a:lnR>
                    <a:lnT>
                      <a:noFill/>
                    </a:lnT>
                    <a:lnB>
                      <a:noFill/>
                    </a:lnB>
                    <a:lnTlToBr>
                      <a:noFill/>
                    </a:lnTlToBr>
                    <a:lnBlToTr>
                      <a:noFill/>
                    </a:lnBlToTr>
                    <a:noFill/>
                  </a:tcPr>
                </a:tc>
                <a:tc hMerge="1">
                  <a:tcPr/>
                </a:tc>
              </a:tr>
              <a:tr h="652463">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20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1</a:t>
                      </a:r>
                      <a:r>
                        <a:rPr kumimoji="0" lang="zh-CN" altLang="en-US" sz="20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a:t>
                      </a:r>
                      <a:endParaRPr kumimoji="0" lang="zh-CN" altLang="en-US" sz="2000" b="0" i="0" u="none" strike="noStrike" cap="none" normalizeH="0" baseline="0" smtClean="0">
                        <a:ln>
                          <a:noFill/>
                        </a:ln>
                        <a:solidFill>
                          <a:schemeClr val="bg2"/>
                        </a:solidFill>
                        <a:effectLst/>
                        <a:latin typeface="Arial" panose="020B0604020202020204" pitchFamily="34" charset="0"/>
                        <a:ea typeface="宋体" panose="02010600030101010101" pitchFamily="2" charset="-122"/>
                      </a:endParaRPr>
                    </a:p>
                  </a:txBody>
                  <a:tcPr anchor="ctr" horzOverflow="overflow">
                    <a:lnL cap="flat">
                      <a:noFill/>
                    </a:lnL>
                    <a:lnR>
                      <a:noFill/>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pPr>
                      <a:r>
                        <a:rPr kumimoji="0" lang="zh-CN" altLang="en-US" sz="20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通过对经济标的分析，</a:t>
                      </a:r>
                      <a:r>
                        <a:rPr kumimoji="0" lang="en-US" altLang="zh-CN" sz="20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a:t>
                      </a:r>
                      <a:r>
                        <a:rPr kumimoji="0" lang="zh-CN" altLang="en-US" sz="20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公司在此次报价中较有优势（要根据采购方案提供，例如：最低标中标）。</a:t>
                      </a:r>
                      <a:endParaRPr kumimoji="0" lang="zh-CN" altLang="en-US" sz="2000" b="0" i="0" u="none" strike="noStrike" cap="none" normalizeH="0" baseline="0" smtClean="0">
                        <a:ln>
                          <a:noFill/>
                        </a:ln>
                        <a:solidFill>
                          <a:schemeClr val="bg2"/>
                        </a:solidFill>
                        <a:effectLst/>
                        <a:latin typeface="Arial" panose="020B0604020202020204" pitchFamily="34" charset="0"/>
                        <a:ea typeface="宋体" panose="02010600030101010101" pitchFamily="2" charset="-122"/>
                      </a:endParaRPr>
                    </a:p>
                  </a:txBody>
                  <a:tcPr anchor="ctr" horzOverflow="overflow">
                    <a:lnL>
                      <a:noFill/>
                    </a:lnL>
                    <a:lnR cap="flat">
                      <a:noFill/>
                    </a:lnR>
                    <a:lnT>
                      <a:noFill/>
                    </a:lnT>
                    <a:lnB>
                      <a:noFill/>
                    </a:lnB>
                    <a:lnTlToBr>
                      <a:noFill/>
                    </a:lnTlToBr>
                    <a:lnBlToTr>
                      <a:noFill/>
                    </a:lnBlToTr>
                    <a:noFill/>
                  </a:tcPr>
                </a:tc>
                <a:tc hMerge="1">
                  <a:tcPr/>
                </a:tc>
              </a:tr>
              <a:tr h="441325">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20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2</a:t>
                      </a:r>
                      <a:r>
                        <a:rPr kumimoji="0" lang="zh-CN" altLang="en-US" sz="20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a:t>
                      </a:r>
                      <a:endParaRPr kumimoji="0" lang="zh-CN" altLang="en-US" sz="2000" b="0" i="0" u="none" strike="noStrike" cap="none" normalizeH="0" baseline="0" smtClean="0">
                        <a:ln>
                          <a:noFill/>
                        </a:ln>
                        <a:solidFill>
                          <a:schemeClr val="bg2"/>
                        </a:solidFill>
                        <a:effectLst/>
                        <a:latin typeface="Arial" panose="020B0604020202020204" pitchFamily="34" charset="0"/>
                        <a:ea typeface="宋体" panose="02010600030101010101" pitchFamily="2" charset="-122"/>
                      </a:endParaRPr>
                    </a:p>
                  </a:txBody>
                  <a:tcPr anchor="ctr" horzOverflow="overflow">
                    <a:lnL cap="flat">
                      <a:noFill/>
                    </a:lnL>
                    <a:lnR>
                      <a:noFill/>
                    </a:lnR>
                    <a:lnT>
                      <a:noFill/>
                    </a:lnT>
                    <a:lnB>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pPr>
                      <a:r>
                        <a:rPr kumimoji="0" lang="zh-CN" altLang="en-US" sz="20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通过标书分析找出优化点</a:t>
                      </a:r>
                      <a:endParaRPr kumimoji="0" lang="zh-CN" altLang="en-US" sz="2000" b="0" i="0" u="none" strike="noStrike" cap="none" normalizeH="0" baseline="0" smtClean="0">
                        <a:ln>
                          <a:noFill/>
                        </a:ln>
                        <a:solidFill>
                          <a:schemeClr val="bg2"/>
                        </a:solidFill>
                        <a:effectLst/>
                        <a:latin typeface="Arial" panose="020B0604020202020204" pitchFamily="34" charset="0"/>
                        <a:ea typeface="宋体" panose="02010600030101010101" pitchFamily="2" charset="-122"/>
                      </a:endParaRPr>
                    </a:p>
                  </a:txBody>
                  <a:tcPr anchor="ctr" horzOverflow="overflow">
                    <a:lnL>
                      <a:noFill/>
                    </a:lnL>
                    <a:lnR cap="flat">
                      <a:noFill/>
                    </a:lnR>
                    <a:lnT>
                      <a:noFill/>
                    </a:lnT>
                    <a:lnB>
                      <a:noFill/>
                    </a:lnB>
                    <a:lnTlToBr>
                      <a:noFill/>
                    </a:lnTlToBr>
                    <a:lnBlToTr>
                      <a:noFill/>
                    </a:lnBlToTr>
                    <a:noFill/>
                  </a:tcPr>
                </a:tc>
                <a:tc hMerge="1">
                  <a:tcPr/>
                </a:tc>
              </a:tr>
              <a:tr h="784225">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0" lang="en-US" altLang="zh-CN" sz="20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3</a:t>
                      </a:r>
                      <a:r>
                        <a:rPr kumimoji="0" lang="zh-CN" altLang="en-US" sz="20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a:t>
                      </a:r>
                      <a:endParaRPr kumimoji="0" lang="zh-CN" altLang="en-US" sz="2000" b="0" i="0" u="none" strike="noStrike" cap="none" normalizeH="0" baseline="0" smtClean="0">
                        <a:ln>
                          <a:noFill/>
                        </a:ln>
                        <a:solidFill>
                          <a:schemeClr val="bg2"/>
                        </a:solidFill>
                        <a:effectLst/>
                        <a:latin typeface="Arial" panose="020B0604020202020204" pitchFamily="34" charset="0"/>
                        <a:ea typeface="宋体" panose="02010600030101010101" pitchFamily="2" charset="-122"/>
                      </a:endParaRPr>
                    </a:p>
                  </a:txBody>
                  <a:tcPr anchor="ctr" horzOverflow="overflow">
                    <a:lnL cap="flat">
                      <a:noFill/>
                    </a:lnL>
                    <a:lnR>
                      <a:noFill/>
                    </a:lnR>
                    <a:lnT>
                      <a:noFill/>
                    </a:lnT>
                    <a:lnB cap="flat">
                      <a:noFill/>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pPr>
                      <a:r>
                        <a:rPr kumimoji="0" lang="zh-CN" altLang="en-US" sz="2000" b="0" i="0" u="none" strike="noStrike" cap="none" normalizeH="0" baseline="0" smtClean="0">
                          <a:ln>
                            <a:noFill/>
                          </a:ln>
                          <a:solidFill>
                            <a:schemeClr val="bg2"/>
                          </a:solidFill>
                          <a:effectLst/>
                          <a:latin typeface="宋体" panose="02010600030101010101" pitchFamily="2" charset="-122"/>
                          <a:ea typeface="宋体" panose="02010600030101010101" pitchFamily="2" charset="-122"/>
                        </a:rPr>
                        <a:t>对于某项报价差异较大，可建议另行分包。</a:t>
                      </a:r>
                      <a:endParaRPr kumimoji="0" lang="zh-CN" altLang="en-US" sz="2000" b="0" i="0" u="none" strike="noStrike" cap="none" normalizeH="0" baseline="0" smtClean="0">
                        <a:ln>
                          <a:noFill/>
                        </a:ln>
                        <a:solidFill>
                          <a:schemeClr val="bg2"/>
                        </a:solidFill>
                        <a:effectLst/>
                        <a:latin typeface="Arial" panose="020B0604020202020204" pitchFamily="34" charset="0"/>
                        <a:ea typeface="宋体" panose="02010600030101010101" pitchFamily="2" charset="-122"/>
                      </a:endParaRPr>
                    </a:p>
                  </a:txBody>
                  <a:tcPr anchor="ctr" horzOverflow="overflow">
                    <a:lnL>
                      <a:noFill/>
                    </a:lnL>
                    <a:lnR cap="flat">
                      <a:noFill/>
                    </a:lnR>
                    <a:lnT>
                      <a:noFill/>
                    </a:lnT>
                    <a:lnB cap="flat">
                      <a:noFill/>
                    </a:lnB>
                    <a:lnTlToBr>
                      <a:noFill/>
                    </a:lnTlToBr>
                    <a:lnBlToTr>
                      <a:noFill/>
                    </a:lnBlToTr>
                    <a:noFill/>
                  </a:tcPr>
                </a:tc>
                <a:tc hMerge="1">
                  <a:tcPr/>
                </a:tc>
              </a:tr>
            </a:tbl>
          </a:graphicData>
        </a:graphic>
      </p:graphicFrame>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p:pic>
        <p:nvPicPr>
          <p:cNvPr id="5" name="图片"/>
          <p:cNvPicPr>
            <a:picLocks noChangeAspect="1"/>
          </p:cNvPicPr>
          <p:nvPr userDrawn="1"/>
        </p:nvPicPr>
        <p:blipFill rotWithShape="1">
          <a:blip r:embed="rId1" cstate="print">
            <a:extLst>
              <a:ext uri="{28A0092B-C50C-407E-A947-70E740481C1C}">
                <a14:useLocalDpi xmlns:a14="http://schemas.microsoft.com/office/drawing/2010/main" val="0"/>
              </a:ext>
            </a:extLst>
          </a:blip>
          <a:srcRect t="2" b="39"/>
          <a:stretch>
            <a:fillRect/>
          </a:stretch>
        </p:blipFill>
        <p:spPr>
          <a:xfrm>
            <a:off x="-1270" y="635"/>
            <a:ext cx="9192260" cy="6878955"/>
          </a:xfrm>
          <a:prstGeom prst="rect">
            <a:avLst/>
          </a:prstGeom>
        </p:spPr>
      </p:pic>
      <p:sp>
        <p:nvSpPr>
          <p:cNvPr id="71682" name="Text Box 4"/>
          <p:cNvSpPr txBox="1"/>
          <p:nvPr/>
        </p:nvSpPr>
        <p:spPr>
          <a:xfrm>
            <a:off x="755650" y="836613"/>
            <a:ext cx="7777163" cy="276225"/>
          </a:xfrm>
          <a:prstGeom prst="rect">
            <a:avLst/>
          </a:prstGeom>
          <a:noFill/>
          <a:ln w="9525">
            <a:noFill/>
          </a:ln>
        </p:spPr>
        <p:txBody>
          <a:bodyPr>
            <a:spAutoFit/>
          </a:bodyPr>
          <a:p>
            <a:pPr>
              <a:spcBef>
                <a:spcPct val="50000"/>
              </a:spcBef>
            </a:pPr>
            <a:endParaRPr lang="zh-CN" altLang="zh-CN" sz="1800" dirty="0">
              <a:solidFill>
                <a:schemeClr val="bg2"/>
              </a:solidFill>
              <a:latin typeface="Arial" panose="020B0604020202020204" pitchFamily="34" charset="0"/>
              <a:ea typeface="宋体" panose="02010600030101010101" pitchFamily="2" charset="-122"/>
            </a:endParaRPr>
          </a:p>
        </p:txBody>
      </p:sp>
      <p:graphicFrame>
        <p:nvGraphicFramePr>
          <p:cNvPr id="6622213" name="Group 5"/>
          <p:cNvGraphicFramePr>
            <a:graphicFrameLocks noGrp="1"/>
          </p:cNvGraphicFramePr>
          <p:nvPr/>
        </p:nvGraphicFramePr>
        <p:xfrm>
          <a:off x="539750" y="333058"/>
          <a:ext cx="8064500" cy="936625"/>
        </p:xfrm>
        <a:graphic>
          <a:graphicData uri="http://schemas.openxmlformats.org/drawingml/2006/table">
            <a:tbl>
              <a:tblPr/>
              <a:tblGrid>
                <a:gridCol w="8064500"/>
              </a:tblGrid>
              <a:tr h="936625">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2800" b="1" i="0" u="none" strike="noStrike" cap="none" normalizeH="0" baseline="0" smtClean="0">
                          <a:ln>
                            <a:noFill/>
                          </a:ln>
                          <a:solidFill>
                            <a:schemeClr val="bg2"/>
                          </a:solidFill>
                          <a:effectLst/>
                          <a:latin typeface="楷体_GB2312" pitchFamily="49" charset="-122"/>
                          <a:ea typeface="楷体_GB2312" pitchFamily="49" charset="-122"/>
                        </a:rPr>
                        <a:t>总包初审对比表</a:t>
                      </a:r>
                      <a:r>
                        <a:rPr kumimoji="1" lang="en-US" altLang="zh-CN" sz="2800" b="1" i="0" u="none" strike="noStrike" cap="none" normalizeH="0" baseline="0" smtClean="0">
                          <a:ln>
                            <a:noFill/>
                          </a:ln>
                          <a:solidFill>
                            <a:schemeClr val="bg2"/>
                          </a:solidFill>
                          <a:effectLst/>
                          <a:latin typeface="楷体_GB2312" pitchFamily="49" charset="-122"/>
                          <a:ea typeface="楷体_GB2312" pitchFamily="49" charset="-122"/>
                        </a:rPr>
                        <a:t>1</a:t>
                      </a:r>
                      <a:r>
                        <a:rPr kumimoji="1" lang="zh-CN" altLang="en-US" sz="2800" b="1" i="0" u="none" strike="noStrike" cap="none" normalizeH="0" baseline="0" smtClean="0">
                          <a:ln>
                            <a:noFill/>
                          </a:ln>
                          <a:solidFill>
                            <a:schemeClr val="bg2"/>
                          </a:solidFill>
                          <a:effectLst/>
                          <a:latin typeface="楷体_GB2312" pitchFamily="49" charset="-122"/>
                          <a:ea typeface="楷体_GB2312" pitchFamily="49" charset="-122"/>
                        </a:rPr>
                        <a:t>（汇总对比）</a:t>
                      </a:r>
                      <a:endParaRPr kumimoji="1" lang="zh-CN" altLang="en-US" sz="3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cap="flat">
                      <a:noFill/>
                    </a:lnL>
                    <a:lnR cap="flat">
                      <a:noFill/>
                    </a:lnR>
                    <a:lnT cap="flat">
                      <a:noFill/>
                    </a:lnT>
                    <a:lnB cap="flat">
                      <a:noFill/>
                    </a:lnB>
                    <a:lnTlToBr>
                      <a:noFill/>
                    </a:lnTlToBr>
                    <a:lnBlToTr>
                      <a:noFill/>
                    </a:lnBlToTr>
                    <a:noFill/>
                  </a:tcPr>
                </a:tc>
              </a:tr>
            </a:tbl>
          </a:graphicData>
        </a:graphic>
      </p:graphicFrame>
      <p:graphicFrame>
        <p:nvGraphicFramePr>
          <p:cNvPr id="6622304" name="Group 96"/>
          <p:cNvGraphicFramePr>
            <a:graphicFrameLocks noGrp="1"/>
          </p:cNvGraphicFramePr>
          <p:nvPr>
            <p:custDataLst>
              <p:tags r:id="rId2"/>
            </p:custDataLst>
          </p:nvPr>
        </p:nvGraphicFramePr>
        <p:xfrm>
          <a:off x="442595" y="1384935"/>
          <a:ext cx="8305800" cy="4973955"/>
        </p:xfrm>
        <a:graphic>
          <a:graphicData uri="http://schemas.openxmlformats.org/drawingml/2006/table">
            <a:tbl>
              <a:tblPr/>
              <a:tblGrid>
                <a:gridCol w="663575"/>
                <a:gridCol w="873442"/>
                <a:gridCol w="1019175"/>
                <a:gridCol w="1573213"/>
                <a:gridCol w="1584325"/>
                <a:gridCol w="1008062"/>
                <a:gridCol w="1584325"/>
              </a:tblGrid>
              <a:tr h="604838">
                <a:tc gridSpan="2">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cs typeface="Arial" panose="020B0604020202020204" pitchFamily="34" charset="0"/>
                        </a:rPr>
                        <a:t>项目</a:t>
                      </a:r>
                      <a:endParaRPr kumimoji="1" lang="zh-CN" altLang="en-US" sz="3200" b="0" i="0" u="none" strike="noStrike" cap="none" normalizeH="0" baseline="0" smtClean="0">
                        <a:ln>
                          <a:noFill/>
                        </a:ln>
                        <a:solidFill>
                          <a:schemeClr val="bg2"/>
                        </a:solidFill>
                        <a:effectLst/>
                        <a:latin typeface="楷体_GB2312" pitchFamily="49" charset="-122"/>
                        <a:ea typeface="楷体_GB2312" pitchFamily="49" charset="-122"/>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单位</a:t>
                      </a:r>
                      <a:endParaRPr kumimoji="1" lang="zh-CN" altLang="en-US" sz="3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咨询公司价格</a:t>
                      </a:r>
                      <a:endParaRPr kumimoji="1" lang="zh-CN" altLang="en-US" sz="3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施工单位价格</a:t>
                      </a:r>
                      <a:endParaRPr kumimoji="1" lang="zh-CN" altLang="en-US" sz="3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差异</a:t>
                      </a:r>
                      <a:endParaRPr kumimoji="1" lang="zh-CN" altLang="en-US" sz="3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差异折合单方</a:t>
                      </a:r>
                      <a:endParaRPr kumimoji="1" lang="zh-CN" altLang="en-US" sz="3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1488">
                <a:tc gridSpan="2">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造价合计</a:t>
                      </a:r>
                      <a:endParaRPr kumimoji="1" lang="zh-CN" altLang="en-US" sz="3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万元</a:t>
                      </a:r>
                      <a:endParaRPr kumimoji="1" lang="zh-CN" altLang="en-US" sz="3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en-US" altLang="zh-CN" sz="1800" b="0" i="0" u="none" strike="noStrike" cap="none" normalizeH="0" baseline="0" smtClean="0">
                          <a:ln>
                            <a:noFill/>
                          </a:ln>
                          <a:solidFill>
                            <a:schemeClr val="bg2"/>
                          </a:solidFill>
                          <a:effectLst/>
                          <a:latin typeface="楷体_GB2312" pitchFamily="49" charset="-122"/>
                          <a:ea typeface="楷体_GB2312" pitchFamily="49" charset="-122"/>
                          <a:cs typeface="Arial" panose="020B0604020202020204" pitchFamily="34" charset="0"/>
                        </a:rPr>
                        <a:t>0</a:t>
                      </a:r>
                      <a:endParaRPr kumimoji="1" lang="en-US" altLang="zh-CN" sz="3200" b="0" i="0" u="none" strike="noStrike" cap="none" normalizeH="0" baseline="0" smtClean="0">
                        <a:ln>
                          <a:noFill/>
                        </a:ln>
                        <a:solidFill>
                          <a:schemeClr val="bg2"/>
                        </a:solidFill>
                        <a:effectLst/>
                        <a:latin typeface="楷体_GB2312" pitchFamily="49" charset="-122"/>
                        <a:ea typeface="楷体_GB2312" pitchFamily="49" charset="-122"/>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en-US" altLang="zh-CN" sz="1800" b="0" i="0" u="none" strike="noStrike" cap="none" normalizeH="0" baseline="0" smtClean="0">
                          <a:ln>
                            <a:noFill/>
                          </a:ln>
                          <a:solidFill>
                            <a:schemeClr val="bg2"/>
                          </a:solidFill>
                          <a:effectLst/>
                          <a:latin typeface="楷体_GB2312" pitchFamily="49" charset="-122"/>
                          <a:ea typeface="楷体_GB2312" pitchFamily="49" charset="-122"/>
                          <a:cs typeface="Arial" panose="020B0604020202020204" pitchFamily="34" charset="0"/>
                        </a:rPr>
                        <a:t>0.00 </a:t>
                      </a:r>
                      <a:endParaRPr kumimoji="1" lang="en-US" altLang="zh-CN" sz="3200" b="0" i="0" u="none" strike="noStrike" cap="none" normalizeH="0" baseline="0" smtClean="0">
                        <a:ln>
                          <a:noFill/>
                        </a:ln>
                        <a:solidFill>
                          <a:schemeClr val="bg2"/>
                        </a:solidFill>
                        <a:effectLst/>
                        <a:latin typeface="楷体_GB2312" pitchFamily="49" charset="-122"/>
                        <a:ea typeface="楷体_GB2312" pitchFamily="49" charset="-122"/>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en-US" altLang="zh-CN" sz="1800" b="0" i="0" u="none" strike="noStrike" cap="none" normalizeH="0" baseline="0" smtClean="0">
                          <a:ln>
                            <a:noFill/>
                          </a:ln>
                          <a:solidFill>
                            <a:schemeClr val="bg2"/>
                          </a:solidFill>
                          <a:effectLst/>
                          <a:latin typeface="楷体_GB2312" pitchFamily="49" charset="-122"/>
                          <a:ea typeface="楷体_GB2312" pitchFamily="49" charset="-122"/>
                          <a:cs typeface="Arial" panose="020B0604020202020204" pitchFamily="34" charset="0"/>
                        </a:rPr>
                        <a:t>0.00 </a:t>
                      </a:r>
                      <a:endParaRPr kumimoji="1" lang="en-US" altLang="zh-CN" sz="3200" b="0" i="0" u="none" strike="noStrike" cap="none" normalizeH="0" baseline="0" smtClean="0">
                        <a:ln>
                          <a:noFill/>
                        </a:ln>
                        <a:solidFill>
                          <a:schemeClr val="bg2"/>
                        </a:solidFill>
                        <a:effectLst/>
                        <a:latin typeface="楷体_GB2312" pitchFamily="49" charset="-122"/>
                        <a:ea typeface="楷体_GB2312" pitchFamily="49" charset="-122"/>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3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r>
              <a:tr h="425450">
                <a:tc rowSpan="2">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cs typeface="Arial" panose="020B0604020202020204" pitchFamily="34" charset="0"/>
                        </a:rPr>
                        <a:t>土建</a:t>
                      </a:r>
                      <a:endParaRPr kumimoji="1" lang="zh-CN" altLang="en-US" sz="2800" b="0" i="0" u="none" strike="noStrike" cap="none" normalizeH="0" baseline="0" smtClean="0">
                        <a:ln>
                          <a:noFill/>
                        </a:ln>
                        <a:solidFill>
                          <a:schemeClr val="bg2"/>
                        </a:solidFill>
                        <a:effectLst/>
                        <a:latin typeface="楷体_GB2312" pitchFamily="49" charset="-122"/>
                        <a:ea typeface="楷体_GB2312" pitchFamily="49" charset="-122"/>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结构</a:t>
                      </a:r>
                      <a:endParaRPr kumimoji="1" lang="zh-CN" altLang="en-US" sz="3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万元</a:t>
                      </a:r>
                      <a:endParaRPr kumimoji="1" lang="zh-CN" altLang="en-US" sz="3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cs typeface="Arial" panose="020B0604020202020204" pitchFamily="34" charset="0"/>
                        </a:rPr>
                        <a:t>　</a:t>
                      </a:r>
                      <a:endParaRPr kumimoji="1" lang="zh-CN" altLang="en-US" sz="3200" b="0" i="0" u="none" strike="noStrike" cap="none" normalizeH="0" baseline="0" smtClean="0">
                        <a:ln>
                          <a:noFill/>
                        </a:ln>
                        <a:solidFill>
                          <a:schemeClr val="bg2"/>
                        </a:solidFill>
                        <a:effectLst/>
                        <a:latin typeface="楷体_GB2312" pitchFamily="49" charset="-122"/>
                        <a:ea typeface="楷体_GB2312" pitchFamily="49" charset="-122"/>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3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en-US" altLang="zh-CN" sz="1800" b="0" i="0" u="none" strike="noStrike" cap="none" normalizeH="0" baseline="0" smtClean="0">
                          <a:ln>
                            <a:noFill/>
                          </a:ln>
                          <a:solidFill>
                            <a:schemeClr val="bg2"/>
                          </a:solidFill>
                          <a:effectLst/>
                          <a:latin typeface="楷体_GB2312" pitchFamily="49" charset="-122"/>
                          <a:ea typeface="楷体_GB2312" pitchFamily="49" charset="-122"/>
                          <a:cs typeface="Arial" panose="020B0604020202020204" pitchFamily="34" charset="0"/>
                        </a:rPr>
                        <a:t>0.00 </a:t>
                      </a:r>
                      <a:endParaRPr kumimoji="1" lang="en-US" altLang="zh-CN" sz="3200" b="0" i="0" u="none" strike="noStrike" cap="none" normalizeH="0" baseline="0" smtClean="0">
                        <a:ln>
                          <a:noFill/>
                        </a:ln>
                        <a:solidFill>
                          <a:schemeClr val="bg2"/>
                        </a:solidFill>
                        <a:effectLst/>
                        <a:latin typeface="楷体_GB2312" pitchFamily="49" charset="-122"/>
                        <a:ea typeface="楷体_GB2312" pitchFamily="49" charset="-122"/>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3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r>
              <a:tr h="512763">
                <a:tc vMerge="1">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建筑</a:t>
                      </a:r>
                      <a:endParaRPr kumimoji="1" lang="zh-CN" altLang="en-US" sz="3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万元</a:t>
                      </a:r>
                      <a:endParaRPr kumimoji="1" lang="zh-CN" altLang="en-US" sz="3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cs typeface="Arial" panose="020B0604020202020204" pitchFamily="34" charset="0"/>
                        </a:rPr>
                        <a:t>　</a:t>
                      </a:r>
                      <a:endParaRPr kumimoji="1" lang="zh-CN" altLang="en-US" sz="3200" b="0" i="0" u="none" strike="noStrike" cap="none" normalizeH="0" baseline="0" smtClean="0">
                        <a:ln>
                          <a:noFill/>
                        </a:ln>
                        <a:solidFill>
                          <a:schemeClr val="bg2"/>
                        </a:solidFill>
                        <a:effectLst/>
                        <a:latin typeface="楷体_GB2312" pitchFamily="49" charset="-122"/>
                        <a:ea typeface="楷体_GB2312" pitchFamily="49" charset="-122"/>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3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en-US" altLang="zh-CN" sz="1800" b="0" i="0" u="none" strike="noStrike" cap="none" normalizeH="0" baseline="0" smtClean="0">
                          <a:ln>
                            <a:noFill/>
                          </a:ln>
                          <a:solidFill>
                            <a:schemeClr val="bg2"/>
                          </a:solidFill>
                          <a:effectLst/>
                          <a:latin typeface="楷体_GB2312" pitchFamily="49" charset="-122"/>
                          <a:ea typeface="楷体_GB2312" pitchFamily="49" charset="-122"/>
                          <a:cs typeface="Arial" panose="020B0604020202020204" pitchFamily="34" charset="0"/>
                        </a:rPr>
                        <a:t>0.00 </a:t>
                      </a:r>
                      <a:endParaRPr kumimoji="1" lang="en-US" altLang="zh-CN" sz="3200" b="0" i="0" u="none" strike="noStrike" cap="none" normalizeH="0" baseline="0" smtClean="0">
                        <a:ln>
                          <a:noFill/>
                        </a:ln>
                        <a:solidFill>
                          <a:schemeClr val="bg2"/>
                        </a:solidFill>
                        <a:effectLst/>
                        <a:latin typeface="楷体_GB2312" pitchFamily="49" charset="-122"/>
                        <a:ea typeface="楷体_GB2312" pitchFamily="49" charset="-122"/>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3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r>
              <a:tr h="414338">
                <a:tc rowSpan="3">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rPr>
                        <a:t>安装</a:t>
                      </a:r>
                      <a:endParaRPr kumimoji="1" lang="zh-CN" altLang="en-US" sz="28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给排水</a:t>
                      </a:r>
                      <a:endParaRPr kumimoji="1" lang="zh-CN" altLang="en-US" sz="3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万元</a:t>
                      </a:r>
                      <a:endParaRPr kumimoji="1" lang="zh-CN" altLang="en-US" sz="3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cs typeface="Arial" panose="020B0604020202020204" pitchFamily="34" charset="0"/>
                        </a:rPr>
                        <a:t>　</a:t>
                      </a:r>
                      <a:endParaRPr kumimoji="1" lang="zh-CN" altLang="en-US" sz="3200" b="0" i="0" u="none" strike="noStrike" cap="none" normalizeH="0" baseline="0" smtClean="0">
                        <a:ln>
                          <a:noFill/>
                        </a:ln>
                        <a:solidFill>
                          <a:schemeClr val="bg2"/>
                        </a:solidFill>
                        <a:effectLst/>
                        <a:latin typeface="楷体_GB2312" pitchFamily="49" charset="-122"/>
                        <a:ea typeface="楷体_GB2312" pitchFamily="49" charset="-122"/>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3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en-US" altLang="zh-CN" sz="1800" b="0" i="0" u="none" strike="noStrike" cap="none" normalizeH="0" baseline="0" smtClean="0">
                          <a:ln>
                            <a:noFill/>
                          </a:ln>
                          <a:solidFill>
                            <a:schemeClr val="bg2"/>
                          </a:solidFill>
                          <a:effectLst/>
                          <a:latin typeface="楷体_GB2312" pitchFamily="49" charset="-122"/>
                          <a:ea typeface="楷体_GB2312" pitchFamily="49" charset="-122"/>
                          <a:cs typeface="Arial" panose="020B0604020202020204" pitchFamily="34" charset="0"/>
                        </a:rPr>
                        <a:t>0.00 </a:t>
                      </a:r>
                      <a:endParaRPr kumimoji="1" lang="en-US" altLang="zh-CN" sz="3200" b="0" i="0" u="none" strike="noStrike" cap="none" normalizeH="0" baseline="0" smtClean="0">
                        <a:ln>
                          <a:noFill/>
                        </a:ln>
                        <a:solidFill>
                          <a:schemeClr val="bg2"/>
                        </a:solidFill>
                        <a:effectLst/>
                        <a:latin typeface="楷体_GB2312" pitchFamily="49" charset="-122"/>
                        <a:ea typeface="楷体_GB2312" pitchFamily="49" charset="-122"/>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3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r>
              <a:tr h="496888">
                <a:tc vMerge="1">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暖通</a:t>
                      </a:r>
                      <a:endParaRPr kumimoji="1" lang="zh-CN" altLang="en-US" sz="3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万元</a:t>
                      </a:r>
                      <a:endParaRPr kumimoji="1" lang="zh-CN" altLang="en-US" sz="3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cs typeface="Arial" panose="020B0604020202020204" pitchFamily="34" charset="0"/>
                        </a:rPr>
                        <a:t>　</a:t>
                      </a:r>
                      <a:endParaRPr kumimoji="1" lang="zh-CN" altLang="en-US" sz="3200" b="0" i="0" u="none" strike="noStrike" cap="none" normalizeH="0" baseline="0" smtClean="0">
                        <a:ln>
                          <a:noFill/>
                        </a:ln>
                        <a:solidFill>
                          <a:schemeClr val="bg2"/>
                        </a:solidFill>
                        <a:effectLst/>
                        <a:latin typeface="楷体_GB2312" pitchFamily="49" charset="-122"/>
                        <a:ea typeface="楷体_GB2312" pitchFamily="49" charset="-122"/>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3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en-US" altLang="zh-CN" sz="1800" b="0" i="0" u="none" strike="noStrike" cap="none" normalizeH="0" baseline="0" smtClean="0">
                          <a:ln>
                            <a:noFill/>
                          </a:ln>
                          <a:solidFill>
                            <a:schemeClr val="bg2"/>
                          </a:solidFill>
                          <a:effectLst/>
                          <a:latin typeface="楷体_GB2312" pitchFamily="49" charset="-122"/>
                          <a:ea typeface="楷体_GB2312" pitchFamily="49" charset="-122"/>
                          <a:cs typeface="Arial" panose="020B0604020202020204" pitchFamily="34" charset="0"/>
                        </a:rPr>
                        <a:t>0.00 </a:t>
                      </a:r>
                      <a:endParaRPr kumimoji="1" lang="en-US" altLang="zh-CN" sz="3200" b="0" i="0" u="none" strike="noStrike" cap="none" normalizeH="0" baseline="0" smtClean="0">
                        <a:ln>
                          <a:noFill/>
                        </a:ln>
                        <a:solidFill>
                          <a:schemeClr val="bg2"/>
                        </a:solidFill>
                        <a:effectLst/>
                        <a:latin typeface="楷体_GB2312" pitchFamily="49" charset="-122"/>
                        <a:ea typeface="楷体_GB2312" pitchFamily="49" charset="-122"/>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3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r>
              <a:tr h="500063">
                <a:tc vMerge="1">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电气</a:t>
                      </a:r>
                      <a:endParaRPr kumimoji="1" lang="zh-CN" altLang="en-US" sz="3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万元</a:t>
                      </a:r>
                      <a:endParaRPr kumimoji="1" lang="zh-CN" altLang="en-US" sz="3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cs typeface="Arial" panose="020B0604020202020204" pitchFamily="34" charset="0"/>
                        </a:rPr>
                        <a:t>　</a:t>
                      </a:r>
                      <a:endParaRPr kumimoji="1" lang="zh-CN" altLang="en-US" sz="3200" b="0" i="0" u="none" strike="noStrike" cap="none" normalizeH="0" baseline="0" smtClean="0">
                        <a:ln>
                          <a:noFill/>
                        </a:ln>
                        <a:solidFill>
                          <a:schemeClr val="bg2"/>
                        </a:solidFill>
                        <a:effectLst/>
                        <a:latin typeface="楷体_GB2312" pitchFamily="49" charset="-122"/>
                        <a:ea typeface="楷体_GB2312" pitchFamily="49" charset="-122"/>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3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en-US" altLang="zh-CN" sz="1800" b="0" i="0" u="none" strike="noStrike" cap="none" normalizeH="0" baseline="0" smtClean="0">
                          <a:ln>
                            <a:noFill/>
                          </a:ln>
                          <a:solidFill>
                            <a:schemeClr val="bg2"/>
                          </a:solidFill>
                          <a:effectLst/>
                          <a:latin typeface="楷体_GB2312" pitchFamily="49" charset="-122"/>
                          <a:ea typeface="楷体_GB2312" pitchFamily="49" charset="-122"/>
                          <a:cs typeface="Arial" panose="020B0604020202020204" pitchFamily="34" charset="0"/>
                        </a:rPr>
                        <a:t>0.00 </a:t>
                      </a:r>
                      <a:endParaRPr kumimoji="1" lang="en-US" altLang="zh-CN" sz="3200" b="0" i="0" u="none" strike="noStrike" cap="none" normalizeH="0" baseline="0" smtClean="0">
                        <a:ln>
                          <a:noFill/>
                        </a:ln>
                        <a:solidFill>
                          <a:schemeClr val="bg2"/>
                        </a:solidFill>
                        <a:effectLst/>
                        <a:latin typeface="楷体_GB2312" pitchFamily="49" charset="-122"/>
                        <a:ea typeface="楷体_GB2312" pitchFamily="49" charset="-122"/>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3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r>
              <a:tr h="469900">
                <a:tc gridSpan="2">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措施费</a:t>
                      </a:r>
                      <a:endParaRPr kumimoji="1" lang="zh-CN" altLang="en-US" sz="3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万元</a:t>
                      </a:r>
                      <a:endParaRPr kumimoji="1" lang="zh-CN" altLang="en-US" sz="3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cs typeface="Arial" panose="020B0604020202020204" pitchFamily="34" charset="0"/>
                        </a:rPr>
                        <a:t>　</a:t>
                      </a:r>
                      <a:endParaRPr kumimoji="1" lang="zh-CN" altLang="en-US" sz="3200" b="0" i="0" u="none" strike="noStrike" cap="none" normalizeH="0" baseline="0" smtClean="0">
                        <a:ln>
                          <a:noFill/>
                        </a:ln>
                        <a:solidFill>
                          <a:schemeClr val="bg2"/>
                        </a:solidFill>
                        <a:effectLst/>
                        <a:latin typeface="楷体_GB2312" pitchFamily="49" charset="-122"/>
                        <a:ea typeface="楷体_GB2312" pitchFamily="49" charset="-122"/>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3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en-US" altLang="zh-CN" sz="1800" b="0" i="0" u="none" strike="noStrike" cap="none" normalizeH="0" baseline="0" smtClean="0">
                          <a:ln>
                            <a:noFill/>
                          </a:ln>
                          <a:solidFill>
                            <a:schemeClr val="bg2"/>
                          </a:solidFill>
                          <a:effectLst/>
                          <a:latin typeface="楷体_GB2312" pitchFamily="49" charset="-122"/>
                          <a:ea typeface="楷体_GB2312" pitchFamily="49" charset="-122"/>
                          <a:cs typeface="Arial" panose="020B0604020202020204" pitchFamily="34" charset="0"/>
                        </a:rPr>
                        <a:t>0.00 </a:t>
                      </a:r>
                      <a:endParaRPr kumimoji="1" lang="en-US" altLang="zh-CN" sz="3200" b="0" i="0" u="none" strike="noStrike" cap="none" normalizeH="0" baseline="0" smtClean="0">
                        <a:ln>
                          <a:noFill/>
                        </a:ln>
                        <a:solidFill>
                          <a:schemeClr val="bg2"/>
                        </a:solidFill>
                        <a:effectLst/>
                        <a:latin typeface="楷体_GB2312" pitchFamily="49" charset="-122"/>
                        <a:ea typeface="楷体_GB2312" pitchFamily="49" charset="-122"/>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3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r>
              <a:tr h="471488">
                <a:tc gridSpan="2">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建筑面积</a:t>
                      </a:r>
                      <a:endParaRPr kumimoji="1" lang="zh-CN" altLang="en-US" sz="3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平米</a:t>
                      </a:r>
                      <a:endParaRPr kumimoji="1" lang="zh-CN" altLang="en-US" sz="3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3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3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en-US" altLang="zh-CN" sz="1800" b="0" i="0" u="none" strike="noStrike" cap="none" normalizeH="0" baseline="0" smtClean="0">
                          <a:ln>
                            <a:noFill/>
                          </a:ln>
                          <a:solidFill>
                            <a:schemeClr val="bg2"/>
                          </a:solidFill>
                          <a:effectLst/>
                          <a:latin typeface="楷体_GB2312" pitchFamily="49" charset="-122"/>
                          <a:ea typeface="楷体_GB2312" pitchFamily="49" charset="-122"/>
                          <a:cs typeface="Arial" panose="020B0604020202020204" pitchFamily="34" charset="0"/>
                        </a:rPr>
                        <a:t>0.00 </a:t>
                      </a:r>
                      <a:endParaRPr kumimoji="1" lang="en-US" altLang="zh-CN" sz="3200" b="0" i="0" u="none" strike="noStrike" cap="none" normalizeH="0" baseline="0" smtClean="0">
                        <a:ln>
                          <a:noFill/>
                        </a:ln>
                        <a:solidFill>
                          <a:schemeClr val="bg2"/>
                        </a:solidFill>
                        <a:effectLst/>
                        <a:latin typeface="楷体_GB2312" pitchFamily="49" charset="-122"/>
                        <a:ea typeface="楷体_GB2312" pitchFamily="49" charset="-122"/>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pPr>
                      <a:r>
                        <a:rPr kumimoji="1" lang="zh-CN" altLang="en-US" sz="18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3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r>
              <a:tr h="606425">
                <a:tc gridSpan="7">
                  <a:txBody>
                    <a:bodyPr/>
                    <a:lstStyle/>
                    <a:p>
                      <a:pPr marL="342900" marR="0" lvl="0" indent="-342900" algn="l" defTabSz="914400" rtl="0" eaLnBrk="1" fontAlgn="ctr" latinLnBrk="0" hangingPunct="1">
                        <a:lnSpc>
                          <a:spcPct val="100000"/>
                        </a:lnSpc>
                        <a:spcBef>
                          <a:spcPct val="0"/>
                        </a:spcBef>
                        <a:spcAft>
                          <a:spcPct val="0"/>
                        </a:spcAft>
                        <a:buClrTx/>
                        <a:buSzTx/>
                        <a:buFontTx/>
                        <a:buNone/>
                      </a:pPr>
                      <a:r>
                        <a:rPr kumimoji="1" lang="zh-CN" altLang="en-US" sz="1600" b="0" i="0" u="none" strike="noStrike" cap="none" normalizeH="0" baseline="0" smtClean="0">
                          <a:ln>
                            <a:noFill/>
                          </a:ln>
                          <a:solidFill>
                            <a:schemeClr val="bg2"/>
                          </a:solidFill>
                          <a:effectLst/>
                          <a:latin typeface="楷体_GB2312" pitchFamily="49" charset="-122"/>
                          <a:ea typeface="楷体_GB2312" pitchFamily="49" charset="-122"/>
                        </a:rPr>
                        <a:t>注意：灰色区域有公式连接</a:t>
                      </a:r>
                      <a:endParaRPr kumimoji="1" lang="zh-CN" altLang="en-US" sz="28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cap="flat">
                      <a:noFill/>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hMerge="1">
                  <a:tcPr/>
                </a:tc>
                <a:tc hMerge="1">
                  <a:tcPr/>
                </a:tc>
                <a:tc hMerge="1">
                  <a:tcPr/>
                </a:tc>
                <a:tc hMerge="1">
                  <a:tcPr/>
                </a:tc>
                <a:tc hMerge="1">
                  <a:tcPr/>
                </a:tc>
                <a:tc hMerge="1">
                  <a:tcPr/>
                </a:tc>
              </a:tr>
            </a:tbl>
          </a:graphicData>
        </a:graphic>
      </p:graphicFrame>
    </p:spTree>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p:pic>
        <p:nvPicPr>
          <p:cNvPr id="5" name="图片"/>
          <p:cNvPicPr>
            <a:picLocks noChangeAspect="1"/>
          </p:cNvPicPr>
          <p:nvPr userDrawn="1"/>
        </p:nvPicPr>
        <p:blipFill rotWithShape="1">
          <a:blip r:embed="rId1" cstate="print">
            <a:extLst>
              <a:ext uri="{28A0092B-C50C-407E-A947-70E740481C1C}">
                <a14:useLocalDpi xmlns:a14="http://schemas.microsoft.com/office/drawing/2010/main" val="0"/>
              </a:ext>
            </a:extLst>
          </a:blip>
          <a:srcRect t="2" b="39"/>
          <a:stretch>
            <a:fillRect/>
          </a:stretch>
        </p:blipFill>
        <p:spPr>
          <a:xfrm>
            <a:off x="-1270" y="635"/>
            <a:ext cx="9192260" cy="6878955"/>
          </a:xfrm>
          <a:prstGeom prst="rect">
            <a:avLst/>
          </a:prstGeom>
        </p:spPr>
      </p:pic>
      <p:graphicFrame>
        <p:nvGraphicFramePr>
          <p:cNvPr id="6623236" name="Group 4"/>
          <p:cNvGraphicFramePr>
            <a:graphicFrameLocks noGrp="1"/>
          </p:cNvGraphicFramePr>
          <p:nvPr/>
        </p:nvGraphicFramePr>
        <p:xfrm>
          <a:off x="468313" y="404813"/>
          <a:ext cx="8218488" cy="892175"/>
        </p:xfrm>
        <a:graphic>
          <a:graphicData uri="http://schemas.openxmlformats.org/drawingml/2006/table">
            <a:tbl>
              <a:tblPr/>
              <a:tblGrid>
                <a:gridCol w="8218487"/>
              </a:tblGrid>
              <a:tr h="892175">
                <a:tc>
                  <a:txBody>
                    <a:bodyPr/>
                    <a:lstStyle/>
                    <a:p>
                      <a:pPr marL="342900" marR="0" lvl="0" indent="-342900" algn="ctr" defTabSz="914400" rtl="0" eaLnBrk="1" fontAlgn="ctr" latinLnBrk="0" hangingPunct="1">
                        <a:lnSpc>
                          <a:spcPct val="100000"/>
                        </a:lnSpc>
                        <a:spcBef>
                          <a:spcPct val="0"/>
                        </a:spcBef>
                        <a:spcAft>
                          <a:spcPct val="0"/>
                        </a:spcAft>
                        <a:buClrTx/>
                        <a:buSzTx/>
                        <a:buFontTx/>
                        <a:buNone/>
                      </a:pPr>
                      <a:r>
                        <a:rPr kumimoji="1" lang="zh-CN" altLang="en-US" sz="2800" b="1" i="0" u="none" strike="noStrike" cap="none" normalizeH="0" baseline="0" smtClean="0">
                          <a:ln>
                            <a:noFill/>
                          </a:ln>
                          <a:solidFill>
                            <a:schemeClr val="bg2"/>
                          </a:solidFill>
                          <a:effectLst/>
                          <a:latin typeface="楷体_GB2312" pitchFamily="49" charset="-122"/>
                          <a:ea typeface="楷体_GB2312" pitchFamily="49" charset="-122"/>
                        </a:rPr>
                        <a:t>总包初审对比表</a:t>
                      </a:r>
                      <a:r>
                        <a:rPr kumimoji="1" lang="en-US" altLang="zh-CN" sz="2800" b="1" i="0" u="none" strike="noStrike" cap="none" normalizeH="0" baseline="0" smtClean="0">
                          <a:ln>
                            <a:noFill/>
                          </a:ln>
                          <a:solidFill>
                            <a:schemeClr val="bg2"/>
                          </a:solidFill>
                          <a:effectLst/>
                          <a:latin typeface="楷体_GB2312" pitchFamily="49" charset="-122"/>
                          <a:ea typeface="楷体_GB2312" pitchFamily="49" charset="-122"/>
                        </a:rPr>
                        <a:t>2</a:t>
                      </a:r>
                      <a:r>
                        <a:rPr kumimoji="1" lang="zh-CN" altLang="en-US" sz="2800" b="1" i="0" u="none" strike="noStrike" cap="none" normalizeH="0" baseline="0" smtClean="0">
                          <a:ln>
                            <a:noFill/>
                          </a:ln>
                          <a:solidFill>
                            <a:schemeClr val="bg2"/>
                          </a:solidFill>
                          <a:effectLst/>
                          <a:latin typeface="楷体_GB2312" pitchFamily="49" charset="-122"/>
                          <a:ea typeface="楷体_GB2312" pitchFamily="49" charset="-122"/>
                        </a:rPr>
                        <a:t>（与对标比较）</a:t>
                      </a:r>
                      <a:endParaRPr kumimoji="1" lang="zh-CN" altLang="en-US" sz="3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cap="flat">
                      <a:noFill/>
                    </a:lnL>
                    <a:lnR cap="flat">
                      <a:noFill/>
                    </a:lnR>
                    <a:lnT cap="flat">
                      <a:noFill/>
                    </a:lnT>
                    <a:lnB cap="flat">
                      <a:noFill/>
                    </a:lnB>
                    <a:lnTlToBr>
                      <a:noFill/>
                    </a:lnTlToBr>
                    <a:lnBlToTr>
                      <a:noFill/>
                    </a:lnBlToTr>
                    <a:noFill/>
                  </a:tcPr>
                </a:tc>
              </a:tr>
            </a:tbl>
          </a:graphicData>
        </a:graphic>
      </p:graphicFrame>
      <p:graphicFrame>
        <p:nvGraphicFramePr>
          <p:cNvPr id="72708" name="表格 72707"/>
          <p:cNvGraphicFramePr/>
          <p:nvPr>
            <p:custDataLst>
              <p:tags r:id="rId2"/>
            </p:custDataLst>
          </p:nvPr>
        </p:nvGraphicFramePr>
        <p:xfrm>
          <a:off x="538798" y="1341438"/>
          <a:ext cx="8147050" cy="4922838"/>
        </p:xfrm>
        <a:graphic>
          <a:graphicData uri="http://schemas.openxmlformats.org/drawingml/2006/table">
            <a:tbl>
              <a:tblPr/>
              <a:tblGrid>
                <a:gridCol w="576263"/>
                <a:gridCol w="1133475"/>
                <a:gridCol w="969962"/>
                <a:gridCol w="1384300"/>
                <a:gridCol w="1492250"/>
                <a:gridCol w="1312863"/>
                <a:gridCol w="1277937"/>
              </a:tblGrid>
              <a:tr h="561975">
                <a:tc gridSpan="2">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zh-CN" altLang="en-US" sz="1800" dirty="0">
                          <a:solidFill>
                            <a:schemeClr val="bg2"/>
                          </a:solidFill>
                          <a:latin typeface="楷体_GB2312" pitchFamily="49" charset="-122"/>
                        </a:rPr>
                        <a:t>楼号</a:t>
                      </a:r>
                      <a:endParaRPr lang="zh-CN" altLang="en-US" sz="1800" dirty="0">
                        <a:solidFill>
                          <a:schemeClr val="bg2"/>
                        </a:solidFill>
                        <a:latin typeface="楷体_GB2312" pitchFamily="49"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rowSpan="2">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zh-CN" altLang="en-US" sz="1800" dirty="0">
                          <a:solidFill>
                            <a:schemeClr val="bg2"/>
                          </a:solidFill>
                          <a:latin typeface="楷体_GB2312" pitchFamily="49" charset="-122"/>
                        </a:rPr>
                        <a:t>单位</a:t>
                      </a:r>
                      <a:endParaRPr lang="zh-CN" altLang="en-US" sz="1800" dirty="0">
                        <a:solidFill>
                          <a:schemeClr val="bg2"/>
                        </a:solidFill>
                        <a:latin typeface="楷体_GB2312" pitchFamily="49"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en-US" altLang="zh-CN" sz="1800" dirty="0">
                          <a:solidFill>
                            <a:schemeClr val="bg2"/>
                          </a:solidFill>
                          <a:latin typeface="楷体_GB2312" pitchFamily="49" charset="-122"/>
                        </a:rPr>
                        <a:t>1</a:t>
                      </a:r>
                      <a:r>
                        <a:rPr lang="zh-CN" altLang="en-US" sz="1800" dirty="0">
                          <a:solidFill>
                            <a:schemeClr val="bg2"/>
                          </a:solidFill>
                          <a:latin typeface="楷体_GB2312" pitchFamily="49" charset="-122"/>
                        </a:rPr>
                        <a:t>＃楼</a:t>
                      </a:r>
                      <a:endParaRPr lang="zh-CN" altLang="en-US" sz="1800" dirty="0">
                        <a:solidFill>
                          <a:schemeClr val="bg2"/>
                        </a:solidFill>
                        <a:latin typeface="楷体_GB2312" pitchFamily="49"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en-US" altLang="zh-CN" sz="1800" dirty="0">
                          <a:solidFill>
                            <a:schemeClr val="bg2"/>
                          </a:solidFill>
                          <a:latin typeface="楷体_GB2312" pitchFamily="49" charset="-122"/>
                        </a:rPr>
                        <a:t>2</a:t>
                      </a:r>
                      <a:r>
                        <a:rPr lang="zh-CN" altLang="en-US" sz="1800" dirty="0">
                          <a:solidFill>
                            <a:schemeClr val="bg2"/>
                          </a:solidFill>
                          <a:latin typeface="楷体_GB2312" pitchFamily="49" charset="-122"/>
                        </a:rPr>
                        <a:t>＃楼</a:t>
                      </a:r>
                      <a:endParaRPr lang="zh-CN" altLang="en-US" sz="1800" dirty="0">
                        <a:solidFill>
                          <a:schemeClr val="bg2"/>
                        </a:solidFill>
                        <a:latin typeface="楷体_GB2312" pitchFamily="49"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en-US" altLang="zh-CN" sz="1800" dirty="0">
                          <a:solidFill>
                            <a:schemeClr val="bg2"/>
                          </a:solidFill>
                          <a:latin typeface="楷体_GB2312" pitchFamily="49" charset="-122"/>
                        </a:rPr>
                        <a:t>3</a:t>
                      </a:r>
                      <a:r>
                        <a:rPr lang="zh-CN" altLang="en-US" sz="1800" dirty="0">
                          <a:solidFill>
                            <a:schemeClr val="bg2"/>
                          </a:solidFill>
                          <a:latin typeface="楷体_GB2312" pitchFamily="49" charset="-122"/>
                        </a:rPr>
                        <a:t>＃楼</a:t>
                      </a:r>
                      <a:endParaRPr lang="zh-CN" altLang="en-US" sz="1800" dirty="0">
                        <a:solidFill>
                          <a:schemeClr val="bg2"/>
                        </a:solidFill>
                        <a:latin typeface="楷体_GB2312" pitchFamily="49"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en-US" altLang="zh-CN" sz="1800" dirty="0">
                          <a:solidFill>
                            <a:schemeClr val="bg2"/>
                          </a:solidFill>
                          <a:latin typeface="Times New Roman" panose="02020603050405020304" pitchFamily="18" charset="0"/>
                          <a:ea typeface="宋体" panose="02010600030101010101" pitchFamily="2" charset="-122"/>
                        </a:rPr>
                        <a:t>……</a:t>
                      </a:r>
                      <a:endParaRPr lang="en-US" altLang="zh-CN" sz="1800" dirty="0">
                        <a:solidFill>
                          <a:schemeClr val="bg2"/>
                        </a:solidFill>
                        <a:latin typeface="Times New Roman" panose="02020603050405020304" pitchFamily="18" charset="0"/>
                        <a:ea typeface="宋体" panose="02010600030101010101" pitchFamily="2"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588963">
                <a:tc gridSpan="2">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zh-CN" altLang="en-US" sz="1800" dirty="0">
                          <a:solidFill>
                            <a:schemeClr val="bg2"/>
                          </a:solidFill>
                          <a:latin typeface="楷体_GB2312" pitchFamily="49" charset="-122"/>
                        </a:rPr>
                        <a:t>产品类型</a:t>
                      </a:r>
                      <a:endParaRPr lang="zh-CN" altLang="en-US" sz="1800" dirty="0">
                        <a:solidFill>
                          <a:schemeClr val="bg2"/>
                        </a:solidFill>
                        <a:latin typeface="楷体_GB2312" pitchFamily="49"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zh-CN" altLang="en-US" sz="1800" dirty="0">
                          <a:solidFill>
                            <a:schemeClr val="bg2"/>
                          </a:solidFill>
                          <a:latin typeface="楷体_GB2312" pitchFamily="49" charset="-122"/>
                          <a:cs typeface="Arial" panose="020B0604020202020204" pitchFamily="34" charset="0"/>
                        </a:rPr>
                        <a:t>　</a:t>
                      </a:r>
                      <a:endParaRPr lang="zh-CN" altLang="en-US" sz="1800" dirty="0">
                        <a:solidFill>
                          <a:schemeClr val="bg2"/>
                        </a:solidFill>
                        <a:latin typeface="楷体_GB2312" pitchFamily="49" charset="-122"/>
                        <a:ea typeface="Arial" panose="020B0604020202020204" pitchFamily="34" charset="0"/>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zh-CN" altLang="en-US" sz="1800" dirty="0">
                          <a:solidFill>
                            <a:schemeClr val="bg2"/>
                          </a:solidFill>
                          <a:latin typeface="楷体_GB2312" pitchFamily="49" charset="-122"/>
                          <a:cs typeface="Arial" panose="020B0604020202020204" pitchFamily="34" charset="0"/>
                        </a:rPr>
                        <a:t>　</a:t>
                      </a:r>
                      <a:endParaRPr lang="zh-CN" altLang="en-US" sz="1800" dirty="0">
                        <a:solidFill>
                          <a:schemeClr val="bg2"/>
                        </a:solidFill>
                        <a:latin typeface="楷体_GB2312" pitchFamily="49" charset="-122"/>
                        <a:ea typeface="Arial" panose="020B0604020202020204" pitchFamily="34" charset="0"/>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zh-CN" altLang="en-US" sz="1800" dirty="0">
                          <a:solidFill>
                            <a:schemeClr val="bg2"/>
                          </a:solidFill>
                          <a:latin typeface="楷体_GB2312" pitchFamily="49" charset="-122"/>
                          <a:cs typeface="Arial" panose="020B0604020202020204" pitchFamily="34" charset="0"/>
                        </a:rPr>
                        <a:t>　</a:t>
                      </a:r>
                      <a:endParaRPr lang="zh-CN" altLang="en-US" sz="1800" dirty="0">
                        <a:solidFill>
                          <a:schemeClr val="bg2"/>
                        </a:solidFill>
                        <a:latin typeface="楷体_GB2312" pitchFamily="49" charset="-122"/>
                        <a:ea typeface="Arial" panose="020B0604020202020204" pitchFamily="34" charset="0"/>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eaLnBrk="1" fontAlgn="ctr" hangingPunct="1">
                        <a:buNone/>
                      </a:pPr>
                      <a:r>
                        <a:rPr lang="zh-CN" altLang="en-US" sz="1800" dirty="0">
                          <a:solidFill>
                            <a:schemeClr val="bg2"/>
                          </a:solidFill>
                          <a:latin typeface="宋体" panose="02010600030101010101" pitchFamily="2" charset="-122"/>
                          <a:ea typeface="宋体" panose="02010600030101010101" pitchFamily="2" charset="-122"/>
                        </a:rPr>
                        <a:t>　</a:t>
                      </a:r>
                      <a:endParaRPr lang="zh-CN" altLang="en-US" sz="1800" dirty="0">
                        <a:solidFill>
                          <a:schemeClr val="bg2"/>
                        </a:solidFill>
                        <a:latin typeface="Times New Roman" panose="02020603050405020304" pitchFamily="18" charset="0"/>
                        <a:ea typeface="宋体" panose="02010600030101010101" pitchFamily="2"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84187">
                <a:tc rowSpan="3">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zh-CN" altLang="en-US" sz="1800" dirty="0">
                          <a:solidFill>
                            <a:schemeClr val="bg2"/>
                          </a:solidFill>
                          <a:latin typeface="楷体_GB2312" pitchFamily="49" charset="-122"/>
                        </a:rPr>
                        <a:t>钢</a:t>
                      </a:r>
                      <a:endParaRPr lang="zh-CN" altLang="en-US" sz="1800" dirty="0">
                        <a:solidFill>
                          <a:schemeClr val="bg2"/>
                        </a:solidFill>
                        <a:latin typeface="楷体_GB2312" pitchFamily="49" charset="-122"/>
                      </a:endParaRPr>
                    </a:p>
                    <a:p>
                      <a:pPr marL="342900" lvl="0" indent="-342900" algn="ctr" eaLnBrk="1" fontAlgn="ctr" hangingPunct="1">
                        <a:buNone/>
                      </a:pPr>
                      <a:r>
                        <a:rPr lang="zh-CN" altLang="en-US" sz="1800" dirty="0">
                          <a:solidFill>
                            <a:schemeClr val="bg2"/>
                          </a:solidFill>
                          <a:latin typeface="楷体_GB2312" pitchFamily="49" charset="-122"/>
                        </a:rPr>
                        <a:t>筋</a:t>
                      </a:r>
                      <a:endParaRPr lang="zh-CN" altLang="en-US" sz="1800" dirty="0">
                        <a:solidFill>
                          <a:schemeClr val="bg2"/>
                        </a:solidFill>
                        <a:latin typeface="楷体_GB2312" pitchFamily="49" charset="-122"/>
                      </a:endParaRPr>
                    </a:p>
                    <a:p>
                      <a:pPr marL="342900" lvl="0" indent="-342900" algn="ctr" eaLnBrk="1" fontAlgn="ctr" hangingPunct="1">
                        <a:buNone/>
                      </a:pPr>
                      <a:r>
                        <a:rPr lang="zh-CN" altLang="en-US" sz="1800" dirty="0">
                          <a:solidFill>
                            <a:schemeClr val="bg2"/>
                          </a:solidFill>
                          <a:latin typeface="楷体_GB2312" pitchFamily="49" charset="-122"/>
                        </a:rPr>
                        <a:t>含</a:t>
                      </a:r>
                      <a:endParaRPr lang="zh-CN" altLang="en-US" sz="1800" dirty="0">
                        <a:solidFill>
                          <a:schemeClr val="bg2"/>
                        </a:solidFill>
                        <a:latin typeface="楷体_GB2312" pitchFamily="49" charset="-122"/>
                      </a:endParaRPr>
                    </a:p>
                    <a:p>
                      <a:pPr marL="342900" lvl="0" indent="-342900" algn="ctr" eaLnBrk="1" fontAlgn="ctr" hangingPunct="1">
                        <a:buNone/>
                      </a:pPr>
                      <a:r>
                        <a:rPr lang="zh-CN" altLang="en-US" sz="1800" dirty="0">
                          <a:solidFill>
                            <a:schemeClr val="bg2"/>
                          </a:solidFill>
                          <a:latin typeface="楷体_GB2312" pitchFamily="49" charset="-122"/>
                        </a:rPr>
                        <a:t>量</a:t>
                      </a:r>
                      <a:endParaRPr lang="zh-CN" altLang="en-US" sz="1800" dirty="0">
                        <a:solidFill>
                          <a:schemeClr val="bg2"/>
                        </a:solidFill>
                        <a:latin typeface="楷体_GB2312" pitchFamily="49"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eaLnBrk="1" fontAlgn="ctr" hangingPunct="1">
                        <a:buNone/>
                      </a:pPr>
                      <a:r>
                        <a:rPr lang="zh-CN" altLang="en-US" sz="1800" dirty="0">
                          <a:solidFill>
                            <a:schemeClr val="bg2"/>
                          </a:solidFill>
                          <a:latin typeface="楷体_GB2312" pitchFamily="49" charset="-122"/>
                        </a:rPr>
                        <a:t>对标数据</a:t>
                      </a:r>
                      <a:endParaRPr lang="zh-CN" altLang="en-US" sz="1800" dirty="0">
                        <a:solidFill>
                          <a:schemeClr val="bg2"/>
                        </a:solidFill>
                        <a:latin typeface="楷体_GB2312" pitchFamily="49"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en-US" altLang="zh-CN" sz="1800" dirty="0">
                          <a:solidFill>
                            <a:schemeClr val="bg2"/>
                          </a:solidFill>
                          <a:latin typeface="楷体_GB2312" pitchFamily="49" charset="-122"/>
                        </a:rPr>
                        <a:t>kg/m</a:t>
                      </a:r>
                      <a:r>
                        <a:rPr lang="en-US" altLang="zh-CN" sz="1800" baseline="30000" dirty="0">
                          <a:solidFill>
                            <a:schemeClr val="bg2"/>
                          </a:solidFill>
                          <a:latin typeface="楷体_GB2312" pitchFamily="49" charset="-122"/>
                        </a:rPr>
                        <a:t>2</a:t>
                      </a:r>
                      <a:endParaRPr lang="en-US" altLang="zh-CN" sz="1800" baseline="30000" dirty="0">
                        <a:solidFill>
                          <a:schemeClr val="bg2"/>
                        </a:solidFill>
                        <a:latin typeface="楷体_GB2312" pitchFamily="49"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zh-CN" altLang="en-US" sz="1800" dirty="0">
                          <a:solidFill>
                            <a:schemeClr val="bg2"/>
                          </a:solidFill>
                          <a:latin typeface="楷体_GB2312" pitchFamily="49" charset="-122"/>
                          <a:cs typeface="Arial" panose="020B0604020202020204" pitchFamily="34" charset="0"/>
                        </a:rPr>
                        <a:t>　</a:t>
                      </a:r>
                      <a:endParaRPr lang="zh-CN" altLang="en-US" sz="1800" dirty="0">
                        <a:solidFill>
                          <a:schemeClr val="bg2"/>
                        </a:solidFill>
                        <a:latin typeface="楷体_GB2312" pitchFamily="49" charset="-122"/>
                        <a:ea typeface="Arial" panose="020B0604020202020204" pitchFamily="34" charset="0"/>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zh-CN" altLang="en-US" sz="1800" dirty="0">
                          <a:solidFill>
                            <a:schemeClr val="bg2"/>
                          </a:solidFill>
                          <a:latin typeface="楷体_GB2312" pitchFamily="49" charset="-122"/>
                        </a:rPr>
                        <a:t>　</a:t>
                      </a:r>
                      <a:endParaRPr lang="zh-CN" altLang="en-US" sz="1800" dirty="0">
                        <a:solidFill>
                          <a:schemeClr val="bg2"/>
                        </a:solidFill>
                        <a:latin typeface="楷体_GB2312" pitchFamily="49"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zh-CN" altLang="en-US" sz="1800" dirty="0">
                          <a:solidFill>
                            <a:schemeClr val="bg2"/>
                          </a:solidFill>
                          <a:latin typeface="楷体_GB2312" pitchFamily="49" charset="-122"/>
                          <a:cs typeface="Arial" panose="020B0604020202020204" pitchFamily="34" charset="0"/>
                        </a:rPr>
                        <a:t>　</a:t>
                      </a:r>
                      <a:endParaRPr lang="zh-CN" altLang="en-US" sz="1800" dirty="0">
                        <a:solidFill>
                          <a:schemeClr val="bg2"/>
                        </a:solidFill>
                        <a:latin typeface="楷体_GB2312" pitchFamily="49" charset="-122"/>
                        <a:ea typeface="Arial" panose="020B0604020202020204" pitchFamily="34" charset="0"/>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eaLnBrk="1" fontAlgn="ctr" hangingPunct="1">
                        <a:buNone/>
                      </a:pPr>
                      <a:r>
                        <a:rPr lang="zh-CN" altLang="en-US" sz="1800" dirty="0">
                          <a:solidFill>
                            <a:schemeClr val="bg2"/>
                          </a:solidFill>
                          <a:latin typeface="宋体" panose="02010600030101010101" pitchFamily="2" charset="-122"/>
                          <a:ea typeface="宋体" panose="02010600030101010101" pitchFamily="2" charset="-122"/>
                        </a:rPr>
                        <a:t>　</a:t>
                      </a:r>
                      <a:endParaRPr lang="zh-CN" altLang="en-US" sz="1800" dirty="0">
                        <a:solidFill>
                          <a:schemeClr val="bg2"/>
                        </a:solidFill>
                        <a:latin typeface="Times New Roman" panose="02020603050405020304" pitchFamily="18" charset="0"/>
                        <a:ea typeface="宋体" panose="02010600030101010101" pitchFamily="2"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544513">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eaLnBrk="1" fontAlgn="ctr" hangingPunct="1">
                        <a:buNone/>
                      </a:pPr>
                      <a:r>
                        <a:rPr lang="zh-CN" altLang="en-US" sz="1800" dirty="0">
                          <a:solidFill>
                            <a:schemeClr val="bg2"/>
                          </a:solidFill>
                          <a:latin typeface="楷体_GB2312" pitchFamily="49" charset="-122"/>
                        </a:rPr>
                        <a:t>预算数据</a:t>
                      </a:r>
                      <a:endParaRPr lang="zh-CN" altLang="en-US" sz="1800" dirty="0">
                        <a:solidFill>
                          <a:schemeClr val="bg2"/>
                        </a:solidFill>
                        <a:latin typeface="楷体_GB2312" pitchFamily="49"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en-US" altLang="zh-CN" sz="1800" dirty="0">
                          <a:solidFill>
                            <a:schemeClr val="bg2"/>
                          </a:solidFill>
                          <a:latin typeface="楷体_GB2312" pitchFamily="49" charset="-122"/>
                        </a:rPr>
                        <a:t>kg/m</a:t>
                      </a:r>
                      <a:r>
                        <a:rPr lang="en-US" altLang="zh-CN" sz="1800" baseline="30000" dirty="0">
                          <a:solidFill>
                            <a:schemeClr val="bg2"/>
                          </a:solidFill>
                          <a:latin typeface="楷体_GB2312" pitchFamily="49" charset="-122"/>
                        </a:rPr>
                        <a:t>2</a:t>
                      </a:r>
                      <a:endParaRPr lang="en-US" altLang="zh-CN" sz="1800" baseline="30000" dirty="0">
                        <a:solidFill>
                          <a:schemeClr val="bg2"/>
                        </a:solidFill>
                        <a:latin typeface="楷体_GB2312" pitchFamily="49"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zh-CN" altLang="en-US" sz="1800" dirty="0">
                          <a:solidFill>
                            <a:schemeClr val="bg2"/>
                          </a:solidFill>
                          <a:latin typeface="楷体_GB2312" pitchFamily="49" charset="-122"/>
                          <a:cs typeface="Arial" panose="020B0604020202020204" pitchFamily="34" charset="0"/>
                        </a:rPr>
                        <a:t>　</a:t>
                      </a:r>
                      <a:endParaRPr lang="zh-CN" altLang="en-US" sz="1800" dirty="0">
                        <a:solidFill>
                          <a:schemeClr val="bg2"/>
                        </a:solidFill>
                        <a:latin typeface="楷体_GB2312" pitchFamily="49" charset="-122"/>
                        <a:ea typeface="Arial" panose="020B0604020202020204" pitchFamily="34" charset="0"/>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zh-CN" altLang="en-US" sz="1800" dirty="0">
                          <a:solidFill>
                            <a:schemeClr val="bg2"/>
                          </a:solidFill>
                          <a:latin typeface="楷体_GB2312" pitchFamily="49" charset="-122"/>
                        </a:rPr>
                        <a:t>　</a:t>
                      </a:r>
                      <a:endParaRPr lang="zh-CN" altLang="en-US" sz="1800" dirty="0">
                        <a:solidFill>
                          <a:schemeClr val="bg2"/>
                        </a:solidFill>
                        <a:latin typeface="楷体_GB2312" pitchFamily="49"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zh-CN" altLang="en-US" sz="1800" dirty="0">
                          <a:solidFill>
                            <a:schemeClr val="bg2"/>
                          </a:solidFill>
                          <a:latin typeface="楷体_GB2312" pitchFamily="49" charset="-122"/>
                          <a:cs typeface="Arial" panose="020B0604020202020204" pitchFamily="34" charset="0"/>
                        </a:rPr>
                        <a:t>　</a:t>
                      </a:r>
                      <a:endParaRPr lang="zh-CN" altLang="en-US" sz="1800" dirty="0">
                        <a:solidFill>
                          <a:schemeClr val="bg2"/>
                        </a:solidFill>
                        <a:latin typeface="楷体_GB2312" pitchFamily="49" charset="-122"/>
                        <a:ea typeface="Arial" panose="020B0604020202020204" pitchFamily="34" charset="0"/>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eaLnBrk="1" fontAlgn="ctr" hangingPunct="1">
                        <a:buNone/>
                      </a:pPr>
                      <a:r>
                        <a:rPr lang="zh-CN" altLang="en-US" sz="1800" dirty="0">
                          <a:solidFill>
                            <a:schemeClr val="bg2"/>
                          </a:solidFill>
                          <a:latin typeface="宋体" panose="02010600030101010101" pitchFamily="2" charset="-122"/>
                          <a:ea typeface="宋体" panose="02010600030101010101" pitchFamily="2" charset="-122"/>
                        </a:rPr>
                        <a:t>　</a:t>
                      </a:r>
                      <a:endParaRPr lang="zh-CN" altLang="en-US" sz="1800" dirty="0">
                        <a:solidFill>
                          <a:schemeClr val="bg2"/>
                        </a:solidFill>
                        <a:latin typeface="Times New Roman" panose="02020603050405020304" pitchFamily="18" charset="0"/>
                        <a:ea typeface="宋体" panose="02010600030101010101" pitchFamily="2"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77825">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eaLnBrk="1" fontAlgn="ctr" hangingPunct="1">
                        <a:buNone/>
                      </a:pPr>
                      <a:r>
                        <a:rPr lang="zh-CN" altLang="en-US" sz="1800" dirty="0">
                          <a:solidFill>
                            <a:schemeClr val="bg2"/>
                          </a:solidFill>
                          <a:latin typeface="楷体_GB2312" pitchFamily="49" charset="-122"/>
                        </a:rPr>
                        <a:t>差异</a:t>
                      </a:r>
                      <a:endParaRPr lang="zh-CN" altLang="en-US" sz="1800" dirty="0">
                        <a:solidFill>
                          <a:schemeClr val="bg2"/>
                        </a:solidFill>
                        <a:latin typeface="楷体_GB2312" pitchFamily="49"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0C0C0"/>
                    </a:solid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en-US" altLang="zh-CN" sz="1800" dirty="0">
                          <a:solidFill>
                            <a:schemeClr val="bg2"/>
                          </a:solidFill>
                          <a:latin typeface="楷体_GB2312" pitchFamily="49" charset="-122"/>
                        </a:rPr>
                        <a:t>kg/m</a:t>
                      </a:r>
                      <a:r>
                        <a:rPr lang="en-US" altLang="zh-CN" sz="1800" baseline="30000" dirty="0">
                          <a:solidFill>
                            <a:schemeClr val="bg2"/>
                          </a:solidFill>
                          <a:latin typeface="楷体_GB2312" pitchFamily="49" charset="-122"/>
                        </a:rPr>
                        <a:t>2</a:t>
                      </a:r>
                      <a:endParaRPr lang="en-US" altLang="zh-CN" sz="1800" baseline="30000" dirty="0">
                        <a:solidFill>
                          <a:schemeClr val="bg2"/>
                        </a:solidFill>
                        <a:latin typeface="楷体_GB2312" pitchFamily="49"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0C0C0"/>
                    </a:solid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en-US" altLang="zh-CN" sz="1800" dirty="0">
                          <a:solidFill>
                            <a:schemeClr val="bg2"/>
                          </a:solidFill>
                          <a:latin typeface="楷体_GB2312" pitchFamily="49" charset="-122"/>
                          <a:cs typeface="Arial" panose="020B0604020202020204" pitchFamily="34" charset="0"/>
                        </a:rPr>
                        <a:t>0</a:t>
                      </a:r>
                      <a:endParaRPr lang="en-US" altLang="zh-CN" sz="1800" dirty="0">
                        <a:solidFill>
                          <a:schemeClr val="bg2"/>
                        </a:solidFill>
                        <a:latin typeface="楷体_GB2312" pitchFamily="49" charset="-122"/>
                        <a:ea typeface="Arial" panose="020B0604020202020204" pitchFamily="34" charset="0"/>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0C0C0"/>
                    </a:solid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en-US" altLang="zh-CN" sz="1800" dirty="0">
                          <a:solidFill>
                            <a:schemeClr val="bg2"/>
                          </a:solidFill>
                          <a:latin typeface="楷体_GB2312" pitchFamily="49" charset="-122"/>
                          <a:cs typeface="Arial" panose="020B0604020202020204" pitchFamily="34" charset="0"/>
                        </a:rPr>
                        <a:t>0</a:t>
                      </a:r>
                      <a:endParaRPr lang="en-US" altLang="zh-CN" sz="1800" dirty="0">
                        <a:solidFill>
                          <a:schemeClr val="bg2"/>
                        </a:solidFill>
                        <a:latin typeface="楷体_GB2312" pitchFamily="49" charset="-122"/>
                        <a:ea typeface="Arial" panose="020B0604020202020204" pitchFamily="34" charset="0"/>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0C0C0"/>
                    </a:solid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en-US" altLang="zh-CN" sz="1800" dirty="0">
                          <a:solidFill>
                            <a:schemeClr val="bg2"/>
                          </a:solidFill>
                          <a:latin typeface="楷体_GB2312" pitchFamily="49" charset="-122"/>
                          <a:cs typeface="Arial" panose="020B0604020202020204" pitchFamily="34" charset="0"/>
                        </a:rPr>
                        <a:t>0</a:t>
                      </a:r>
                      <a:endParaRPr lang="en-US" altLang="zh-CN" sz="1800" dirty="0">
                        <a:solidFill>
                          <a:schemeClr val="bg2"/>
                        </a:solidFill>
                        <a:latin typeface="楷体_GB2312" pitchFamily="49" charset="-122"/>
                        <a:ea typeface="Arial" panose="020B0604020202020204" pitchFamily="34" charset="0"/>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0C0C0"/>
                    </a:solid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en-US" altLang="zh-CN" sz="1800" dirty="0">
                          <a:solidFill>
                            <a:schemeClr val="bg2"/>
                          </a:solidFill>
                          <a:latin typeface="Times New Roman" panose="02020603050405020304" pitchFamily="18" charset="0"/>
                          <a:ea typeface="宋体" panose="02010600030101010101" pitchFamily="2" charset="-122"/>
                        </a:rPr>
                        <a:t>0</a:t>
                      </a:r>
                      <a:endParaRPr lang="en-US" altLang="zh-CN" sz="1800" dirty="0">
                        <a:solidFill>
                          <a:schemeClr val="bg2"/>
                        </a:solidFill>
                        <a:latin typeface="Times New Roman" panose="02020603050405020304" pitchFamily="18" charset="0"/>
                        <a:ea typeface="宋体" panose="02010600030101010101" pitchFamily="2"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0C0C0"/>
                    </a:solidFill>
                  </a:tcPr>
                </a:tc>
              </a:tr>
              <a:tr h="492125">
                <a:tc rowSpan="3">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zh-CN" altLang="en-US" sz="1800" dirty="0">
                          <a:solidFill>
                            <a:schemeClr val="bg2"/>
                          </a:solidFill>
                          <a:latin typeface="楷体_GB2312" pitchFamily="49" charset="-122"/>
                        </a:rPr>
                        <a:t>混</a:t>
                      </a:r>
                      <a:endParaRPr lang="zh-CN" altLang="en-US" sz="1800" dirty="0">
                        <a:solidFill>
                          <a:schemeClr val="bg2"/>
                        </a:solidFill>
                        <a:latin typeface="楷体_GB2312" pitchFamily="49" charset="-122"/>
                      </a:endParaRPr>
                    </a:p>
                    <a:p>
                      <a:pPr marL="342900" lvl="0" indent="-342900" algn="ctr" eaLnBrk="1" fontAlgn="ctr" hangingPunct="1">
                        <a:buNone/>
                      </a:pPr>
                      <a:r>
                        <a:rPr lang="zh-CN" altLang="en-US" sz="1800" dirty="0">
                          <a:solidFill>
                            <a:schemeClr val="bg2"/>
                          </a:solidFill>
                          <a:latin typeface="楷体_GB2312" pitchFamily="49" charset="-122"/>
                        </a:rPr>
                        <a:t>凝</a:t>
                      </a:r>
                      <a:endParaRPr lang="zh-CN" altLang="en-US" sz="1800" dirty="0">
                        <a:solidFill>
                          <a:schemeClr val="bg2"/>
                        </a:solidFill>
                        <a:latin typeface="楷体_GB2312" pitchFamily="49" charset="-122"/>
                      </a:endParaRPr>
                    </a:p>
                    <a:p>
                      <a:pPr marL="342900" lvl="0" indent="-342900" algn="ctr" eaLnBrk="1" fontAlgn="ctr" hangingPunct="1">
                        <a:buNone/>
                      </a:pPr>
                      <a:r>
                        <a:rPr lang="zh-CN" altLang="en-US" sz="1800" dirty="0">
                          <a:solidFill>
                            <a:schemeClr val="bg2"/>
                          </a:solidFill>
                          <a:latin typeface="楷体_GB2312" pitchFamily="49" charset="-122"/>
                        </a:rPr>
                        <a:t>土</a:t>
                      </a:r>
                      <a:endParaRPr lang="zh-CN" altLang="en-US" sz="1800" dirty="0">
                        <a:solidFill>
                          <a:schemeClr val="bg2"/>
                        </a:solidFill>
                        <a:latin typeface="楷体_GB2312" pitchFamily="49" charset="-122"/>
                      </a:endParaRPr>
                    </a:p>
                    <a:p>
                      <a:pPr marL="342900" lvl="0" indent="-342900" algn="ctr" eaLnBrk="1" fontAlgn="ctr" hangingPunct="1">
                        <a:buNone/>
                      </a:pPr>
                      <a:r>
                        <a:rPr lang="zh-CN" altLang="en-US" sz="1800" dirty="0">
                          <a:solidFill>
                            <a:schemeClr val="bg2"/>
                          </a:solidFill>
                          <a:latin typeface="楷体_GB2312" pitchFamily="49" charset="-122"/>
                        </a:rPr>
                        <a:t>含</a:t>
                      </a:r>
                      <a:endParaRPr lang="zh-CN" altLang="en-US" sz="1800" dirty="0">
                        <a:solidFill>
                          <a:schemeClr val="bg2"/>
                        </a:solidFill>
                        <a:latin typeface="楷体_GB2312" pitchFamily="49" charset="-122"/>
                      </a:endParaRPr>
                    </a:p>
                    <a:p>
                      <a:pPr marL="342900" lvl="0" indent="-342900" algn="ctr" eaLnBrk="1" fontAlgn="ctr" hangingPunct="1">
                        <a:buNone/>
                      </a:pPr>
                      <a:r>
                        <a:rPr lang="zh-CN" altLang="en-US" sz="1800" dirty="0">
                          <a:solidFill>
                            <a:schemeClr val="bg2"/>
                          </a:solidFill>
                          <a:latin typeface="楷体_GB2312" pitchFamily="49" charset="-122"/>
                        </a:rPr>
                        <a:t>量</a:t>
                      </a:r>
                      <a:endParaRPr lang="zh-CN" altLang="en-US" sz="1800" dirty="0">
                        <a:solidFill>
                          <a:schemeClr val="bg2"/>
                        </a:solidFill>
                        <a:latin typeface="楷体_GB2312" pitchFamily="49"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eaLnBrk="1" fontAlgn="ctr" hangingPunct="1">
                        <a:buNone/>
                      </a:pPr>
                      <a:r>
                        <a:rPr lang="zh-CN" altLang="en-US" sz="1800" dirty="0">
                          <a:solidFill>
                            <a:schemeClr val="bg2"/>
                          </a:solidFill>
                          <a:latin typeface="楷体_GB2312" pitchFamily="49" charset="-122"/>
                        </a:rPr>
                        <a:t>对标数据</a:t>
                      </a:r>
                      <a:endParaRPr lang="zh-CN" altLang="en-US" sz="1800" dirty="0">
                        <a:solidFill>
                          <a:schemeClr val="bg2"/>
                        </a:solidFill>
                        <a:latin typeface="楷体_GB2312" pitchFamily="49"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en-US" altLang="zh-CN" sz="1800" dirty="0">
                          <a:solidFill>
                            <a:schemeClr val="bg2"/>
                          </a:solidFill>
                          <a:latin typeface="楷体_GB2312" pitchFamily="49" charset="-122"/>
                        </a:rPr>
                        <a:t>m</a:t>
                      </a:r>
                      <a:r>
                        <a:rPr lang="en-US" altLang="zh-CN" sz="1800" baseline="30000" dirty="0">
                          <a:solidFill>
                            <a:schemeClr val="bg2"/>
                          </a:solidFill>
                          <a:latin typeface="楷体_GB2312" pitchFamily="49" charset="-122"/>
                        </a:rPr>
                        <a:t>3</a:t>
                      </a:r>
                      <a:r>
                        <a:rPr lang="en-US" altLang="zh-CN" sz="1800" dirty="0">
                          <a:solidFill>
                            <a:schemeClr val="bg2"/>
                          </a:solidFill>
                          <a:latin typeface="楷体_GB2312" pitchFamily="49" charset="-122"/>
                        </a:rPr>
                        <a:t>/m</a:t>
                      </a:r>
                      <a:r>
                        <a:rPr lang="en-US" altLang="zh-CN" sz="1800" baseline="30000" dirty="0">
                          <a:solidFill>
                            <a:schemeClr val="bg2"/>
                          </a:solidFill>
                          <a:latin typeface="楷体_GB2312" pitchFamily="49" charset="-122"/>
                        </a:rPr>
                        <a:t>2</a:t>
                      </a:r>
                      <a:endParaRPr lang="en-US" altLang="zh-CN" sz="1800" baseline="30000" dirty="0">
                        <a:solidFill>
                          <a:schemeClr val="bg2"/>
                        </a:solidFill>
                        <a:latin typeface="楷体_GB2312" pitchFamily="49"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zh-CN" altLang="en-US" sz="1800" dirty="0">
                          <a:solidFill>
                            <a:schemeClr val="bg2"/>
                          </a:solidFill>
                          <a:latin typeface="楷体_GB2312" pitchFamily="49" charset="-122"/>
                          <a:cs typeface="Arial" panose="020B0604020202020204" pitchFamily="34" charset="0"/>
                        </a:rPr>
                        <a:t>　</a:t>
                      </a:r>
                      <a:endParaRPr lang="zh-CN" altLang="en-US" sz="1800" dirty="0">
                        <a:solidFill>
                          <a:schemeClr val="bg2"/>
                        </a:solidFill>
                        <a:latin typeface="楷体_GB2312" pitchFamily="49" charset="-122"/>
                        <a:ea typeface="Arial" panose="020B0604020202020204" pitchFamily="34" charset="0"/>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zh-CN" altLang="en-US" sz="1800" dirty="0">
                          <a:solidFill>
                            <a:schemeClr val="bg2"/>
                          </a:solidFill>
                          <a:latin typeface="楷体_GB2312" pitchFamily="49" charset="-122"/>
                        </a:rPr>
                        <a:t>　</a:t>
                      </a:r>
                      <a:endParaRPr lang="zh-CN" altLang="en-US" sz="1800" dirty="0">
                        <a:solidFill>
                          <a:schemeClr val="bg2"/>
                        </a:solidFill>
                        <a:latin typeface="楷体_GB2312" pitchFamily="49"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zh-CN" altLang="en-US" sz="1800" dirty="0">
                          <a:solidFill>
                            <a:schemeClr val="bg2"/>
                          </a:solidFill>
                          <a:latin typeface="楷体_GB2312" pitchFamily="49" charset="-122"/>
                          <a:cs typeface="Arial" panose="020B0604020202020204" pitchFamily="34" charset="0"/>
                        </a:rPr>
                        <a:t>　</a:t>
                      </a:r>
                      <a:endParaRPr lang="zh-CN" altLang="en-US" sz="1800" dirty="0">
                        <a:solidFill>
                          <a:schemeClr val="bg2"/>
                        </a:solidFill>
                        <a:latin typeface="楷体_GB2312" pitchFamily="49" charset="-122"/>
                        <a:ea typeface="Arial" panose="020B0604020202020204" pitchFamily="34" charset="0"/>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eaLnBrk="1" fontAlgn="ctr" hangingPunct="1">
                        <a:buNone/>
                      </a:pPr>
                      <a:r>
                        <a:rPr lang="zh-CN" altLang="en-US" sz="1800" dirty="0">
                          <a:solidFill>
                            <a:schemeClr val="bg2"/>
                          </a:solidFill>
                          <a:latin typeface="宋体" panose="02010600030101010101" pitchFamily="2" charset="-122"/>
                          <a:ea typeface="宋体" panose="02010600030101010101" pitchFamily="2" charset="-122"/>
                        </a:rPr>
                        <a:t>　</a:t>
                      </a:r>
                      <a:endParaRPr lang="zh-CN" altLang="en-US" sz="1800" dirty="0">
                        <a:solidFill>
                          <a:schemeClr val="bg2"/>
                        </a:solidFill>
                        <a:latin typeface="Times New Roman" panose="02020603050405020304" pitchFamily="18" charset="0"/>
                        <a:ea typeface="宋体" panose="02010600030101010101" pitchFamily="2"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595312">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eaLnBrk="1" fontAlgn="ctr" hangingPunct="1">
                        <a:buNone/>
                      </a:pPr>
                      <a:r>
                        <a:rPr lang="zh-CN" altLang="en-US" sz="1800" dirty="0">
                          <a:solidFill>
                            <a:schemeClr val="bg2"/>
                          </a:solidFill>
                          <a:latin typeface="楷体_GB2312" pitchFamily="49" charset="-122"/>
                        </a:rPr>
                        <a:t>预算数据</a:t>
                      </a:r>
                      <a:endParaRPr lang="zh-CN" altLang="en-US" sz="1800" dirty="0">
                        <a:solidFill>
                          <a:schemeClr val="bg2"/>
                        </a:solidFill>
                        <a:latin typeface="楷体_GB2312" pitchFamily="49"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en-US" altLang="zh-CN" sz="1800" dirty="0">
                          <a:solidFill>
                            <a:schemeClr val="bg2"/>
                          </a:solidFill>
                          <a:latin typeface="楷体_GB2312" pitchFamily="49" charset="-122"/>
                        </a:rPr>
                        <a:t>m</a:t>
                      </a:r>
                      <a:r>
                        <a:rPr lang="en-US" altLang="zh-CN" sz="1800" baseline="30000" dirty="0">
                          <a:solidFill>
                            <a:schemeClr val="bg2"/>
                          </a:solidFill>
                          <a:latin typeface="楷体_GB2312" pitchFamily="49" charset="-122"/>
                        </a:rPr>
                        <a:t>3</a:t>
                      </a:r>
                      <a:r>
                        <a:rPr lang="en-US" altLang="zh-CN" sz="1800" dirty="0">
                          <a:solidFill>
                            <a:schemeClr val="bg2"/>
                          </a:solidFill>
                          <a:latin typeface="楷体_GB2312" pitchFamily="49" charset="-122"/>
                        </a:rPr>
                        <a:t>/m</a:t>
                      </a:r>
                      <a:r>
                        <a:rPr lang="en-US" altLang="zh-CN" sz="1800" baseline="30000" dirty="0">
                          <a:solidFill>
                            <a:schemeClr val="bg2"/>
                          </a:solidFill>
                          <a:latin typeface="楷体_GB2312" pitchFamily="49" charset="-122"/>
                        </a:rPr>
                        <a:t>2</a:t>
                      </a:r>
                      <a:endParaRPr lang="en-US" altLang="zh-CN" sz="1800" baseline="30000" dirty="0">
                        <a:solidFill>
                          <a:schemeClr val="bg2"/>
                        </a:solidFill>
                        <a:latin typeface="楷体_GB2312" pitchFamily="49"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zh-CN" altLang="en-US" sz="1800" dirty="0">
                          <a:solidFill>
                            <a:schemeClr val="bg2"/>
                          </a:solidFill>
                          <a:latin typeface="楷体_GB2312" pitchFamily="49" charset="-122"/>
                          <a:cs typeface="Arial" panose="020B0604020202020204" pitchFamily="34" charset="0"/>
                        </a:rPr>
                        <a:t>　</a:t>
                      </a:r>
                      <a:endParaRPr lang="zh-CN" altLang="en-US" sz="1800" dirty="0">
                        <a:solidFill>
                          <a:schemeClr val="bg2"/>
                        </a:solidFill>
                        <a:latin typeface="楷体_GB2312" pitchFamily="49" charset="-122"/>
                        <a:ea typeface="Arial" panose="020B0604020202020204" pitchFamily="34" charset="0"/>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zh-CN" altLang="en-US" sz="1800" dirty="0">
                          <a:solidFill>
                            <a:schemeClr val="bg2"/>
                          </a:solidFill>
                          <a:latin typeface="楷体_GB2312" pitchFamily="49" charset="-122"/>
                        </a:rPr>
                        <a:t>　</a:t>
                      </a:r>
                      <a:endParaRPr lang="zh-CN" altLang="en-US" sz="1800" dirty="0">
                        <a:solidFill>
                          <a:schemeClr val="bg2"/>
                        </a:solidFill>
                        <a:latin typeface="楷体_GB2312" pitchFamily="49"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zh-CN" altLang="en-US" sz="1800" dirty="0">
                          <a:solidFill>
                            <a:schemeClr val="bg2"/>
                          </a:solidFill>
                          <a:latin typeface="楷体_GB2312" pitchFamily="49" charset="-122"/>
                          <a:cs typeface="Arial" panose="020B0604020202020204" pitchFamily="34" charset="0"/>
                        </a:rPr>
                        <a:t>　</a:t>
                      </a:r>
                      <a:endParaRPr lang="zh-CN" altLang="en-US" sz="1800" dirty="0">
                        <a:solidFill>
                          <a:schemeClr val="bg2"/>
                        </a:solidFill>
                        <a:latin typeface="楷体_GB2312" pitchFamily="49" charset="-122"/>
                        <a:ea typeface="Arial" panose="020B0604020202020204" pitchFamily="34" charset="0"/>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eaLnBrk="1" fontAlgn="ctr" hangingPunct="1">
                        <a:buNone/>
                      </a:pPr>
                      <a:r>
                        <a:rPr lang="zh-CN" altLang="en-US" sz="1800" dirty="0">
                          <a:solidFill>
                            <a:schemeClr val="bg2"/>
                          </a:solidFill>
                          <a:latin typeface="宋体" panose="02010600030101010101" pitchFamily="2" charset="-122"/>
                          <a:ea typeface="宋体" panose="02010600030101010101" pitchFamily="2" charset="-122"/>
                        </a:rPr>
                        <a:t>　</a:t>
                      </a:r>
                      <a:endParaRPr lang="zh-CN" altLang="en-US" sz="1800" dirty="0">
                        <a:solidFill>
                          <a:schemeClr val="bg2"/>
                        </a:solidFill>
                        <a:latin typeface="Times New Roman" panose="02020603050405020304" pitchFamily="18" charset="0"/>
                        <a:ea typeface="宋体" panose="02010600030101010101" pitchFamily="2"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552450">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eaLnBrk="1" fontAlgn="ctr" hangingPunct="1">
                        <a:buNone/>
                      </a:pPr>
                      <a:r>
                        <a:rPr lang="zh-CN" altLang="en-US" sz="1800" dirty="0">
                          <a:solidFill>
                            <a:schemeClr val="bg2"/>
                          </a:solidFill>
                          <a:latin typeface="楷体_GB2312" pitchFamily="49" charset="-122"/>
                        </a:rPr>
                        <a:t>差异</a:t>
                      </a:r>
                      <a:endParaRPr lang="zh-CN" altLang="en-US" sz="1800" dirty="0">
                        <a:solidFill>
                          <a:schemeClr val="bg2"/>
                        </a:solidFill>
                        <a:latin typeface="楷体_GB2312" pitchFamily="49"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0C0C0"/>
                    </a:solid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en-US" altLang="zh-CN" sz="1800" dirty="0">
                          <a:solidFill>
                            <a:schemeClr val="bg2"/>
                          </a:solidFill>
                          <a:latin typeface="楷体_GB2312" pitchFamily="49" charset="-122"/>
                        </a:rPr>
                        <a:t>m</a:t>
                      </a:r>
                      <a:r>
                        <a:rPr lang="en-US" altLang="zh-CN" sz="1800" baseline="30000" dirty="0">
                          <a:solidFill>
                            <a:schemeClr val="bg2"/>
                          </a:solidFill>
                          <a:latin typeface="楷体_GB2312" pitchFamily="49" charset="-122"/>
                        </a:rPr>
                        <a:t>3</a:t>
                      </a:r>
                      <a:r>
                        <a:rPr lang="en-US" altLang="zh-CN" sz="1800" dirty="0">
                          <a:solidFill>
                            <a:schemeClr val="bg2"/>
                          </a:solidFill>
                          <a:latin typeface="楷体_GB2312" pitchFamily="49" charset="-122"/>
                        </a:rPr>
                        <a:t>/m</a:t>
                      </a:r>
                      <a:r>
                        <a:rPr lang="en-US" altLang="zh-CN" sz="1800" baseline="30000" dirty="0">
                          <a:solidFill>
                            <a:schemeClr val="bg2"/>
                          </a:solidFill>
                          <a:latin typeface="楷体_GB2312" pitchFamily="49" charset="-122"/>
                        </a:rPr>
                        <a:t>2</a:t>
                      </a:r>
                      <a:endParaRPr lang="en-US" altLang="zh-CN" sz="1800" baseline="30000" dirty="0">
                        <a:solidFill>
                          <a:schemeClr val="bg2"/>
                        </a:solidFill>
                        <a:latin typeface="楷体_GB2312" pitchFamily="49"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0C0C0"/>
                    </a:solid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en-US" altLang="zh-CN" sz="1800" dirty="0">
                          <a:solidFill>
                            <a:schemeClr val="bg2"/>
                          </a:solidFill>
                          <a:latin typeface="楷体_GB2312" pitchFamily="49" charset="-122"/>
                          <a:cs typeface="Arial" panose="020B0604020202020204" pitchFamily="34" charset="0"/>
                        </a:rPr>
                        <a:t>0</a:t>
                      </a:r>
                      <a:endParaRPr lang="en-US" altLang="zh-CN" sz="1800" dirty="0">
                        <a:solidFill>
                          <a:schemeClr val="bg2"/>
                        </a:solidFill>
                        <a:latin typeface="楷体_GB2312" pitchFamily="49" charset="-122"/>
                        <a:ea typeface="Arial" panose="020B0604020202020204" pitchFamily="34" charset="0"/>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0C0C0"/>
                    </a:solid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en-US" altLang="zh-CN" sz="1800" dirty="0">
                          <a:solidFill>
                            <a:schemeClr val="bg2"/>
                          </a:solidFill>
                          <a:latin typeface="楷体_GB2312" pitchFamily="49" charset="-122"/>
                          <a:cs typeface="Arial" panose="020B0604020202020204" pitchFamily="34" charset="0"/>
                        </a:rPr>
                        <a:t>0</a:t>
                      </a:r>
                      <a:endParaRPr lang="en-US" altLang="zh-CN" sz="1800" dirty="0">
                        <a:solidFill>
                          <a:schemeClr val="bg2"/>
                        </a:solidFill>
                        <a:latin typeface="楷体_GB2312" pitchFamily="49" charset="-122"/>
                        <a:ea typeface="Arial" panose="020B0604020202020204" pitchFamily="34" charset="0"/>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0C0C0"/>
                    </a:solid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en-US" altLang="zh-CN" sz="1800" dirty="0">
                          <a:solidFill>
                            <a:schemeClr val="bg2"/>
                          </a:solidFill>
                          <a:latin typeface="楷体_GB2312" pitchFamily="49" charset="-122"/>
                          <a:cs typeface="Arial" panose="020B0604020202020204" pitchFamily="34" charset="0"/>
                        </a:rPr>
                        <a:t>0</a:t>
                      </a:r>
                      <a:endParaRPr lang="en-US" altLang="zh-CN" sz="1800" dirty="0">
                        <a:solidFill>
                          <a:schemeClr val="bg2"/>
                        </a:solidFill>
                        <a:latin typeface="楷体_GB2312" pitchFamily="49" charset="-122"/>
                        <a:ea typeface="Arial" panose="020B0604020202020204" pitchFamily="34" charset="0"/>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0C0C0"/>
                    </a:solidFill>
                  </a:tcPr>
                </a:tc>
                <a:tc>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algn="ctr" eaLnBrk="1" fontAlgn="ctr" hangingPunct="1">
                        <a:buNone/>
                      </a:pPr>
                      <a:r>
                        <a:rPr lang="en-US" altLang="zh-CN" sz="1800" dirty="0">
                          <a:solidFill>
                            <a:schemeClr val="bg2"/>
                          </a:solidFill>
                          <a:latin typeface="Times New Roman" panose="02020603050405020304" pitchFamily="18" charset="0"/>
                          <a:ea typeface="宋体" panose="02010600030101010101" pitchFamily="2" charset="-122"/>
                        </a:rPr>
                        <a:t>0</a:t>
                      </a:r>
                      <a:endParaRPr lang="en-US" altLang="zh-CN" sz="1800" dirty="0">
                        <a:solidFill>
                          <a:schemeClr val="bg2"/>
                        </a:solidFill>
                        <a:latin typeface="Times New Roman" panose="02020603050405020304" pitchFamily="18" charset="0"/>
                        <a:ea typeface="宋体" panose="02010600030101010101" pitchFamily="2" charset="-122"/>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0C0C0"/>
                    </a:solidFill>
                  </a:tcPr>
                </a:tc>
              </a:tr>
              <a:tr h="725488">
                <a:tc gridSpan="7">
                  <a:txBody>
                    <a:bodyPr/>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marL="342900" lvl="0" indent="-342900" eaLnBrk="1" fontAlgn="ctr" hangingPunct="1">
                        <a:buNone/>
                      </a:pPr>
                      <a:r>
                        <a:rPr lang="zh-CN" altLang="en-US" sz="1600" dirty="0">
                          <a:solidFill>
                            <a:schemeClr val="bg2"/>
                          </a:solidFill>
                          <a:latin typeface="楷体_GB2312" pitchFamily="49" charset="-122"/>
                        </a:rPr>
                        <a:t>注意：灰色区域有公式连接</a:t>
                      </a:r>
                      <a:endParaRPr lang="zh-CN" altLang="en-US" sz="2800" dirty="0">
                        <a:solidFill>
                          <a:schemeClr val="bg2"/>
                        </a:solidFill>
                        <a:latin typeface="楷体_GB2312" pitchFamily="49" charset="-122"/>
                      </a:endParaRPr>
                    </a:p>
                  </a:txBody>
                  <a:tcPr anchor="ctr" anchorCtr="0">
                    <a:lnL>
                      <a:noFill/>
                    </a:lnL>
                    <a:lnR>
                      <a:noFill/>
                    </a:lnR>
                    <a:lnT w="12700" cap="flat" cmpd="sng">
                      <a:solidFill>
                        <a:srgbClr val="000000"/>
                      </a:solidFill>
                      <a:prstDash val="solid"/>
                      <a:headEnd type="none" w="med" len="med"/>
                      <a:tailEnd type="none" w="med" len="med"/>
                    </a:lnT>
                    <a:lnB>
                      <a:noFill/>
                    </a:lnB>
                    <a:lnTlToBr>
                      <a:noFill/>
                    </a:lnTlToBr>
                    <a:lnBlToTr>
                      <a:noFill/>
                    </a:lnBlToTr>
                    <a:noFill/>
                  </a:tcPr>
                </a:tc>
                <a:tc hMerge="1">
                  <a:tcPr>
                    <a:lnT w="12700" cap="flat" cmpd="sng">
                      <a:solidFill>
                        <a:srgbClr val="000000"/>
                      </a:solidFill>
                      <a:prstDash val="solid"/>
                      <a:headEnd type="none" w="med" len="med"/>
                      <a:tailEnd type="none" w="med" len="med"/>
                    </a:lnT>
                  </a:tcPr>
                </a:tc>
                <a:tc hMerge="1">
                  <a:tcPr>
                    <a:lnT w="12700" cap="flat" cmpd="sng">
                      <a:solidFill>
                        <a:srgbClr val="000000"/>
                      </a:solidFill>
                      <a:prstDash val="solid"/>
                      <a:headEnd type="none" w="med" len="med"/>
                      <a:tailEnd type="none" w="med" len="med"/>
                    </a:lnT>
                  </a:tcPr>
                </a:tc>
                <a:tc hMerge="1">
                  <a:tcPr>
                    <a:lnT w="12700" cap="flat" cmpd="sng">
                      <a:solidFill>
                        <a:srgbClr val="000000"/>
                      </a:solidFill>
                      <a:prstDash val="solid"/>
                      <a:headEnd type="none" w="med" len="med"/>
                      <a:tailEnd type="none" w="med" len="med"/>
                    </a:lnT>
                  </a:tcPr>
                </a:tc>
                <a:tc hMerge="1">
                  <a:tcPr>
                    <a:lnT w="12700" cap="flat" cmpd="sng">
                      <a:solidFill>
                        <a:srgbClr val="000000"/>
                      </a:solidFill>
                      <a:prstDash val="solid"/>
                      <a:headEnd type="none" w="med" len="med"/>
                      <a:tailEnd type="none" w="med" len="med"/>
                    </a:lnT>
                  </a:tcPr>
                </a:tc>
                <a:tc hMerge="1">
                  <a:tcPr>
                    <a:lnT w="12700" cap="flat" cmpd="sng">
                      <a:solidFill>
                        <a:srgbClr val="000000"/>
                      </a:solidFill>
                      <a:prstDash val="solid"/>
                      <a:headEnd type="none" w="med" len="med"/>
                      <a:tailEnd type="none" w="med" len="med"/>
                    </a:lnT>
                  </a:tcPr>
                </a:tc>
                <a:tc hMerge="1">
                  <a:tcPr>
                    <a:lnT w="12700" cap="flat" cmpd="sng">
                      <a:solidFill>
                        <a:srgbClr val="000000"/>
                      </a:solidFill>
                      <a:prstDash val="solid"/>
                      <a:headEnd type="none" w="med" len="med"/>
                      <a:tailEnd type="none" w="med" len="med"/>
                    </a:lnT>
                  </a:tcPr>
                </a:tc>
              </a:tr>
            </a:tbl>
          </a:graphicData>
        </a:graphic>
      </p:graphicFrame>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p:pic>
        <p:nvPicPr>
          <p:cNvPr id="2" name="图片"/>
          <p:cNvPicPr>
            <a:picLocks noChangeAspect="1"/>
          </p:cNvPicPr>
          <p:nvPr userDrawn="1">
            <p:ph idx="1"/>
          </p:nvPr>
        </p:nvPicPr>
        <p:blipFill rotWithShape="1">
          <a:blip r:embed="rId1" cstate="print">
            <a:extLst>
              <a:ext uri="{28A0092B-C50C-407E-A947-70E740481C1C}">
                <a14:useLocalDpi xmlns:a14="http://schemas.microsoft.com/office/drawing/2010/main" val="0"/>
              </a:ext>
            </a:extLst>
          </a:blip>
          <a:srcRect t="2" b="39"/>
          <a:stretch>
            <a:fillRect/>
          </a:stretch>
        </p:blipFill>
        <p:spPr>
          <a:xfrm>
            <a:off x="17780" y="-15240"/>
            <a:ext cx="9113520" cy="6873875"/>
          </a:xfrm>
          <a:prstGeom prst="rect">
            <a:avLst/>
          </a:prstGeom>
        </p:spPr>
      </p:pic>
      <p:sp>
        <p:nvSpPr>
          <p:cNvPr id="73732" name="Text Box 4"/>
          <p:cNvSpPr txBox="1"/>
          <p:nvPr/>
        </p:nvSpPr>
        <p:spPr>
          <a:xfrm>
            <a:off x="611188" y="333375"/>
            <a:ext cx="7705725" cy="274638"/>
          </a:xfrm>
          <a:prstGeom prst="rect">
            <a:avLst/>
          </a:prstGeom>
          <a:noFill/>
          <a:ln w="9525">
            <a:noFill/>
          </a:ln>
        </p:spPr>
        <p:txBody>
          <a:bodyPr>
            <a:spAutoFit/>
          </a:bodyPr>
          <a:p>
            <a:pPr>
              <a:spcBef>
                <a:spcPct val="50000"/>
              </a:spcBef>
            </a:pPr>
            <a:endParaRPr lang="zh-CN" altLang="zh-CN" sz="1800" dirty="0">
              <a:solidFill>
                <a:schemeClr val="bg2"/>
              </a:solidFill>
              <a:latin typeface="Arial" panose="020B0604020202020204" pitchFamily="34" charset="0"/>
              <a:ea typeface="宋体" panose="02010600030101010101" pitchFamily="2" charset="-122"/>
            </a:endParaRPr>
          </a:p>
        </p:txBody>
      </p:sp>
      <p:graphicFrame>
        <p:nvGraphicFramePr>
          <p:cNvPr id="6625285" name="Group 5"/>
          <p:cNvGraphicFramePr>
            <a:graphicFrameLocks noGrp="1"/>
          </p:cNvGraphicFramePr>
          <p:nvPr>
            <p:custDataLst>
              <p:tags r:id="rId2"/>
            </p:custDataLst>
          </p:nvPr>
        </p:nvGraphicFramePr>
        <p:xfrm>
          <a:off x="404495" y="1218565"/>
          <a:ext cx="8272780" cy="5205095"/>
        </p:xfrm>
        <a:graphic>
          <a:graphicData uri="http://schemas.openxmlformats.org/drawingml/2006/table">
            <a:tbl>
              <a:tblPr/>
              <a:tblGrid>
                <a:gridCol w="431165"/>
                <a:gridCol w="1191895"/>
                <a:gridCol w="523240"/>
                <a:gridCol w="722630"/>
                <a:gridCol w="574040"/>
                <a:gridCol w="857885"/>
                <a:gridCol w="872490"/>
                <a:gridCol w="634365"/>
                <a:gridCol w="683895"/>
                <a:gridCol w="894080"/>
                <a:gridCol w="887095"/>
              </a:tblGrid>
              <a:tr h="374650">
                <a:tc rowSpan="2">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序号</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成本项目</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指标汇总</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综合消耗系数</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单位</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咨询公司</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施工单位</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差异</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cPr/>
                </a:tc>
              </a:tr>
              <a:tr h="457200">
                <a:tc vMerge="1">
                  <a:tcPr/>
                </a:tc>
                <a:tc vMerge="1">
                  <a:tcPr/>
                </a:tc>
                <a:tc vMerge="1">
                  <a:tcPr/>
                </a:tc>
                <a:tc vMerge="1">
                  <a:tcPr/>
                </a:tc>
                <a:tc vMerge="1">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工程量</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总价（元）</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工程量</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总价（元）</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工程量</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总价（元）</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316230">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主体建筑工程</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hMerge="1">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hMerge="1">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315595">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en-US" altLang="zh-CN" sz="1200" b="1" i="0" u="none" strike="noStrike" cap="none" normalizeH="0" baseline="0" smtClean="0">
                          <a:ln>
                            <a:noFill/>
                          </a:ln>
                          <a:solidFill>
                            <a:schemeClr val="bg2"/>
                          </a:solidFill>
                          <a:effectLst/>
                          <a:latin typeface="楷体_GB2312" pitchFamily="49" charset="-122"/>
                          <a:ea typeface="楷体_GB2312" pitchFamily="49" charset="-122"/>
                        </a:rPr>
                        <a:t>1</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基础工程费</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r>
              <a:tr h="353695">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土方工程</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2590">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土方挖运</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m</a:t>
                      </a:r>
                      <a:r>
                        <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rPr>
                        <a:t>3</a:t>
                      </a: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/m</a:t>
                      </a:r>
                      <a:r>
                        <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rPr>
                        <a:t>2</a:t>
                      </a:r>
                      <a:endPar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1480">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土方回填</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m</a:t>
                      </a:r>
                      <a:r>
                        <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rPr>
                        <a:t>3</a:t>
                      </a: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/m</a:t>
                      </a:r>
                      <a:r>
                        <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rPr>
                        <a:t>2</a:t>
                      </a:r>
                      <a:endPar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8610">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en-US" altLang="zh-CN" sz="1200" b="1" i="0" u="none" strike="noStrike" cap="none" normalizeH="0" baseline="0" smtClean="0">
                          <a:ln>
                            <a:noFill/>
                          </a:ln>
                          <a:solidFill>
                            <a:schemeClr val="bg2"/>
                          </a:solidFill>
                          <a:effectLst/>
                          <a:latin typeface="楷体_GB2312" pitchFamily="49" charset="-122"/>
                          <a:ea typeface="楷体_GB2312" pitchFamily="49" charset="-122"/>
                        </a:rPr>
                        <a:t>2 </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结构及粗装修</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r>
              <a:tr h="316230">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混凝土框架</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9895">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 </a:t>
                      </a: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混凝土（地下）</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m</a:t>
                      </a:r>
                      <a:r>
                        <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rPr>
                        <a:t>3</a:t>
                      </a: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/m</a:t>
                      </a:r>
                      <a:r>
                        <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rPr>
                        <a:t>2</a:t>
                      </a:r>
                      <a:endPar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4650">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钢筋（地下）</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kg/m</a:t>
                      </a:r>
                      <a:r>
                        <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rPr>
                        <a:t>2</a:t>
                      </a:r>
                      <a:endPar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2590">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 </a:t>
                      </a: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混凝土（地上）</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m</a:t>
                      </a:r>
                      <a:r>
                        <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rPr>
                        <a:t>3</a:t>
                      </a: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/m</a:t>
                      </a:r>
                      <a:r>
                        <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rPr>
                        <a:t>2</a:t>
                      </a:r>
                      <a:endPar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5285">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钢筋（地上）</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kg/m</a:t>
                      </a:r>
                      <a:r>
                        <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rPr>
                        <a:t>2</a:t>
                      </a:r>
                      <a:endPar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6395">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砌体</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m</a:t>
                      </a:r>
                      <a:r>
                        <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rPr>
                        <a:t>3</a:t>
                      </a: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/m</a:t>
                      </a:r>
                      <a:r>
                        <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rPr>
                        <a:t>2</a:t>
                      </a:r>
                      <a:endPar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6625459" name="Group 179"/>
          <p:cNvGraphicFramePr>
            <a:graphicFrameLocks noGrp="1"/>
          </p:cNvGraphicFramePr>
          <p:nvPr/>
        </p:nvGraphicFramePr>
        <p:xfrm>
          <a:off x="900113" y="547370"/>
          <a:ext cx="7703820" cy="647700"/>
        </p:xfrm>
        <a:graphic>
          <a:graphicData uri="http://schemas.openxmlformats.org/drawingml/2006/table">
            <a:tbl>
              <a:tblPr/>
              <a:tblGrid>
                <a:gridCol w="7703820"/>
              </a:tblGrid>
              <a:tr h="647700">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2800" b="1" i="0" u="none" strike="noStrike" cap="none" normalizeH="0" baseline="0" smtClean="0">
                          <a:ln>
                            <a:noFill/>
                          </a:ln>
                          <a:solidFill>
                            <a:schemeClr val="bg2"/>
                          </a:solidFill>
                          <a:effectLst/>
                          <a:latin typeface="楷体_GB2312" pitchFamily="49" charset="-122"/>
                          <a:ea typeface="楷体_GB2312" pitchFamily="49" charset="-122"/>
                        </a:rPr>
                        <a:t>总包初审对比表</a:t>
                      </a:r>
                      <a:r>
                        <a:rPr kumimoji="1" lang="en-US" altLang="zh-CN" sz="2800" b="1" i="0" u="none" strike="noStrike" cap="none" normalizeH="0" baseline="0" smtClean="0">
                          <a:ln>
                            <a:noFill/>
                          </a:ln>
                          <a:solidFill>
                            <a:schemeClr val="bg2"/>
                          </a:solidFill>
                          <a:effectLst/>
                          <a:latin typeface="楷体_GB2312" pitchFamily="49" charset="-122"/>
                          <a:ea typeface="楷体_GB2312" pitchFamily="49" charset="-122"/>
                        </a:rPr>
                        <a:t>3</a:t>
                      </a:r>
                      <a:r>
                        <a:rPr kumimoji="1" lang="zh-CN" altLang="en-US" sz="2800" b="1" i="0" u="none" strike="noStrike" cap="none" normalizeH="0" baseline="0" smtClean="0">
                          <a:ln>
                            <a:noFill/>
                          </a:ln>
                          <a:solidFill>
                            <a:schemeClr val="bg2"/>
                          </a:solidFill>
                          <a:effectLst/>
                          <a:latin typeface="楷体_GB2312" pitchFamily="49" charset="-122"/>
                          <a:ea typeface="楷体_GB2312" pitchFamily="49" charset="-122"/>
                        </a:rPr>
                        <a:t>（分楼型各项指标对比）</a:t>
                      </a:r>
                      <a:endParaRPr kumimoji="1" lang="zh-CN" altLang="en-US" sz="3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p:pic>
        <p:nvPicPr>
          <p:cNvPr id="5" name="图片"/>
          <p:cNvPicPr>
            <a:picLocks noChangeAspect="1"/>
          </p:cNvPicPr>
          <p:nvPr userDrawn="1"/>
        </p:nvPicPr>
        <p:blipFill rotWithShape="1">
          <a:blip r:embed="rId1" cstate="print">
            <a:extLst>
              <a:ext uri="{28A0092B-C50C-407E-A947-70E740481C1C}">
                <a14:useLocalDpi xmlns:a14="http://schemas.microsoft.com/office/drawing/2010/main" val="0"/>
              </a:ext>
            </a:extLst>
          </a:blip>
          <a:srcRect t="2" b="39"/>
          <a:stretch>
            <a:fillRect/>
          </a:stretch>
        </p:blipFill>
        <p:spPr>
          <a:xfrm>
            <a:off x="-1270" y="635"/>
            <a:ext cx="9192260" cy="6878955"/>
          </a:xfrm>
          <a:prstGeom prst="rect">
            <a:avLst/>
          </a:prstGeom>
        </p:spPr>
      </p:pic>
      <p:sp>
        <p:nvSpPr>
          <p:cNvPr id="74754" name="Text Box 4"/>
          <p:cNvSpPr txBox="1"/>
          <p:nvPr/>
        </p:nvSpPr>
        <p:spPr>
          <a:xfrm>
            <a:off x="611188" y="333375"/>
            <a:ext cx="7705725" cy="274638"/>
          </a:xfrm>
          <a:prstGeom prst="rect">
            <a:avLst/>
          </a:prstGeom>
          <a:noFill/>
          <a:ln w="9525">
            <a:noFill/>
          </a:ln>
        </p:spPr>
        <p:txBody>
          <a:bodyPr>
            <a:spAutoFit/>
          </a:bodyPr>
          <a:p>
            <a:pPr>
              <a:spcBef>
                <a:spcPct val="50000"/>
              </a:spcBef>
            </a:pPr>
            <a:endParaRPr lang="zh-CN" altLang="zh-CN" sz="1800" dirty="0">
              <a:solidFill>
                <a:schemeClr val="bg2"/>
              </a:solidFill>
              <a:latin typeface="Arial" panose="020B0604020202020204" pitchFamily="34" charset="0"/>
              <a:ea typeface="宋体" panose="02010600030101010101" pitchFamily="2" charset="-122"/>
            </a:endParaRPr>
          </a:p>
        </p:txBody>
      </p:sp>
      <p:graphicFrame>
        <p:nvGraphicFramePr>
          <p:cNvPr id="6624445" name="Group 189"/>
          <p:cNvGraphicFramePr>
            <a:graphicFrameLocks noGrp="1"/>
          </p:cNvGraphicFramePr>
          <p:nvPr>
            <p:custDataLst>
              <p:tags r:id="rId2"/>
            </p:custDataLst>
          </p:nvPr>
        </p:nvGraphicFramePr>
        <p:xfrm>
          <a:off x="468313" y="1123315"/>
          <a:ext cx="8280400" cy="5278755"/>
        </p:xfrm>
        <a:graphic>
          <a:graphicData uri="http://schemas.openxmlformats.org/drawingml/2006/table">
            <a:tbl>
              <a:tblPr/>
              <a:tblGrid>
                <a:gridCol w="358775"/>
                <a:gridCol w="1521460"/>
                <a:gridCol w="496252"/>
                <a:gridCol w="713105"/>
                <a:gridCol w="629920"/>
                <a:gridCol w="714375"/>
                <a:gridCol w="836930"/>
                <a:gridCol w="705485"/>
                <a:gridCol w="857885"/>
                <a:gridCol w="649605"/>
                <a:gridCol w="796608"/>
              </a:tblGrid>
              <a:tr h="301625">
                <a:tc rowSpan="2">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序号</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成本项目</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指标汇总</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综合消耗系数</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单位</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咨询公司</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施工单位</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差异</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cPr/>
                </a:tc>
              </a:tr>
              <a:tr h="374650">
                <a:tc vMerge="1">
                  <a:tcPr/>
                </a:tc>
                <a:tc vMerge="1">
                  <a:tcPr/>
                </a:tc>
                <a:tc vMerge="1">
                  <a:tcPr/>
                </a:tc>
                <a:tc vMerge="1">
                  <a:tcPr/>
                </a:tc>
                <a:tc vMerge="1">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工程量</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总价（元）</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工程量</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总价（元）</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工程量</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总价（元）</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320675">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找平及抹灰</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0675">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  </a:t>
                      </a: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水泥砂浆楼地面</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m</a:t>
                      </a:r>
                      <a:r>
                        <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rPr>
                        <a:t>2</a:t>
                      </a: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/m</a:t>
                      </a:r>
                      <a:r>
                        <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rPr>
                        <a:t>2</a:t>
                      </a:r>
                      <a:endPar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8775">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  </a:t>
                      </a: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内墙面砂浆抹面</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m</a:t>
                      </a:r>
                      <a:r>
                        <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rPr>
                        <a:t>2</a:t>
                      </a: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/m</a:t>
                      </a:r>
                      <a:r>
                        <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rPr>
                        <a:t>2</a:t>
                      </a:r>
                      <a:endPar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3863">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  </a:t>
                      </a: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外墙面砂浆抹面</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m</a:t>
                      </a:r>
                      <a:r>
                        <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rPr>
                        <a:t>2</a:t>
                      </a: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/m</a:t>
                      </a:r>
                      <a:r>
                        <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rPr>
                        <a:t>2</a:t>
                      </a:r>
                      <a:endPar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5450">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  </a:t>
                      </a: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天棚</a:t>
                      </a: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a:t>
                      </a: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墙面批腻子</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m</a:t>
                      </a:r>
                      <a:r>
                        <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rPr>
                        <a:t>2</a:t>
                      </a: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/m</a:t>
                      </a:r>
                      <a:r>
                        <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rPr>
                        <a:t>2</a:t>
                      </a:r>
                      <a:endPar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Times New Roman" panose="02020603050405020304"/>
                          <a:ea typeface="楷体_GB2312" pitchFamily="49" charset="-122"/>
                        </a:rPr>
                        <a:t>……</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0675">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防水</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2275">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  </a:t>
                      </a: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厨卫墙面防水</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m</a:t>
                      </a:r>
                      <a:r>
                        <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rPr>
                        <a:t>2</a:t>
                      </a: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/m</a:t>
                      </a:r>
                      <a:r>
                        <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rPr>
                        <a:t>2</a:t>
                      </a:r>
                      <a:endPar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3863">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  </a:t>
                      </a: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厨卫地面防水</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m</a:t>
                      </a:r>
                      <a:r>
                        <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rPr>
                        <a:t>2</a:t>
                      </a: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/m</a:t>
                      </a:r>
                      <a:r>
                        <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rPr>
                        <a:t>2</a:t>
                      </a:r>
                      <a:endPar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5450">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  </a:t>
                      </a: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室内地面防水</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m</a:t>
                      </a:r>
                      <a:r>
                        <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rPr>
                        <a:t>2</a:t>
                      </a: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/m</a:t>
                      </a:r>
                      <a:r>
                        <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rPr>
                        <a:t>2</a:t>
                      </a:r>
                      <a:endPar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3863">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  </a:t>
                      </a: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室外墙面防水</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m</a:t>
                      </a:r>
                      <a:r>
                        <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rPr>
                        <a:t>2</a:t>
                      </a: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/m</a:t>
                      </a:r>
                      <a:r>
                        <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rPr>
                        <a:t>2</a:t>
                      </a:r>
                      <a:endPar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3863">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  </a:t>
                      </a: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屋面、露台防水</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m</a:t>
                      </a:r>
                      <a:r>
                        <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rPr>
                        <a:t>2</a:t>
                      </a: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/m</a:t>
                      </a:r>
                      <a:r>
                        <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rPr>
                        <a:t>2</a:t>
                      </a:r>
                      <a:endPar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6624435" name="Group 179"/>
          <p:cNvGraphicFramePr>
            <a:graphicFrameLocks noGrp="1"/>
          </p:cNvGraphicFramePr>
          <p:nvPr/>
        </p:nvGraphicFramePr>
        <p:xfrm>
          <a:off x="900113" y="475615"/>
          <a:ext cx="7704138" cy="647700"/>
        </p:xfrm>
        <a:graphic>
          <a:graphicData uri="http://schemas.openxmlformats.org/drawingml/2006/table">
            <a:tbl>
              <a:tblPr/>
              <a:tblGrid>
                <a:gridCol w="7704137"/>
              </a:tblGrid>
              <a:tr h="647700">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2800" b="1" i="0" u="none" strike="noStrike" cap="none" normalizeH="0" baseline="0" smtClean="0">
                          <a:ln>
                            <a:noFill/>
                          </a:ln>
                          <a:solidFill>
                            <a:schemeClr val="bg2"/>
                          </a:solidFill>
                          <a:effectLst/>
                          <a:latin typeface="楷体_GB2312" pitchFamily="49" charset="-122"/>
                          <a:ea typeface="楷体_GB2312" pitchFamily="49" charset="-122"/>
                        </a:rPr>
                        <a:t>总包初审对比表</a:t>
                      </a:r>
                      <a:r>
                        <a:rPr kumimoji="1" lang="en-US" altLang="zh-CN" sz="2800" b="1" i="0" u="none" strike="noStrike" cap="none" normalizeH="0" baseline="0" smtClean="0">
                          <a:ln>
                            <a:noFill/>
                          </a:ln>
                          <a:solidFill>
                            <a:schemeClr val="bg2"/>
                          </a:solidFill>
                          <a:effectLst/>
                          <a:latin typeface="楷体_GB2312" pitchFamily="49" charset="-122"/>
                          <a:ea typeface="楷体_GB2312" pitchFamily="49" charset="-122"/>
                        </a:rPr>
                        <a:t>3</a:t>
                      </a:r>
                      <a:r>
                        <a:rPr kumimoji="1" lang="zh-CN" altLang="en-US" sz="2800" b="1" i="0" u="none" strike="noStrike" cap="none" normalizeH="0" baseline="0" smtClean="0">
                          <a:ln>
                            <a:noFill/>
                          </a:ln>
                          <a:solidFill>
                            <a:schemeClr val="bg2"/>
                          </a:solidFill>
                          <a:effectLst/>
                          <a:latin typeface="楷体_GB2312" pitchFamily="49" charset="-122"/>
                          <a:ea typeface="楷体_GB2312" pitchFamily="49" charset="-122"/>
                        </a:rPr>
                        <a:t>（分楼型各项指标对比</a:t>
                      </a:r>
                      <a:r>
                        <a:rPr kumimoji="1" lang="en-US" altLang="zh-CN" sz="2800" b="1" i="0" u="none" strike="noStrike" cap="none" normalizeH="0" baseline="0" smtClean="0">
                          <a:ln>
                            <a:noFill/>
                          </a:ln>
                          <a:solidFill>
                            <a:schemeClr val="bg2"/>
                          </a:solidFill>
                          <a:effectLst/>
                          <a:latin typeface="楷体_GB2312" pitchFamily="49" charset="-122"/>
                          <a:ea typeface="楷体_GB2312" pitchFamily="49" charset="-122"/>
                        </a:rPr>
                        <a:t>)</a:t>
                      </a:r>
                      <a:r>
                        <a:rPr kumimoji="1" lang="zh-CN" altLang="en-US" sz="28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（续）</a:t>
                      </a:r>
                      <a:endParaRPr kumimoji="1" lang="zh-CN" altLang="en-US" sz="28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p:pic>
        <p:nvPicPr>
          <p:cNvPr id="5" name="图片"/>
          <p:cNvPicPr>
            <a:picLocks noChangeAspect="1"/>
          </p:cNvPicPr>
          <p:nvPr userDrawn="1"/>
        </p:nvPicPr>
        <p:blipFill rotWithShape="1">
          <a:blip r:embed="rId1" cstate="print">
            <a:extLst>
              <a:ext uri="{28A0092B-C50C-407E-A947-70E740481C1C}">
                <a14:useLocalDpi xmlns:a14="http://schemas.microsoft.com/office/drawing/2010/main" val="0"/>
              </a:ext>
            </a:extLst>
          </a:blip>
          <a:srcRect t="2" b="39"/>
          <a:stretch>
            <a:fillRect/>
          </a:stretch>
        </p:blipFill>
        <p:spPr>
          <a:xfrm>
            <a:off x="-1270" y="635"/>
            <a:ext cx="9192260" cy="6878955"/>
          </a:xfrm>
          <a:prstGeom prst="rect">
            <a:avLst/>
          </a:prstGeom>
        </p:spPr>
      </p:pic>
      <p:sp>
        <p:nvSpPr>
          <p:cNvPr id="75778" name="Text Box 4"/>
          <p:cNvSpPr txBox="1"/>
          <p:nvPr/>
        </p:nvSpPr>
        <p:spPr>
          <a:xfrm>
            <a:off x="611188" y="333375"/>
            <a:ext cx="7705725" cy="274638"/>
          </a:xfrm>
          <a:prstGeom prst="rect">
            <a:avLst/>
          </a:prstGeom>
          <a:noFill/>
          <a:ln w="9525">
            <a:noFill/>
          </a:ln>
        </p:spPr>
        <p:txBody>
          <a:bodyPr>
            <a:spAutoFit/>
          </a:bodyPr>
          <a:p>
            <a:pPr>
              <a:spcBef>
                <a:spcPct val="50000"/>
              </a:spcBef>
            </a:pPr>
            <a:endParaRPr lang="zh-CN" altLang="zh-CN" sz="1800" dirty="0">
              <a:solidFill>
                <a:schemeClr val="bg2"/>
              </a:solidFill>
              <a:latin typeface="Arial" panose="020B0604020202020204" pitchFamily="34" charset="0"/>
              <a:ea typeface="宋体" panose="02010600030101010101" pitchFamily="2" charset="-122"/>
            </a:endParaRPr>
          </a:p>
        </p:txBody>
      </p:sp>
      <p:graphicFrame>
        <p:nvGraphicFramePr>
          <p:cNvPr id="6626493" name="Group 189"/>
          <p:cNvGraphicFramePr>
            <a:graphicFrameLocks noGrp="1"/>
          </p:cNvGraphicFramePr>
          <p:nvPr>
            <p:custDataLst>
              <p:tags r:id="rId2"/>
            </p:custDataLst>
          </p:nvPr>
        </p:nvGraphicFramePr>
        <p:xfrm>
          <a:off x="468313" y="1195070"/>
          <a:ext cx="8280400" cy="5041265"/>
        </p:xfrm>
        <a:graphic>
          <a:graphicData uri="http://schemas.openxmlformats.org/drawingml/2006/table">
            <a:tbl>
              <a:tblPr/>
              <a:tblGrid>
                <a:gridCol w="358775"/>
                <a:gridCol w="1111885"/>
                <a:gridCol w="814070"/>
                <a:gridCol w="723582"/>
                <a:gridCol w="520065"/>
                <a:gridCol w="840423"/>
                <a:gridCol w="809625"/>
                <a:gridCol w="679450"/>
                <a:gridCol w="921385"/>
                <a:gridCol w="685800"/>
                <a:gridCol w="815340"/>
              </a:tblGrid>
              <a:tr h="383540">
                <a:tc rowSpan="2">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序号</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成本项目</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指标汇总</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综合消耗系数</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单位</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咨询公司</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施工单位</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差异</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cPr/>
                </a:tc>
              </a:tr>
              <a:tr h="447675">
                <a:tc vMerge="1">
                  <a:tcPr/>
                </a:tc>
                <a:tc vMerge="1">
                  <a:tcPr/>
                </a:tc>
                <a:tc vMerge="1">
                  <a:tcPr/>
                </a:tc>
                <a:tc vMerge="1">
                  <a:tcPr/>
                </a:tc>
                <a:tc vMerge="1">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工程量</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总价（元）</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工程量</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总价（元）</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工程量</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总价（元）</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320675">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屋面装修</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0675">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m</a:t>
                      </a:r>
                      <a:r>
                        <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rPr>
                        <a:t>2</a:t>
                      </a: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/m</a:t>
                      </a:r>
                      <a:r>
                        <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rPr>
                        <a:t>2</a:t>
                      </a:r>
                      <a:endPar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8775">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m</a:t>
                      </a:r>
                      <a:r>
                        <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rPr>
                        <a:t>2</a:t>
                      </a: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/m</a:t>
                      </a:r>
                      <a:r>
                        <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rPr>
                        <a:t>2</a:t>
                      </a:r>
                      <a:endPar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3863">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外立面装修</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5450">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  </a:t>
                      </a: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面砖</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m</a:t>
                      </a:r>
                      <a:r>
                        <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rPr>
                        <a:t>2</a:t>
                      </a: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/m</a:t>
                      </a:r>
                      <a:r>
                        <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rPr>
                        <a:t>2</a:t>
                      </a:r>
                      <a:endPar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  </a:t>
                      </a: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涂料</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m</a:t>
                      </a:r>
                      <a:r>
                        <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rPr>
                        <a:t>2</a:t>
                      </a: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/m</a:t>
                      </a:r>
                      <a:r>
                        <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rPr>
                        <a:t>2</a:t>
                      </a:r>
                      <a:endPar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0675">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  </a:t>
                      </a: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石材</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m</a:t>
                      </a:r>
                      <a:r>
                        <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rPr>
                        <a:t>2</a:t>
                      </a: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/m</a:t>
                      </a:r>
                      <a:r>
                        <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rPr>
                        <a:t>2</a:t>
                      </a:r>
                      <a:endPar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2275">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建筑保温</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3863">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  </a:t>
                      </a: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外保温</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m</a:t>
                      </a:r>
                      <a:r>
                        <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rPr>
                        <a:t>2</a:t>
                      </a: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/m</a:t>
                      </a:r>
                      <a:r>
                        <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rPr>
                        <a:t>2</a:t>
                      </a:r>
                      <a:endPar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5450">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其他</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元</a:t>
                      </a: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/m</a:t>
                      </a:r>
                      <a:r>
                        <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rPr>
                        <a:t>2</a:t>
                      </a:r>
                      <a:endPar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3863">
                <a:tc>
                  <a:txBody>
                    <a:bodyPr/>
                    <a:lstStyle/>
                    <a:p>
                      <a:pPr marL="0" marR="0" lvl="0" indent="0" algn="ctr" defTabSz="914400" rtl="0" eaLnBrk="1" fontAlgn="ctr" latinLnBrk="0" hangingPunct="1">
                        <a:lnSpc>
                          <a:spcPct val="100000"/>
                        </a:lnSpc>
                        <a:spcBef>
                          <a:spcPct val="0"/>
                        </a:spcBef>
                        <a:spcAft>
                          <a:spcPct val="0"/>
                        </a:spcAft>
                        <a:buClrTx/>
                        <a:buSzTx/>
                        <a:buFontTx/>
                        <a:buNone/>
                      </a:pPr>
                      <a:endParaRPr kumimoji="1" lang="zh-CN"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1" lang="zh-CN"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1" lang="zh-CN"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endParaRPr kumimoji="1" lang="zh-CN"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endParaRPr kumimoji="1" lang="zh-CN"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6626483" name="Group 179"/>
          <p:cNvGraphicFramePr>
            <a:graphicFrameLocks noGrp="1"/>
          </p:cNvGraphicFramePr>
          <p:nvPr/>
        </p:nvGraphicFramePr>
        <p:xfrm>
          <a:off x="900113" y="547370"/>
          <a:ext cx="7704138" cy="647700"/>
        </p:xfrm>
        <a:graphic>
          <a:graphicData uri="http://schemas.openxmlformats.org/drawingml/2006/table">
            <a:tbl>
              <a:tblPr/>
              <a:tblGrid>
                <a:gridCol w="7704137"/>
              </a:tblGrid>
              <a:tr h="647700">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2800" b="1" i="0" u="none" strike="noStrike" cap="none" normalizeH="0" baseline="0" smtClean="0">
                          <a:ln>
                            <a:noFill/>
                          </a:ln>
                          <a:solidFill>
                            <a:schemeClr val="bg2"/>
                          </a:solidFill>
                          <a:effectLst/>
                          <a:latin typeface="楷体_GB2312" pitchFamily="49" charset="-122"/>
                          <a:ea typeface="楷体_GB2312" pitchFamily="49" charset="-122"/>
                        </a:rPr>
                        <a:t>总包初审对比表</a:t>
                      </a:r>
                      <a:r>
                        <a:rPr kumimoji="1" lang="en-US" altLang="zh-CN" sz="2800" b="1" i="0" u="none" strike="noStrike" cap="none" normalizeH="0" baseline="0" smtClean="0">
                          <a:ln>
                            <a:noFill/>
                          </a:ln>
                          <a:solidFill>
                            <a:schemeClr val="bg2"/>
                          </a:solidFill>
                          <a:effectLst/>
                          <a:latin typeface="楷体_GB2312" pitchFamily="49" charset="-122"/>
                          <a:ea typeface="楷体_GB2312" pitchFamily="49" charset="-122"/>
                        </a:rPr>
                        <a:t>3</a:t>
                      </a:r>
                      <a:r>
                        <a:rPr kumimoji="1" lang="zh-CN" altLang="en-US" sz="2800" b="1" i="0" u="none" strike="noStrike" cap="none" normalizeH="0" baseline="0" smtClean="0">
                          <a:ln>
                            <a:noFill/>
                          </a:ln>
                          <a:solidFill>
                            <a:schemeClr val="bg2"/>
                          </a:solidFill>
                          <a:effectLst/>
                          <a:latin typeface="楷体_GB2312" pitchFamily="49" charset="-122"/>
                          <a:ea typeface="楷体_GB2312" pitchFamily="49" charset="-122"/>
                        </a:rPr>
                        <a:t>（分楼型各项指标对比</a:t>
                      </a:r>
                      <a:r>
                        <a:rPr kumimoji="1" lang="en-US" altLang="zh-CN" sz="2800" b="1" i="0" u="none" strike="noStrike" cap="none" normalizeH="0" baseline="0" smtClean="0">
                          <a:ln>
                            <a:noFill/>
                          </a:ln>
                          <a:solidFill>
                            <a:schemeClr val="bg2"/>
                          </a:solidFill>
                          <a:effectLst/>
                          <a:latin typeface="楷体_GB2312" pitchFamily="49" charset="-122"/>
                          <a:ea typeface="楷体_GB2312" pitchFamily="49" charset="-122"/>
                        </a:rPr>
                        <a:t>)</a:t>
                      </a:r>
                      <a:r>
                        <a:rPr kumimoji="1" lang="zh-CN" altLang="en-US" sz="28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（续）</a:t>
                      </a:r>
                      <a:endParaRPr kumimoji="1" lang="zh-CN" altLang="en-US" sz="28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灯片编号占位符 3"/>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9219" name="Text Box 3"/>
          <p:cNvSpPr txBox="1"/>
          <p:nvPr/>
        </p:nvSpPr>
        <p:spPr>
          <a:xfrm>
            <a:off x="0" y="252413"/>
            <a:ext cx="8316913" cy="579437"/>
          </a:xfrm>
          <a:prstGeom prst="rect">
            <a:avLst/>
          </a:prstGeom>
          <a:solidFill>
            <a:srgbClr val="CC0000"/>
          </a:solidFill>
          <a:ln w="9525">
            <a:noFill/>
          </a:ln>
        </p:spPr>
        <p:txBody>
          <a:bodyPr>
            <a:spAutoFit/>
          </a:bodyPr>
          <a:p>
            <a:pPr marL="457200" indent="-457200" eaLnBrk="0" hangingPunct="0">
              <a:spcBef>
                <a:spcPct val="20000"/>
              </a:spcBef>
            </a:pPr>
            <a:r>
              <a:rPr lang="zh-CN" altLang="en-US" dirty="0">
                <a:latin typeface="Times New Roman" panose="02020603050405020304" pitchFamily="18" charset="0"/>
              </a:rPr>
              <a:t>清单与其他法律、法规、文件的关系</a:t>
            </a:r>
            <a:endParaRPr lang="zh-CN" altLang="en-US" dirty="0">
              <a:latin typeface="Times New Roman" panose="02020603050405020304" pitchFamily="18" charset="0"/>
            </a:endParaRPr>
          </a:p>
        </p:txBody>
      </p:sp>
      <p:sp>
        <p:nvSpPr>
          <p:cNvPr id="9220" name="Rectangle 33"/>
          <p:cNvSpPr/>
          <p:nvPr/>
        </p:nvSpPr>
        <p:spPr>
          <a:xfrm>
            <a:off x="0" y="260668"/>
            <a:ext cx="8388350" cy="649287"/>
          </a:xfrm>
          <a:prstGeom prst="rect">
            <a:avLst/>
          </a:prstGeom>
          <a:solidFill>
            <a:srgbClr val="CC0000"/>
          </a:solidFill>
          <a:ln w="9525">
            <a:noFill/>
          </a:ln>
        </p:spPr>
        <p:txBody>
          <a:bodyPr>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当前建设工程成本控制所存在通病分析</a:t>
            </a:r>
            <a:endParaRPr lang="zh-CN" altLang="en-US" sz="2800" b="1" dirty="0">
              <a:latin typeface="微软雅黑" panose="020B0503020204020204" charset="-122"/>
              <a:ea typeface="微软雅黑" panose="020B0503020204020204" charset="-122"/>
              <a:sym typeface="+mn-ea"/>
            </a:endParaRPr>
          </a:p>
        </p:txBody>
      </p:sp>
      <p:sp>
        <p:nvSpPr>
          <p:cNvPr id="9221" name="Rectangle 34"/>
          <p:cNvSpPr/>
          <p:nvPr/>
        </p:nvSpPr>
        <p:spPr>
          <a:xfrm>
            <a:off x="468313" y="1196658"/>
            <a:ext cx="8153400" cy="4968875"/>
          </a:xfrm>
          <a:prstGeom prst="rect">
            <a:avLst/>
          </a:prstGeom>
          <a:noFill/>
          <a:ln w="9525">
            <a:noFill/>
          </a:ln>
        </p:spPr>
        <p:txBody>
          <a:bodyPr/>
          <a:p>
            <a:pPr algn="l">
              <a:lnSpc>
                <a:spcPct val="150000"/>
              </a:lnSpc>
              <a:spcBef>
                <a:spcPts val="0"/>
              </a:spcBef>
              <a:buClrTx/>
              <a:buSzTx/>
              <a:buFontTx/>
            </a:pPr>
            <a:r>
              <a:rPr lang="en-US" altLang="zh-CN" sz="2400" b="1" dirty="0">
                <a:latin typeface="微软雅黑" panose="020B0503020204020204" charset="-122"/>
                <a:ea typeface="微软雅黑" panose="020B0503020204020204" charset="-122"/>
                <a:cs typeface="微软雅黑" panose="020B0503020204020204" charset="-122"/>
              </a:rPr>
              <a:t>2  招标文件编制质量</a:t>
            </a:r>
            <a:endParaRPr lang="en-US" altLang="zh-CN" sz="2400" b="1" dirty="0">
              <a:latin typeface="微软雅黑" panose="020B0503020204020204" charset="-122"/>
              <a:ea typeface="微软雅黑" panose="020B0503020204020204" charset="-122"/>
              <a:cs typeface="微软雅黑" panose="020B0503020204020204" charset="-122"/>
            </a:endParaRPr>
          </a:p>
          <a:p>
            <a:pPr>
              <a:lnSpc>
                <a:spcPct val="150000"/>
              </a:lnSpc>
              <a:spcBef>
                <a:spcPts val="0"/>
              </a:spcBef>
              <a:buNone/>
            </a:pPr>
            <a:r>
              <a:rPr lang="zh-CN" altLang="en-US" sz="2800" dirty="0">
                <a:latin typeface="微软雅黑" panose="020B0503020204020204" charset="-122"/>
                <a:ea typeface="微软雅黑" panose="020B0503020204020204" charset="-122"/>
                <a:cs typeface="微软雅黑" panose="020B0503020204020204" charset="-122"/>
              </a:rPr>
              <a:t>  </a:t>
            </a: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  </a:t>
            </a:r>
            <a:r>
              <a:rPr lang="zh-CN" altLang="en-US" sz="2000" dirty="0">
                <a:latin typeface="微软雅黑" panose="020B0503020204020204" charset="-122"/>
                <a:ea typeface="微软雅黑" panose="020B0503020204020204" charset="-122"/>
                <a:cs typeface="微软雅黑" panose="020B0503020204020204" charset="-122"/>
              </a:rPr>
              <a:t>由于没有技术规范或未对设备</a:t>
            </a:r>
            <a:r>
              <a:rPr lang="en-US" altLang="zh-CN" sz="2000" dirty="0">
                <a:latin typeface="微软雅黑" panose="020B0503020204020204" charset="-122"/>
                <a:ea typeface="微软雅黑" panose="020B0503020204020204" charset="-122"/>
                <a:cs typeface="微软雅黑" panose="020B0503020204020204" charset="-122"/>
              </a:rPr>
              <a:t>/</a:t>
            </a:r>
            <a:r>
              <a:rPr lang="zh-CN" altLang="en-US" sz="2000" dirty="0">
                <a:latin typeface="微软雅黑" panose="020B0503020204020204" charset="-122"/>
                <a:ea typeface="微软雅黑" panose="020B0503020204020204" charset="-122"/>
                <a:cs typeface="微软雅黑" panose="020B0503020204020204" charset="-122"/>
              </a:rPr>
              <a:t>物料选型作出深入研究，或各投标单位对档次、标准的理解差异过大从而导致标价差异和定标的困难，或全按暂估价进行招标，不能通过招标形成系统配置优化和价格确定，并增加日后工程及造价管理困难。</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spcBef>
                <a:spcPts val="0"/>
              </a:spcBef>
              <a:buNone/>
            </a:pPr>
            <a:r>
              <a:rPr lang="en-US" altLang="zh-CN" sz="2000" dirty="0">
                <a:latin typeface="微软雅黑" panose="020B0503020204020204" charset="-122"/>
                <a:ea typeface="微软雅黑" panose="020B0503020204020204" charset="-122"/>
                <a:cs typeface="微软雅黑" panose="020B0503020204020204" charset="-122"/>
              </a:rPr>
              <a:t>       </a:t>
            </a:r>
            <a:r>
              <a:rPr lang="zh-CN" altLang="en-US" sz="2000" dirty="0">
                <a:latin typeface="微软雅黑" panose="020B0503020204020204" charset="-122"/>
                <a:ea typeface="微软雅黑" panose="020B0503020204020204" charset="-122"/>
                <a:cs typeface="微软雅黑" panose="020B0503020204020204" charset="-122"/>
              </a:rPr>
              <a:t>整体招标文件的编制重点仅注重于招投标程序限制条款上，未能根据具体项目和具体合同需要，形成特色化的评标办法。</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spcBef>
                <a:spcPts val="0"/>
              </a:spcBef>
              <a:buNone/>
            </a:pPr>
            <a:r>
              <a:rPr lang="zh-CN" altLang="en-US" sz="2800" dirty="0">
                <a:latin typeface="微软雅黑" panose="020B0503020204020204" charset="-122"/>
                <a:ea typeface="微软雅黑" panose="020B0503020204020204" charset="-122"/>
                <a:cs typeface="微软雅黑" panose="020B0503020204020204" charset="-122"/>
              </a:rPr>
              <a:t>    </a:t>
            </a:r>
            <a:endParaRPr lang="zh-CN" altLang="en-US" sz="2800" dirty="0">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p:pic>
        <p:nvPicPr>
          <p:cNvPr id="5" name="图片"/>
          <p:cNvPicPr>
            <a:picLocks noChangeAspect="1"/>
          </p:cNvPicPr>
          <p:nvPr userDrawn="1"/>
        </p:nvPicPr>
        <p:blipFill rotWithShape="1">
          <a:blip r:embed="rId1" cstate="print">
            <a:extLst>
              <a:ext uri="{28A0092B-C50C-407E-A947-70E740481C1C}">
                <a14:useLocalDpi xmlns:a14="http://schemas.microsoft.com/office/drawing/2010/main" val="0"/>
              </a:ext>
            </a:extLst>
          </a:blip>
          <a:srcRect t="2" b="39"/>
          <a:stretch>
            <a:fillRect/>
          </a:stretch>
        </p:blipFill>
        <p:spPr>
          <a:xfrm>
            <a:off x="0" y="0"/>
            <a:ext cx="9192260" cy="6878955"/>
          </a:xfrm>
          <a:prstGeom prst="rect">
            <a:avLst/>
          </a:prstGeom>
        </p:spPr>
      </p:pic>
      <p:sp>
        <p:nvSpPr>
          <p:cNvPr id="76802" name="Text Box 282"/>
          <p:cNvSpPr txBox="1"/>
          <p:nvPr/>
        </p:nvSpPr>
        <p:spPr>
          <a:xfrm>
            <a:off x="611188" y="333375"/>
            <a:ext cx="7705725" cy="274638"/>
          </a:xfrm>
          <a:prstGeom prst="rect">
            <a:avLst/>
          </a:prstGeom>
          <a:noFill/>
          <a:ln w="9525">
            <a:noFill/>
          </a:ln>
        </p:spPr>
        <p:txBody>
          <a:bodyPr>
            <a:spAutoFit/>
          </a:bodyPr>
          <a:p>
            <a:pPr>
              <a:spcBef>
                <a:spcPct val="50000"/>
              </a:spcBef>
            </a:pPr>
            <a:endParaRPr lang="zh-CN" altLang="zh-CN" sz="1800" dirty="0">
              <a:solidFill>
                <a:schemeClr val="bg2"/>
              </a:solidFill>
              <a:latin typeface="Arial" panose="020B0604020202020204" pitchFamily="34" charset="0"/>
              <a:ea typeface="宋体" panose="02010600030101010101" pitchFamily="2" charset="-122"/>
            </a:endParaRPr>
          </a:p>
        </p:txBody>
      </p:sp>
      <p:graphicFrame>
        <p:nvGraphicFramePr>
          <p:cNvPr id="6627875" name="Group 547"/>
          <p:cNvGraphicFramePr>
            <a:graphicFrameLocks noGrp="1"/>
          </p:cNvGraphicFramePr>
          <p:nvPr>
            <p:custDataLst>
              <p:tags r:id="rId2"/>
            </p:custDataLst>
          </p:nvPr>
        </p:nvGraphicFramePr>
        <p:xfrm>
          <a:off x="322580" y="915670"/>
          <a:ext cx="8498205" cy="5647055"/>
        </p:xfrm>
        <a:graphic>
          <a:graphicData uri="http://schemas.openxmlformats.org/drawingml/2006/table">
            <a:tbl>
              <a:tblPr/>
              <a:tblGrid>
                <a:gridCol w="433388"/>
                <a:gridCol w="1527810"/>
                <a:gridCol w="513715"/>
                <a:gridCol w="659765"/>
                <a:gridCol w="653415"/>
                <a:gridCol w="734695"/>
                <a:gridCol w="836295"/>
                <a:gridCol w="671195"/>
                <a:gridCol w="812165"/>
                <a:gridCol w="786130"/>
                <a:gridCol w="869315"/>
              </a:tblGrid>
              <a:tr h="401320">
                <a:tc rowSpan="2">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序号</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成本项目</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指标汇总</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综合消耗系数</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单位</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咨询公司</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施工单位</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差异</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cPr/>
                </a:tc>
              </a:tr>
              <a:tr h="302260">
                <a:tc vMerge="1">
                  <a:tcPr/>
                </a:tc>
                <a:tc vMerge="1">
                  <a:tcPr/>
                </a:tc>
                <a:tc vMerge="1">
                  <a:tcPr/>
                </a:tc>
                <a:tc vMerge="1">
                  <a:tcPr/>
                </a:tc>
                <a:tc vMerge="1">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工程量</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总价（元）</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工程量</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总价（元）</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fontAlgn="ctr">
                        <a:lnSpc>
                          <a:spcPct val="100000"/>
                        </a:lnSpc>
                        <a:spcBef>
                          <a:spcPct val="0"/>
                        </a:spcBef>
                        <a:spcAft>
                          <a:spcPct val="0"/>
                        </a:spcAft>
                        <a:buClrTx/>
                        <a:buSzTx/>
                        <a:buFontTx/>
                        <a:buNone/>
                      </a:pPr>
                      <a:r>
                        <a:rPr kumimoji="1" lang="zh-CN" altLang="en-US" sz="1200" b="1" smtClean="0">
                          <a:ln>
                            <a:noFill/>
                          </a:ln>
                          <a:solidFill>
                            <a:schemeClr val="bg2"/>
                          </a:solidFill>
                          <a:effectLst/>
                          <a:latin typeface="楷体_GB2312" pitchFamily="49" charset="-122"/>
                          <a:ea typeface="楷体_GB2312" pitchFamily="49" charset="-122"/>
                          <a:sym typeface="+mn-ea"/>
                        </a:rPr>
                        <a:t>工程量</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总价（元）</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320675">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主体安装工程</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320675">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en-US" altLang="zh-CN" sz="1200" b="1" i="0" u="none" strike="noStrike" cap="none" normalizeH="0" baseline="0" smtClean="0">
                          <a:ln>
                            <a:noFill/>
                          </a:ln>
                          <a:solidFill>
                            <a:schemeClr val="bg2"/>
                          </a:solidFill>
                          <a:effectLst/>
                          <a:latin typeface="楷体_GB2312" pitchFamily="49" charset="-122"/>
                          <a:ea typeface="楷体_GB2312" pitchFamily="49" charset="-122"/>
                        </a:rPr>
                        <a:t>1</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室内水暖气电</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1"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r>
              <a:tr h="358775">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室内给排水</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8460">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PPR</a:t>
                      </a: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冷热水中水管材</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m/m</a:t>
                      </a:r>
                      <a:r>
                        <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rPr>
                        <a:t>2</a:t>
                      </a:r>
                      <a:endPar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3535">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 PVC</a:t>
                      </a: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a:t>
                      </a: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UPVC</a:t>
                      </a: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排水管</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m/m</a:t>
                      </a:r>
                      <a:r>
                        <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rPr>
                        <a:t>2</a:t>
                      </a:r>
                      <a:endPar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室内采暖系统</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955">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 </a:t>
                      </a: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镀锌钢管</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m/m</a:t>
                      </a:r>
                      <a:r>
                        <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rPr>
                        <a:t>2</a:t>
                      </a:r>
                      <a:endPar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2900">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 </a:t>
                      </a: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铝塑采暖管</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m/m</a:t>
                      </a:r>
                      <a:r>
                        <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rPr>
                        <a:t>2</a:t>
                      </a:r>
                      <a:endPar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2580">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 </a:t>
                      </a: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散热器片</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组</a:t>
                      </a: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a:t>
                      </a: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户</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0040">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 </a:t>
                      </a: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温控阀</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个</a:t>
                      </a: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a:t>
                      </a: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户</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0363">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a:t>
                      </a:r>
                      <a:endPar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室内电气工程</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165">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 PVC</a:t>
                      </a: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电线套管</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m/m</a:t>
                      </a:r>
                      <a:r>
                        <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rPr>
                        <a:t>2</a:t>
                      </a:r>
                      <a:endParaRPr kumimoji="1" lang="en-US" altLang="zh-CN" sz="1200" b="0" i="0" u="none" strike="noStrike" cap="none" normalizeH="0" baseline="3000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5595">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 </a:t>
                      </a: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开关面板</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个</a:t>
                      </a: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a:t>
                      </a: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户</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 </a:t>
                      </a: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户内配电箱</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个</a:t>
                      </a: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a:t>
                      </a: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户</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9095">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 </a:t>
                      </a: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电线</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个</a:t>
                      </a:r>
                      <a:r>
                        <a:rPr kumimoji="1" lang="en-US" altLang="zh-CN" sz="1200" b="0" i="0" u="none" strike="noStrike" cap="none" normalizeH="0" baseline="0" smtClean="0">
                          <a:ln>
                            <a:noFill/>
                          </a:ln>
                          <a:solidFill>
                            <a:schemeClr val="bg2"/>
                          </a:solidFill>
                          <a:effectLst/>
                          <a:latin typeface="楷体_GB2312" pitchFamily="49" charset="-122"/>
                          <a:ea typeface="楷体_GB2312" pitchFamily="49" charset="-122"/>
                        </a:rPr>
                        <a:t>/</a:t>
                      </a: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户</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pPr>
                      <a:r>
                        <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rPr>
                        <a:t>　</a:t>
                      </a:r>
                      <a:endParaRPr kumimoji="1" lang="zh-CN" altLang="en-US" sz="1200" b="0" i="0" u="none" strike="noStrike" cap="none" normalizeH="0" baseline="0" smtClean="0">
                        <a:ln>
                          <a:noFill/>
                        </a:ln>
                        <a:solidFill>
                          <a:schemeClr val="bg2"/>
                        </a:solidFill>
                        <a:effectLst/>
                        <a:latin typeface="楷体_GB2312" pitchFamily="49" charset="-122"/>
                        <a:ea typeface="楷体_GB2312" pitchFamily="49" charset="-122"/>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6627785" name="Group 457"/>
          <p:cNvGraphicFramePr>
            <a:graphicFrameLocks noGrp="1"/>
          </p:cNvGraphicFramePr>
          <p:nvPr/>
        </p:nvGraphicFramePr>
        <p:xfrm>
          <a:off x="684848" y="259715"/>
          <a:ext cx="7704138" cy="647700"/>
        </p:xfrm>
        <a:graphic>
          <a:graphicData uri="http://schemas.openxmlformats.org/drawingml/2006/table">
            <a:tbl>
              <a:tblPr/>
              <a:tblGrid>
                <a:gridCol w="7704137"/>
              </a:tblGrid>
              <a:tr h="647700">
                <a:tc>
                  <a:txBody>
                    <a:bodyPr/>
                    <a:lstStyle/>
                    <a:p>
                      <a:pPr marL="0" marR="0" lvl="0" indent="0" algn="ctr" defTabSz="914400" rtl="0" eaLnBrk="1" fontAlgn="ctr" latinLnBrk="0" hangingPunct="1">
                        <a:lnSpc>
                          <a:spcPct val="100000"/>
                        </a:lnSpc>
                        <a:spcBef>
                          <a:spcPct val="0"/>
                        </a:spcBef>
                        <a:spcAft>
                          <a:spcPct val="0"/>
                        </a:spcAft>
                        <a:buClrTx/>
                        <a:buSzTx/>
                        <a:buFontTx/>
                        <a:buNone/>
                      </a:pPr>
                      <a:r>
                        <a:rPr kumimoji="1" lang="zh-CN" altLang="en-US" sz="2800" b="1" i="0" u="none" strike="noStrike" cap="none" normalizeH="0" baseline="0" smtClean="0">
                          <a:ln>
                            <a:noFill/>
                          </a:ln>
                          <a:solidFill>
                            <a:schemeClr val="bg2"/>
                          </a:solidFill>
                          <a:effectLst/>
                          <a:latin typeface="楷体_GB2312" pitchFamily="49" charset="-122"/>
                          <a:ea typeface="楷体_GB2312" pitchFamily="49" charset="-122"/>
                        </a:rPr>
                        <a:t>总包初审对比表</a:t>
                      </a:r>
                      <a:r>
                        <a:rPr kumimoji="1" lang="en-US" altLang="zh-CN" sz="2800" b="1" i="0" u="none" strike="noStrike" cap="none" normalizeH="0" baseline="0" smtClean="0">
                          <a:ln>
                            <a:noFill/>
                          </a:ln>
                          <a:solidFill>
                            <a:schemeClr val="bg2"/>
                          </a:solidFill>
                          <a:effectLst/>
                          <a:latin typeface="楷体_GB2312" pitchFamily="49" charset="-122"/>
                          <a:ea typeface="楷体_GB2312" pitchFamily="49" charset="-122"/>
                        </a:rPr>
                        <a:t>3</a:t>
                      </a:r>
                      <a:r>
                        <a:rPr kumimoji="1" lang="zh-CN" altLang="en-US" sz="2800" b="1" i="0" u="none" strike="noStrike" cap="none" normalizeH="0" baseline="0" smtClean="0">
                          <a:ln>
                            <a:noFill/>
                          </a:ln>
                          <a:solidFill>
                            <a:schemeClr val="bg2"/>
                          </a:solidFill>
                          <a:effectLst/>
                          <a:latin typeface="楷体_GB2312" pitchFamily="49" charset="-122"/>
                          <a:ea typeface="楷体_GB2312" pitchFamily="49" charset="-122"/>
                        </a:rPr>
                        <a:t>（分楼型各项指标对比</a:t>
                      </a:r>
                      <a:r>
                        <a:rPr kumimoji="1" lang="en-US" altLang="zh-CN" sz="2800" b="1" i="0" u="none" strike="noStrike" cap="none" normalizeH="0" baseline="0" smtClean="0">
                          <a:ln>
                            <a:noFill/>
                          </a:ln>
                          <a:solidFill>
                            <a:schemeClr val="bg2"/>
                          </a:solidFill>
                          <a:effectLst/>
                          <a:latin typeface="楷体_GB2312" pitchFamily="49" charset="-122"/>
                          <a:ea typeface="楷体_GB2312" pitchFamily="49" charset="-122"/>
                        </a:rPr>
                        <a:t>)</a:t>
                      </a:r>
                      <a:r>
                        <a:rPr kumimoji="1" lang="zh-CN" altLang="en-US" sz="28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rPr>
                        <a:t>（续）</a:t>
                      </a:r>
                      <a:endParaRPr kumimoji="1" lang="zh-CN" altLang="en-US" sz="2800" b="1" i="0" u="none" strike="noStrike" cap="none" normalizeH="0" baseline="0" smtClean="0">
                        <a:ln>
                          <a:noFill/>
                        </a:ln>
                        <a:solidFill>
                          <a:schemeClr val="bg2"/>
                        </a:solidFill>
                        <a:effectLst/>
                        <a:latin typeface="Times New Roman" panose="02020603050405020304" pitchFamily="18" charset="0"/>
                        <a:ea typeface="宋体" panose="02010600030101010101" pitchFamily="2" charset="-122"/>
                      </a:endParaRPr>
                    </a:p>
                  </a:txBody>
                  <a:tcPr anchor="ctr"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77827" name="Rectangle 2"/>
          <p:cNvSpPr/>
          <p:nvPr/>
        </p:nvSpPr>
        <p:spPr>
          <a:xfrm>
            <a:off x="470535" y="1268730"/>
            <a:ext cx="8108950" cy="4899025"/>
          </a:xfrm>
          <a:prstGeom prst="rect">
            <a:avLst/>
          </a:prstGeom>
          <a:noFill/>
          <a:ln w="9525">
            <a:noFill/>
          </a:ln>
        </p:spPr>
        <p:txBody>
          <a:bodyPr/>
          <a:p>
            <a:pPr>
              <a:lnSpc>
                <a:spcPct val="150000"/>
              </a:lnSpc>
              <a:spcBef>
                <a:spcPts val="0"/>
              </a:spcBef>
              <a:buChar char="•"/>
            </a:pPr>
            <a:r>
              <a:rPr lang="en-US" altLang="zh-CN" sz="2000" b="1" dirty="0">
                <a:latin typeface="微软雅黑" panose="020B0503020204020204" charset="-122"/>
                <a:ea typeface="微软雅黑" panose="020B0503020204020204" charset="-122"/>
              </a:rPr>
              <a:t>  </a:t>
            </a:r>
            <a:r>
              <a:rPr lang="zh-CN" altLang="en-US" sz="2000" b="1" dirty="0">
                <a:latin typeface="微软雅黑" panose="020B0503020204020204" charset="-122"/>
                <a:ea typeface="微软雅黑" panose="020B0503020204020204" charset="-122"/>
              </a:rPr>
              <a:t>可根据委托人要求负责审核建设工程施工合同中与工程计量、计价、付款、变更费用、索赔费用、结算处理等内容相关的合同条款。</a:t>
            </a:r>
            <a:endParaRPr lang="zh-CN" altLang="en-US" sz="2000" b="1" dirty="0">
              <a:latin typeface="微软雅黑" panose="020B0503020204020204" charset="-122"/>
              <a:ea typeface="微软雅黑" panose="020B0503020204020204" charset="-122"/>
            </a:endParaRPr>
          </a:p>
        </p:txBody>
      </p:sp>
      <p:sp>
        <p:nvSpPr>
          <p:cNvPr id="77828" name="Text Box 3"/>
          <p:cNvSpPr/>
          <p:nvPr/>
        </p:nvSpPr>
        <p:spPr>
          <a:xfrm>
            <a:off x="0" y="258128"/>
            <a:ext cx="8135938" cy="583565"/>
          </a:xfrm>
          <a:prstGeom prst="rect">
            <a:avLst/>
          </a:prstGeom>
          <a:solidFill>
            <a:srgbClr val="CC0000"/>
          </a:solidFill>
          <a:ln w="9525">
            <a:noFill/>
          </a:ln>
        </p:spPr>
        <p:txBody>
          <a:bodyPr wrap="square">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合同条件咨询</a:t>
            </a:r>
            <a:endParaRPr lang="zh-CN" altLang="en-US" sz="2800" b="1" dirty="0">
              <a:latin typeface="微软雅黑" panose="020B0503020204020204" charset="-122"/>
              <a:ea typeface="微软雅黑" panose="020B0503020204020204" charset="-122"/>
              <a:sym typeface="+mn-ea"/>
            </a:endParaRPr>
          </a:p>
        </p:txBody>
      </p:sp>
    </p:spTree>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78851" name="Rectangle 2"/>
          <p:cNvSpPr/>
          <p:nvPr/>
        </p:nvSpPr>
        <p:spPr>
          <a:xfrm>
            <a:off x="470535" y="1268095"/>
            <a:ext cx="8144510" cy="5544820"/>
          </a:xfrm>
          <a:prstGeom prst="rect">
            <a:avLst/>
          </a:prstGeom>
          <a:noFill/>
          <a:ln w="9525">
            <a:noFill/>
          </a:ln>
        </p:spPr>
        <p:txBody>
          <a:bodyPr/>
          <a:p>
            <a:pPr>
              <a:lnSpc>
                <a:spcPct val="150000"/>
              </a:lnSpc>
              <a:spcBef>
                <a:spcPts val="0"/>
              </a:spcBef>
              <a:buChar char="•"/>
            </a:pPr>
            <a:r>
              <a:rPr lang="en-US" altLang="zh-CN" sz="2000" b="1" dirty="0">
                <a:latin typeface="微软雅黑" panose="020B0503020204020204" charset="-122"/>
                <a:ea typeface="微软雅黑" panose="020B0503020204020204" charset="-122"/>
                <a:cs typeface="微软雅黑" panose="020B0503020204020204" charset="-122"/>
              </a:rPr>
              <a:t>  </a:t>
            </a:r>
            <a:r>
              <a:rPr lang="zh-CN" altLang="en-US" sz="2000" b="1" dirty="0">
                <a:latin typeface="微软雅黑" panose="020B0503020204020204" charset="-122"/>
                <a:ea typeface="微软雅黑" panose="020B0503020204020204" charset="-122"/>
                <a:cs typeface="微软雅黑" panose="020B0503020204020204" charset="-122"/>
              </a:rPr>
              <a:t>应建议委托人在合同条款中对涉及工程造价的下列事项进行约定：</a:t>
            </a:r>
            <a:endParaRPr lang="zh-CN" altLang="en-US" sz="2000" b="1" dirty="0">
              <a:latin typeface="微软雅黑" panose="020B0503020204020204" charset="-122"/>
              <a:ea typeface="微软雅黑" panose="020B0503020204020204" charset="-122"/>
              <a:cs typeface="微软雅黑" panose="020B0503020204020204" charset="-122"/>
            </a:endParaRPr>
          </a:p>
          <a:p>
            <a:pPr>
              <a:lnSpc>
                <a:spcPct val="150000"/>
              </a:lnSpc>
              <a:spcBef>
                <a:spcPts val="0"/>
              </a:spcBef>
            </a:pPr>
            <a:r>
              <a:rPr lang="en-US" altLang="zh-CN" sz="2000" dirty="0">
                <a:latin typeface="微软雅黑" panose="020B0503020204020204" charset="-122"/>
                <a:ea typeface="微软雅黑" panose="020B0503020204020204" charset="-122"/>
                <a:cs typeface="微软雅黑" panose="020B0503020204020204" charset="-122"/>
              </a:rPr>
              <a:t>1</a:t>
            </a:r>
            <a:r>
              <a:rPr lang="zh-CN" altLang="en-US" sz="2000" dirty="0">
                <a:latin typeface="微软雅黑" panose="020B0503020204020204" charset="-122"/>
                <a:ea typeface="微软雅黑" panose="020B0503020204020204" charset="-122"/>
                <a:cs typeface="微软雅黑" panose="020B0503020204020204" charset="-122"/>
              </a:rPr>
              <a:t>、约定合同计价形式。</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spcBef>
                <a:spcPts val="0"/>
              </a:spcBef>
            </a:pPr>
            <a:r>
              <a:rPr lang="en-US" altLang="zh-CN" sz="2000" dirty="0">
                <a:latin typeface="微软雅黑" panose="020B0503020204020204" charset="-122"/>
                <a:ea typeface="微软雅黑" panose="020B0503020204020204" charset="-122"/>
                <a:cs typeface="微软雅黑" panose="020B0503020204020204" charset="-122"/>
              </a:rPr>
              <a:t>2</a:t>
            </a:r>
            <a:r>
              <a:rPr lang="zh-CN" altLang="en-US" sz="2000" dirty="0">
                <a:latin typeface="微软雅黑" panose="020B0503020204020204" charset="-122"/>
                <a:ea typeface="微软雅黑" panose="020B0503020204020204" charset="-122"/>
                <a:cs typeface="微软雅黑" panose="020B0503020204020204" charset="-122"/>
              </a:rPr>
              <a:t>、工程预付款的数额、支付时限及抵扣方式。</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spcBef>
                <a:spcPts val="0"/>
              </a:spcBef>
            </a:pPr>
            <a:r>
              <a:rPr lang="en-US" altLang="zh-CN" sz="2000" dirty="0">
                <a:latin typeface="微软雅黑" panose="020B0503020204020204" charset="-122"/>
                <a:ea typeface="微软雅黑" panose="020B0503020204020204" charset="-122"/>
                <a:cs typeface="微软雅黑" panose="020B0503020204020204" charset="-122"/>
              </a:rPr>
              <a:t>3</a:t>
            </a:r>
            <a:r>
              <a:rPr lang="zh-CN" altLang="en-US" sz="2000" dirty="0">
                <a:latin typeface="微软雅黑" panose="020B0503020204020204" charset="-122"/>
                <a:ea typeface="微软雅黑" panose="020B0503020204020204" charset="-122"/>
                <a:cs typeface="微软雅黑" panose="020B0503020204020204" charset="-122"/>
              </a:rPr>
              <a:t>、工程进度款的支付数额、方式及时限。</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spcBef>
                <a:spcPts val="0"/>
              </a:spcBef>
            </a:pPr>
            <a:r>
              <a:rPr lang="en-US" altLang="zh-CN" sz="2000" dirty="0">
                <a:latin typeface="微软雅黑" panose="020B0503020204020204" charset="-122"/>
                <a:ea typeface="微软雅黑" panose="020B0503020204020204" charset="-122"/>
                <a:cs typeface="微软雅黑" panose="020B0503020204020204" charset="-122"/>
              </a:rPr>
              <a:t>4</a:t>
            </a:r>
            <a:r>
              <a:rPr lang="zh-CN" altLang="en-US" sz="2000" dirty="0">
                <a:latin typeface="微软雅黑" panose="020B0503020204020204" charset="-122"/>
                <a:ea typeface="微软雅黑" panose="020B0503020204020204" charset="-122"/>
                <a:cs typeface="微软雅黑" panose="020B0503020204020204" charset="-122"/>
              </a:rPr>
              <a:t>、工程中发生变更时，工程价款的调整或索赔方式以及时限。</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spcBef>
                <a:spcPts val="0"/>
              </a:spcBef>
            </a:pPr>
            <a:r>
              <a:rPr lang="en-US" altLang="zh-CN" sz="2000" dirty="0">
                <a:latin typeface="微软雅黑" panose="020B0503020204020204" charset="-122"/>
                <a:ea typeface="微软雅黑" panose="020B0503020204020204" charset="-122"/>
                <a:cs typeface="微软雅黑" panose="020B0503020204020204" charset="-122"/>
              </a:rPr>
              <a:t>5</a:t>
            </a:r>
            <a:r>
              <a:rPr lang="zh-CN" altLang="en-US" sz="2000" dirty="0">
                <a:latin typeface="微软雅黑" panose="020B0503020204020204" charset="-122"/>
                <a:ea typeface="微软雅黑" panose="020B0503020204020204" charset="-122"/>
                <a:cs typeface="微软雅黑" panose="020B0503020204020204" charset="-122"/>
              </a:rPr>
              <a:t>、发生工程价款纠纷的解决方法和程序。</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spcBef>
                <a:spcPts val="0"/>
              </a:spcBef>
            </a:pPr>
            <a:r>
              <a:rPr lang="en-US" altLang="zh-CN" sz="2000" dirty="0">
                <a:latin typeface="微软雅黑" panose="020B0503020204020204" charset="-122"/>
                <a:ea typeface="微软雅黑" panose="020B0503020204020204" charset="-122"/>
                <a:cs typeface="微软雅黑" panose="020B0503020204020204" charset="-122"/>
              </a:rPr>
              <a:t>6</a:t>
            </a:r>
            <a:r>
              <a:rPr lang="zh-CN" altLang="en-US" sz="2000" dirty="0">
                <a:latin typeface="微软雅黑" panose="020B0503020204020204" charset="-122"/>
                <a:ea typeface="微软雅黑" panose="020B0503020204020204" charset="-122"/>
                <a:cs typeface="微软雅黑" panose="020B0503020204020204" charset="-122"/>
              </a:rPr>
              <a:t>、约定承担风险的范围及幅度以及超出约定范围和幅度的调整办法。</a:t>
            </a:r>
            <a:endParaRPr lang="zh-CN" altLang="en-US" sz="2000" dirty="0">
              <a:latin typeface="微软雅黑" panose="020B0503020204020204" charset="-122"/>
              <a:ea typeface="微软雅黑" panose="020B0503020204020204" charset="-122"/>
              <a:cs typeface="微软雅黑" panose="020B0503020204020204" charset="-122"/>
            </a:endParaRPr>
          </a:p>
        </p:txBody>
      </p:sp>
      <p:sp>
        <p:nvSpPr>
          <p:cNvPr id="78852" name="Text Box 3"/>
          <p:cNvSpPr/>
          <p:nvPr/>
        </p:nvSpPr>
        <p:spPr>
          <a:xfrm>
            <a:off x="0" y="257175"/>
            <a:ext cx="8135938" cy="583565"/>
          </a:xfrm>
          <a:prstGeom prst="rect">
            <a:avLst/>
          </a:prstGeom>
          <a:solidFill>
            <a:srgbClr val="CC0000"/>
          </a:solidFill>
          <a:ln w="9525">
            <a:noFill/>
          </a:ln>
        </p:spPr>
        <p:txBody>
          <a:bodyPr wrap="square">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合同条件咨询</a:t>
            </a:r>
            <a:endParaRPr lang="zh-CN" altLang="en-US" sz="2800" b="1" dirty="0">
              <a:latin typeface="微软雅黑" panose="020B0503020204020204" charset="-122"/>
              <a:ea typeface="微软雅黑" panose="020B0503020204020204" charset="-122"/>
              <a:sym typeface="+mn-ea"/>
            </a:endParaRPr>
          </a:p>
        </p:txBody>
      </p:sp>
    </p:spTree>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79875" name="Rectangle 2"/>
          <p:cNvSpPr/>
          <p:nvPr/>
        </p:nvSpPr>
        <p:spPr>
          <a:xfrm>
            <a:off x="467995" y="1268730"/>
            <a:ext cx="8024495" cy="4683125"/>
          </a:xfrm>
          <a:prstGeom prst="rect">
            <a:avLst/>
          </a:prstGeom>
          <a:noFill/>
          <a:ln w="9525">
            <a:noFill/>
          </a:ln>
        </p:spPr>
        <p:txBody>
          <a:bodyPr/>
          <a:p>
            <a:pPr>
              <a:lnSpc>
                <a:spcPct val="150000"/>
              </a:lnSpc>
              <a:spcBef>
                <a:spcPts val="0"/>
              </a:spcBef>
            </a:pPr>
            <a:r>
              <a:rPr lang="en-US" altLang="zh-CN" sz="2000" dirty="0">
                <a:latin typeface="微软雅黑" panose="020B0503020204020204" charset="-122"/>
                <a:ea typeface="微软雅黑" panose="020B0503020204020204" charset="-122"/>
                <a:cs typeface="微软雅黑" panose="020B0503020204020204" charset="-122"/>
              </a:rPr>
              <a:t> 7</a:t>
            </a:r>
            <a:r>
              <a:rPr lang="zh-CN" altLang="en-US" sz="2000" dirty="0">
                <a:latin typeface="微软雅黑" panose="020B0503020204020204" charset="-122"/>
                <a:ea typeface="微软雅黑" panose="020B0503020204020204" charset="-122"/>
                <a:cs typeface="微软雅黑" panose="020B0503020204020204" charset="-122"/>
              </a:rPr>
              <a:t>、工程竣工价款的结算确定、支付方式及时限。</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spcBef>
                <a:spcPts val="0"/>
              </a:spcBef>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8</a:t>
            </a:r>
            <a:r>
              <a:rPr lang="zh-CN" altLang="en-US" sz="2000" dirty="0">
                <a:latin typeface="微软雅黑" panose="020B0503020204020204" charset="-122"/>
                <a:ea typeface="微软雅黑" panose="020B0503020204020204" charset="-122"/>
                <a:cs typeface="微软雅黑" panose="020B0503020204020204" charset="-122"/>
              </a:rPr>
              <a:t>、安全文明措施和保险费用。</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spcBef>
                <a:spcPts val="0"/>
              </a:spcBef>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9</a:t>
            </a:r>
            <a:r>
              <a:rPr lang="zh-CN" altLang="en-US" sz="2000" dirty="0">
                <a:latin typeface="微软雅黑" panose="020B0503020204020204" charset="-122"/>
                <a:ea typeface="微软雅黑" panose="020B0503020204020204" charset="-122"/>
                <a:cs typeface="微软雅黑" panose="020B0503020204020204" charset="-122"/>
              </a:rPr>
              <a:t>、工期提前或延后和质量的奖惩办法。</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spcBef>
                <a:spcPts val="0"/>
              </a:spcBef>
            </a:pPr>
            <a:r>
              <a:rPr lang="en-US" altLang="zh-CN" sz="2000" dirty="0">
                <a:latin typeface="微软雅黑" panose="020B0503020204020204" charset="-122"/>
                <a:ea typeface="微软雅黑" panose="020B0503020204020204" charset="-122"/>
                <a:cs typeface="微软雅黑" panose="020B0503020204020204" charset="-122"/>
              </a:rPr>
              <a:t>10</a:t>
            </a:r>
            <a:r>
              <a:rPr lang="zh-CN" altLang="en-US" sz="2000" dirty="0">
                <a:latin typeface="微软雅黑" panose="020B0503020204020204" charset="-122"/>
                <a:ea typeface="微软雅黑" panose="020B0503020204020204" charset="-122"/>
                <a:cs typeface="微软雅黑" panose="020B0503020204020204" charset="-122"/>
              </a:rPr>
              <a:t>、与履行合同、支付价款相关的担保事项。</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spcBef>
                <a:spcPts val="0"/>
              </a:spcBef>
            </a:pPr>
            <a:r>
              <a:rPr lang="en-US" altLang="zh-CN" sz="2000" dirty="0">
                <a:latin typeface="微软雅黑" panose="020B0503020204020204" charset="-122"/>
                <a:ea typeface="微软雅黑" panose="020B0503020204020204" charset="-122"/>
                <a:cs typeface="微软雅黑" panose="020B0503020204020204" charset="-122"/>
              </a:rPr>
              <a:t>11</a:t>
            </a:r>
            <a:r>
              <a:rPr lang="zh-CN" altLang="en-US" sz="2000" dirty="0">
                <a:latin typeface="微软雅黑" panose="020B0503020204020204" charset="-122"/>
                <a:ea typeface="微软雅黑" panose="020B0503020204020204" charset="-122"/>
                <a:cs typeface="微软雅黑" panose="020B0503020204020204" charset="-122"/>
              </a:rPr>
              <a:t>、委托人对造价咨询企业在工程造价控制中的 授权。</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spcBef>
                <a:spcPts val="0"/>
              </a:spcBef>
            </a:pPr>
            <a:r>
              <a:rPr lang="en-US" altLang="zh-CN" sz="2000" dirty="0">
                <a:latin typeface="微软雅黑" panose="020B0503020204020204" charset="-122"/>
                <a:ea typeface="微软雅黑" panose="020B0503020204020204" charset="-122"/>
                <a:cs typeface="微软雅黑" panose="020B0503020204020204" charset="-122"/>
              </a:rPr>
              <a:t>12</a:t>
            </a:r>
            <a:r>
              <a:rPr lang="zh-CN" altLang="en-US" sz="2000" dirty="0">
                <a:latin typeface="微软雅黑" panose="020B0503020204020204" charset="-122"/>
                <a:ea typeface="微软雅黑" panose="020B0503020204020204" charset="-122"/>
                <a:cs typeface="微软雅黑" panose="020B0503020204020204" charset="-122"/>
              </a:rPr>
              <a:t>、施工单位在工程中必须遵守造价咨询企业造价控制的相关约定。</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spcBef>
                <a:spcPts val="0"/>
              </a:spcBef>
            </a:pPr>
            <a:r>
              <a:rPr lang="en-US" altLang="zh-CN" sz="2000" dirty="0">
                <a:latin typeface="微软雅黑" panose="020B0503020204020204" charset="-122"/>
                <a:ea typeface="微软雅黑" panose="020B0503020204020204" charset="-122"/>
                <a:cs typeface="微软雅黑" panose="020B0503020204020204" charset="-122"/>
              </a:rPr>
              <a:t>13</a:t>
            </a:r>
            <a:r>
              <a:rPr lang="zh-CN" altLang="en-US" sz="2000" dirty="0">
                <a:latin typeface="微软雅黑" panose="020B0503020204020204" charset="-122"/>
                <a:ea typeface="微软雅黑" panose="020B0503020204020204" charset="-122"/>
                <a:cs typeface="微软雅黑" panose="020B0503020204020204" charset="-122"/>
              </a:rPr>
              <a:t>、造价咨询企业与监理企业在造价控制工作中的分工和权限约定。</a:t>
            </a:r>
            <a:endParaRPr lang="zh-CN" altLang="en-US" sz="2000" dirty="0">
              <a:latin typeface="微软雅黑" panose="020B0503020204020204" charset="-122"/>
              <a:ea typeface="微软雅黑" panose="020B0503020204020204" charset="-122"/>
              <a:cs typeface="微软雅黑" panose="020B0503020204020204" charset="-122"/>
            </a:endParaRPr>
          </a:p>
        </p:txBody>
      </p:sp>
      <p:sp>
        <p:nvSpPr>
          <p:cNvPr id="79876" name="Text Box 3"/>
          <p:cNvSpPr/>
          <p:nvPr/>
        </p:nvSpPr>
        <p:spPr>
          <a:xfrm>
            <a:off x="0" y="261303"/>
            <a:ext cx="8135938" cy="583565"/>
          </a:xfrm>
          <a:prstGeom prst="rect">
            <a:avLst/>
          </a:prstGeom>
          <a:solidFill>
            <a:srgbClr val="CC0000"/>
          </a:solidFill>
          <a:ln w="9525">
            <a:noFill/>
          </a:ln>
        </p:spPr>
        <p:txBody>
          <a:bodyPr wrap="square">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合同条件咨询</a:t>
            </a:r>
            <a:endParaRPr lang="zh-CN" altLang="en-US" sz="2800" b="1" dirty="0">
              <a:latin typeface="微软雅黑" panose="020B0503020204020204" charset="-122"/>
              <a:ea typeface="微软雅黑" panose="020B0503020204020204" charset="-122"/>
              <a:sym typeface="+mn-ea"/>
            </a:endParaRPr>
          </a:p>
        </p:txBody>
      </p:sp>
    </p:spTree>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80899" name="Rectangle 4"/>
          <p:cNvSpPr/>
          <p:nvPr/>
        </p:nvSpPr>
        <p:spPr>
          <a:xfrm>
            <a:off x="537845" y="1269365"/>
            <a:ext cx="8134985" cy="3692525"/>
          </a:xfrm>
          <a:prstGeom prst="rect">
            <a:avLst/>
          </a:prstGeom>
          <a:noFill/>
          <a:ln w="9525">
            <a:noFill/>
          </a:ln>
        </p:spPr>
        <p:txBody>
          <a:bodyPr wrap="square">
            <a:spAutoFit/>
          </a:bodyPr>
          <a:p>
            <a:pPr algn="l">
              <a:lnSpc>
                <a:spcPct val="100000"/>
              </a:lnSpc>
              <a:buClrTx/>
              <a:buSzTx/>
              <a:buFontTx/>
            </a:pPr>
            <a:r>
              <a:rPr lang="zh-CN" altLang="en-US" sz="2400" b="1" dirty="0">
                <a:solidFill>
                  <a:schemeClr val="tx2"/>
                </a:solidFill>
                <a:latin typeface="微软雅黑" panose="020B0503020204020204" charset="-122"/>
                <a:ea typeface="微软雅黑" panose="020B0503020204020204" charset="-122"/>
              </a:rPr>
              <a:t> 总承包合同</a:t>
            </a:r>
            <a:endParaRPr lang="zh-CN" altLang="en-US" sz="2400" b="1" dirty="0">
              <a:solidFill>
                <a:schemeClr val="tx2"/>
              </a:solidFill>
              <a:latin typeface="微软雅黑" panose="020B0503020204020204" charset="-122"/>
              <a:ea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 (1)  </a:t>
            </a:r>
            <a:r>
              <a:rPr lang="zh-CN" altLang="en-US" sz="2000" dirty="0">
                <a:latin typeface="微软雅黑" panose="020B0503020204020204" charset="-122"/>
                <a:ea typeface="微软雅黑" panose="020B0503020204020204" charset="-122"/>
                <a:cs typeface="微软雅黑" panose="020B0503020204020204" charset="-122"/>
              </a:rPr>
              <a:t>两个合同主体单位</a:t>
            </a:r>
            <a:r>
              <a:rPr lang="en-US" altLang="zh-CN" sz="2000" dirty="0">
                <a:latin typeface="微软雅黑" panose="020B0503020204020204" charset="-122"/>
                <a:ea typeface="微软雅黑" panose="020B0503020204020204" charset="-122"/>
                <a:cs typeface="微软雅黑" panose="020B0503020204020204" charset="-122"/>
              </a:rPr>
              <a:t>(</a:t>
            </a:r>
            <a:r>
              <a:rPr lang="zh-CN" altLang="en-US" sz="2000" dirty="0">
                <a:latin typeface="微软雅黑" panose="020B0503020204020204" charset="-122"/>
                <a:ea typeface="微软雅黑" panose="020B0503020204020204" charset="-122"/>
                <a:cs typeface="微软雅黑" panose="020B0503020204020204" charset="-122"/>
              </a:rPr>
              <a:t>发包人</a:t>
            </a:r>
            <a:r>
              <a:rPr lang="en-US" altLang="zh-CN" sz="2000" dirty="0">
                <a:latin typeface="微软雅黑" panose="020B0503020204020204" charset="-122"/>
                <a:ea typeface="微软雅黑" panose="020B0503020204020204" charset="-122"/>
                <a:cs typeface="微软雅黑" panose="020B0503020204020204" charset="-122"/>
              </a:rPr>
              <a:t>/</a:t>
            </a:r>
            <a:r>
              <a:rPr lang="zh-CN" altLang="en-US" sz="2000" dirty="0">
                <a:latin typeface="微软雅黑" panose="020B0503020204020204" charset="-122"/>
                <a:ea typeface="微软雅黑" panose="020B0503020204020204" charset="-122"/>
                <a:cs typeface="微软雅黑" panose="020B0503020204020204" charset="-122"/>
              </a:rPr>
              <a:t>承包人</a:t>
            </a:r>
            <a:r>
              <a:rPr lang="en-US" altLang="zh-CN" sz="2000" dirty="0">
                <a:latin typeface="微软雅黑" panose="020B0503020204020204" charset="-122"/>
                <a:ea typeface="微软雅黑" panose="020B0503020204020204" charset="-122"/>
                <a:cs typeface="微软雅黑" panose="020B0503020204020204" charset="-122"/>
              </a:rPr>
              <a:t>)</a:t>
            </a:r>
            <a:r>
              <a:rPr lang="zh-CN" altLang="en-US" sz="2000" dirty="0">
                <a:latin typeface="微软雅黑" panose="020B0503020204020204" charset="-122"/>
                <a:ea typeface="微软雅黑" panose="020B0503020204020204" charset="-122"/>
                <a:cs typeface="微软雅黑" panose="020B0503020204020204" charset="-122"/>
              </a:rPr>
              <a:t>：建设单位</a:t>
            </a:r>
            <a:r>
              <a:rPr lang="en-US" altLang="zh-CN" sz="2000" dirty="0">
                <a:latin typeface="微软雅黑" panose="020B0503020204020204" charset="-122"/>
                <a:ea typeface="微软雅黑" panose="020B0503020204020204" charset="-122"/>
                <a:cs typeface="微软雅黑" panose="020B0503020204020204" charset="-122"/>
              </a:rPr>
              <a:t>---</a:t>
            </a:r>
            <a:r>
              <a:rPr lang="zh-CN" altLang="en-US" sz="2000" dirty="0">
                <a:latin typeface="微软雅黑" panose="020B0503020204020204" charset="-122"/>
                <a:ea typeface="微软雅黑" panose="020B0503020204020204" charset="-122"/>
                <a:cs typeface="微软雅黑" panose="020B0503020204020204" charset="-122"/>
              </a:rPr>
              <a:t>总承包方。            </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(2)  </a:t>
            </a:r>
            <a:r>
              <a:rPr lang="zh-CN" altLang="en-US" sz="2000" dirty="0">
                <a:latin typeface="微软雅黑" panose="020B0503020204020204" charset="-122"/>
                <a:ea typeface="微软雅黑" panose="020B0503020204020204" charset="-122"/>
                <a:cs typeface="微软雅黑" panose="020B0503020204020204" charset="-122"/>
              </a:rPr>
              <a:t>总承包方须不仅负责自己施工部分的工程，还须负责整体工程的管理、组织、指挥、协调及配合。 </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(3)  </a:t>
            </a:r>
            <a:r>
              <a:rPr lang="zh-CN" altLang="en-US" sz="2000" dirty="0">
                <a:latin typeface="微软雅黑" panose="020B0503020204020204" charset="-122"/>
                <a:ea typeface="微软雅黑" panose="020B0503020204020204" charset="-122"/>
                <a:cs typeface="微软雅黑" panose="020B0503020204020204" charset="-122"/>
              </a:rPr>
              <a:t>总承包方应与所有供货合同及分包工程合同</a:t>
            </a:r>
            <a:r>
              <a:rPr lang="en-US" altLang="zh-CN" sz="2000" dirty="0">
                <a:latin typeface="微软雅黑" panose="020B0503020204020204" charset="-122"/>
                <a:ea typeface="微软雅黑" panose="020B0503020204020204" charset="-122"/>
                <a:cs typeface="微软雅黑" panose="020B0503020204020204" charset="-122"/>
              </a:rPr>
              <a:t>(</a:t>
            </a:r>
            <a:r>
              <a:rPr lang="zh-CN" altLang="en-US" sz="2000" dirty="0">
                <a:latin typeface="微软雅黑" panose="020B0503020204020204" charset="-122"/>
                <a:ea typeface="微软雅黑" panose="020B0503020204020204" charset="-122"/>
                <a:cs typeface="微软雅黑" panose="020B0503020204020204" charset="-122"/>
              </a:rPr>
              <a:t>独立工程除外</a:t>
            </a:r>
            <a:r>
              <a:rPr lang="en-US" altLang="zh-CN" sz="2000" dirty="0">
                <a:latin typeface="微软雅黑" panose="020B0503020204020204" charset="-122"/>
                <a:ea typeface="微软雅黑" panose="020B0503020204020204" charset="-122"/>
                <a:cs typeface="微软雅黑" panose="020B0503020204020204" charset="-122"/>
              </a:rPr>
              <a:t>)</a:t>
            </a:r>
            <a:r>
              <a:rPr lang="zh-CN" altLang="en-US" sz="2000" dirty="0">
                <a:latin typeface="微软雅黑" panose="020B0503020204020204" charset="-122"/>
                <a:ea typeface="微软雅黑" panose="020B0503020204020204" charset="-122"/>
                <a:cs typeface="微软雅黑" panose="020B0503020204020204" charset="-122"/>
              </a:rPr>
              <a:t>的合同方建立直接合同关系，并与独立工程合同形成合同关联</a:t>
            </a:r>
            <a:r>
              <a:rPr lang="en-US" altLang="zh-CN" sz="2000" dirty="0">
                <a:latin typeface="微软雅黑" panose="020B0503020204020204" charset="-122"/>
                <a:ea typeface="微软雅黑" panose="020B0503020204020204" charset="-122"/>
                <a:cs typeface="微软雅黑" panose="020B0503020204020204" charset="-122"/>
              </a:rPr>
              <a:t>(</a:t>
            </a:r>
            <a:r>
              <a:rPr lang="zh-CN" altLang="en-US" sz="2000" dirty="0">
                <a:latin typeface="微软雅黑" panose="020B0503020204020204" charset="-122"/>
                <a:ea typeface="微软雅黑" panose="020B0503020204020204" charset="-122"/>
                <a:cs typeface="微软雅黑" panose="020B0503020204020204" charset="-122"/>
              </a:rPr>
              <a:t>严禁肢解合同，不宜按总承包方只提供一般性协调配合、及计取一定协调配合费方式， 简单化处理与各承包人之间的合同关系</a:t>
            </a:r>
            <a:r>
              <a:rPr lang="en-US" altLang="zh-CN" sz="2000" dirty="0">
                <a:latin typeface="微软雅黑" panose="020B0503020204020204" charset="-122"/>
                <a:ea typeface="微软雅黑" panose="020B0503020204020204" charset="-122"/>
                <a:cs typeface="微软雅黑" panose="020B0503020204020204" charset="-122"/>
              </a:rPr>
              <a:t>)</a:t>
            </a:r>
            <a:r>
              <a:rPr lang="zh-CN" altLang="en-US" sz="2000" dirty="0">
                <a:latin typeface="微软雅黑" panose="020B0503020204020204" charset="-122"/>
                <a:ea typeface="微软雅黑" panose="020B0503020204020204" charset="-122"/>
                <a:cs typeface="微软雅黑" panose="020B0503020204020204" charset="-122"/>
              </a:rPr>
              <a:t>。</a:t>
            </a:r>
            <a:endParaRPr lang="zh-CN" altLang="en-US" sz="2000" dirty="0">
              <a:latin typeface="微软雅黑" panose="020B0503020204020204" charset="-122"/>
              <a:ea typeface="微软雅黑" panose="020B0503020204020204" charset="-122"/>
              <a:cs typeface="微软雅黑" panose="020B0503020204020204" charset="-122"/>
            </a:endParaRPr>
          </a:p>
        </p:txBody>
      </p:sp>
      <p:sp>
        <p:nvSpPr>
          <p:cNvPr id="80900" name="Text Box 7"/>
          <p:cNvSpPr/>
          <p:nvPr/>
        </p:nvSpPr>
        <p:spPr>
          <a:xfrm>
            <a:off x="0" y="260668"/>
            <a:ext cx="8135938" cy="583565"/>
          </a:xfrm>
          <a:prstGeom prst="rect">
            <a:avLst/>
          </a:prstGeom>
          <a:solidFill>
            <a:srgbClr val="CC0000"/>
          </a:solidFill>
          <a:ln w="9525">
            <a:noFill/>
          </a:ln>
        </p:spPr>
        <p:txBody>
          <a:bodyPr wrap="square">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合同承发包组合策划要点</a:t>
            </a:r>
            <a:endParaRPr lang="zh-CN" altLang="en-US" sz="2800" b="1" dirty="0">
              <a:latin typeface="微软雅黑" panose="020B0503020204020204" charset="-122"/>
              <a:ea typeface="微软雅黑" panose="020B0503020204020204" charset="-122"/>
              <a:sym typeface="+mn-ea"/>
            </a:endParaRPr>
          </a:p>
        </p:txBody>
      </p:sp>
    </p:spTree>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81923" name="Text Box 4"/>
          <p:cNvSpPr/>
          <p:nvPr/>
        </p:nvSpPr>
        <p:spPr>
          <a:xfrm>
            <a:off x="0" y="260668"/>
            <a:ext cx="8135938" cy="583565"/>
          </a:xfrm>
          <a:prstGeom prst="rect">
            <a:avLst/>
          </a:prstGeom>
          <a:solidFill>
            <a:srgbClr val="CC0000"/>
          </a:solidFill>
          <a:ln w="9525">
            <a:noFill/>
          </a:ln>
        </p:spPr>
        <p:txBody>
          <a:bodyPr wrap="square">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合同承发包组合策划要点</a:t>
            </a:r>
            <a:endParaRPr lang="zh-CN" altLang="en-US" sz="2800" b="1" dirty="0">
              <a:latin typeface="微软雅黑" panose="020B0503020204020204" charset="-122"/>
              <a:ea typeface="微软雅黑" panose="020B0503020204020204" charset="-122"/>
              <a:sym typeface="+mn-ea"/>
            </a:endParaRPr>
          </a:p>
        </p:txBody>
      </p:sp>
      <p:sp>
        <p:nvSpPr>
          <p:cNvPr id="81924" name="Rectangle 5"/>
          <p:cNvSpPr/>
          <p:nvPr/>
        </p:nvSpPr>
        <p:spPr>
          <a:xfrm>
            <a:off x="466725" y="1268730"/>
            <a:ext cx="8168005" cy="4984750"/>
          </a:xfrm>
          <a:prstGeom prst="rect">
            <a:avLst/>
          </a:prstGeom>
          <a:noFill/>
          <a:ln w="9525">
            <a:noFill/>
          </a:ln>
        </p:spPr>
        <p:txBody>
          <a:bodyPr wrap="square">
            <a:spAutoFit/>
          </a:bodyPr>
          <a:p>
            <a:pPr lvl="0" algn="l">
              <a:lnSpc>
                <a:spcPct val="150000"/>
              </a:lnSpc>
              <a:buClrTx/>
              <a:buSzTx/>
              <a:buFontTx/>
            </a:pPr>
            <a:r>
              <a:rPr lang="zh-CN" altLang="en-US" sz="2000" dirty="0">
                <a:latin typeface="微软雅黑" panose="020B0503020204020204" charset="-122"/>
                <a:ea typeface="微软雅黑" panose="020B0503020204020204" charset="-122"/>
                <a:cs typeface="微软雅黑" panose="020B0503020204020204" charset="-122"/>
                <a:sym typeface="+mn-ea"/>
              </a:rPr>
              <a:t>   (4)  </a:t>
            </a:r>
            <a:r>
              <a:rPr lang="zh-CN" altLang="en-US" sz="2000" dirty="0">
                <a:latin typeface="微软雅黑" panose="020B0503020204020204" charset="-122"/>
                <a:ea typeface="微软雅黑" panose="020B0503020204020204" charset="-122"/>
                <a:cs typeface="微软雅黑" panose="020B0503020204020204" charset="-122"/>
                <a:sym typeface="+mn-ea"/>
              </a:rPr>
              <a:t>总承包方应对整体</a:t>
            </a:r>
            <a:r>
              <a:rPr lang="zh-CN" altLang="en-US" sz="2000" dirty="0">
                <a:latin typeface="微软雅黑" panose="020B0503020204020204" charset="-122"/>
                <a:ea typeface="微软雅黑" panose="020B0503020204020204" charset="-122"/>
                <a:cs typeface="微软雅黑" panose="020B0503020204020204" charset="-122"/>
                <a:sym typeface="+mn-ea"/>
              </a:rPr>
              <a:t>工程</a:t>
            </a:r>
            <a:r>
              <a:rPr lang="zh-CN" altLang="en-US" sz="2000" dirty="0">
                <a:latin typeface="微软雅黑" panose="020B0503020204020204" charset="-122"/>
                <a:ea typeface="微软雅黑" panose="020B0503020204020204" charset="-122"/>
                <a:cs typeface="微软雅黑" panose="020B0503020204020204" charset="-122"/>
                <a:sym typeface="+mn-ea"/>
              </a:rPr>
              <a:t>的实施进度负责，不能仅对自己施工部分的进度  负责</a:t>
            </a:r>
            <a:r>
              <a:rPr lang="zh-CN" altLang="en-US" sz="2000" dirty="0">
                <a:latin typeface="微软雅黑" panose="020B0503020204020204" charset="-122"/>
                <a:ea typeface="微软雅黑" panose="020B0503020204020204" charset="-122"/>
                <a:cs typeface="微软雅黑" panose="020B0503020204020204" charset="-122"/>
                <a:sym typeface="+mn-ea"/>
              </a:rPr>
              <a:t>(</a:t>
            </a:r>
            <a:r>
              <a:rPr lang="zh-CN" altLang="en-US" sz="2000" dirty="0">
                <a:latin typeface="微软雅黑" panose="020B0503020204020204" charset="-122"/>
                <a:ea typeface="微软雅黑" panose="020B0503020204020204" charset="-122"/>
                <a:cs typeface="微软雅黑" panose="020B0503020204020204" charset="-122"/>
                <a:sym typeface="+mn-ea"/>
              </a:rPr>
              <a:t>若发生工期延误，包括建设单位在内的各方，应按合同隶属关系，追索合同另一方的工期延误赔偿责任</a:t>
            </a:r>
            <a:r>
              <a:rPr lang="zh-CN" altLang="en-US" sz="2000" dirty="0">
                <a:latin typeface="微软雅黑" panose="020B0503020204020204" charset="-122"/>
                <a:ea typeface="微软雅黑" panose="020B0503020204020204" charset="-122"/>
                <a:cs typeface="微软雅黑" panose="020B0503020204020204" charset="-122"/>
                <a:sym typeface="+mn-ea"/>
              </a:rPr>
              <a:t>)</a:t>
            </a:r>
            <a:r>
              <a:rPr lang="zh-CN" altLang="en-US" sz="2000" dirty="0">
                <a:latin typeface="微软雅黑" panose="020B0503020204020204" charset="-122"/>
                <a:ea typeface="微软雅黑" panose="020B0503020204020204" charset="-122"/>
                <a:cs typeface="微软雅黑" panose="020B0503020204020204" charset="-122"/>
                <a:sym typeface="+mn-ea"/>
              </a:rPr>
              <a:t>。 </a:t>
            </a:r>
            <a:endParaRPr lang="zh-CN" altLang="en-US" sz="2000" dirty="0">
              <a:latin typeface="微软雅黑" panose="020B0503020204020204" charset="-122"/>
              <a:ea typeface="微软雅黑" panose="020B0503020204020204" charset="-122"/>
              <a:cs typeface="微软雅黑" panose="020B0503020204020204" charset="-122"/>
              <a:sym typeface="+mn-ea"/>
            </a:endParaRPr>
          </a:p>
          <a:p>
            <a:pPr lvl="0" algn="l">
              <a:lnSpc>
                <a:spcPct val="150000"/>
              </a:lnSpc>
              <a:buClrTx/>
              <a:buSzTx/>
              <a:buFontTx/>
            </a:pPr>
            <a:r>
              <a:rPr lang="zh-CN" altLang="en-US" sz="2000" dirty="0">
                <a:latin typeface="微软雅黑" panose="020B0503020204020204" charset="-122"/>
                <a:ea typeface="微软雅黑" panose="020B0503020204020204" charset="-122"/>
                <a:cs typeface="微软雅黑" panose="020B0503020204020204" charset="-122"/>
                <a:sym typeface="+mn-ea"/>
              </a:rPr>
              <a:t>   </a:t>
            </a:r>
            <a:r>
              <a:rPr lang="zh-CN" altLang="en-US" sz="2000" dirty="0">
                <a:latin typeface="微软雅黑" panose="020B0503020204020204" charset="-122"/>
                <a:ea typeface="微软雅黑" panose="020B0503020204020204" charset="-122"/>
                <a:cs typeface="微软雅黑" panose="020B0503020204020204" charset="-122"/>
                <a:sym typeface="+mn-ea"/>
              </a:rPr>
              <a:t>(5)  </a:t>
            </a:r>
            <a:r>
              <a:rPr lang="zh-CN" altLang="en-US" sz="2000" dirty="0">
                <a:latin typeface="微软雅黑" panose="020B0503020204020204" charset="-122"/>
                <a:ea typeface="微软雅黑" panose="020B0503020204020204" charset="-122"/>
                <a:cs typeface="微软雅黑" panose="020B0503020204020204" charset="-122"/>
                <a:sym typeface="+mn-ea"/>
              </a:rPr>
              <a:t>总承包方应对整体工程的协调负责</a:t>
            </a:r>
            <a:r>
              <a:rPr lang="zh-CN" altLang="en-US" sz="2000" dirty="0">
                <a:latin typeface="微软雅黑" panose="020B0503020204020204" charset="-122"/>
                <a:ea typeface="微软雅黑" panose="020B0503020204020204" charset="-122"/>
                <a:cs typeface="微软雅黑" panose="020B0503020204020204" charset="-122"/>
                <a:sym typeface="+mn-ea"/>
              </a:rPr>
              <a:t>(</a:t>
            </a:r>
            <a:r>
              <a:rPr lang="zh-CN" altLang="en-US" sz="2000" dirty="0">
                <a:latin typeface="微软雅黑" panose="020B0503020204020204" charset="-122"/>
                <a:ea typeface="微软雅黑" panose="020B0503020204020204" charset="-122"/>
                <a:cs typeface="微软雅黑" panose="020B0503020204020204" charset="-122"/>
                <a:sym typeface="+mn-ea"/>
              </a:rPr>
              <a:t>图纸协调、物料供应协调、进度协调</a:t>
            </a:r>
            <a:r>
              <a:rPr lang="zh-CN" altLang="en-US" sz="2000" dirty="0">
                <a:latin typeface="微软雅黑" panose="020B0503020204020204" charset="-122"/>
                <a:ea typeface="微软雅黑" panose="020B0503020204020204" charset="-122"/>
                <a:cs typeface="微软雅黑" panose="020B0503020204020204" charset="-122"/>
                <a:sym typeface="+mn-ea"/>
              </a:rPr>
              <a:t>\</a:t>
            </a:r>
            <a:r>
              <a:rPr lang="zh-CN" altLang="en-US" sz="2000" dirty="0">
                <a:latin typeface="微软雅黑" panose="020B0503020204020204" charset="-122"/>
                <a:ea typeface="微软雅黑" panose="020B0503020204020204" charset="-122"/>
                <a:cs typeface="微软雅黑" panose="020B0503020204020204" charset="-122"/>
                <a:sym typeface="+mn-ea"/>
              </a:rPr>
              <a:t>验收协调</a:t>
            </a:r>
            <a:r>
              <a:rPr lang="zh-CN" altLang="en-US" sz="2000" dirty="0">
                <a:latin typeface="微软雅黑" panose="020B0503020204020204" charset="-122"/>
                <a:ea typeface="微软雅黑" panose="020B0503020204020204" charset="-122"/>
                <a:cs typeface="微软雅黑" panose="020B0503020204020204" charset="-122"/>
                <a:sym typeface="+mn-ea"/>
              </a:rPr>
              <a:t>)</a:t>
            </a:r>
            <a:r>
              <a:rPr lang="zh-CN" altLang="en-US" sz="2000" dirty="0">
                <a:latin typeface="微软雅黑" panose="020B0503020204020204" charset="-122"/>
                <a:ea typeface="微软雅黑" panose="020B0503020204020204" charset="-122"/>
                <a:cs typeface="微软雅黑" panose="020B0503020204020204" charset="-122"/>
                <a:sym typeface="+mn-ea"/>
              </a:rPr>
              <a:t>。 </a:t>
            </a:r>
            <a:endParaRPr lang="zh-CN" altLang="en-US" sz="2000" dirty="0">
              <a:latin typeface="微软雅黑" panose="020B0503020204020204" charset="-122"/>
              <a:ea typeface="微软雅黑" panose="020B0503020204020204" charset="-122"/>
              <a:cs typeface="微软雅黑" panose="020B0503020204020204" charset="-122"/>
              <a:sym typeface="+mn-ea"/>
            </a:endParaRPr>
          </a:p>
          <a:p>
            <a:pPr lvl="0" algn="l">
              <a:lnSpc>
                <a:spcPct val="150000"/>
              </a:lnSpc>
              <a:buClrTx/>
              <a:buSzTx/>
              <a:buFontTx/>
            </a:pPr>
            <a:r>
              <a:rPr lang="zh-CN" altLang="en-US" sz="2000" dirty="0">
                <a:latin typeface="微软雅黑" panose="020B0503020204020204" charset="-122"/>
                <a:ea typeface="微软雅黑" panose="020B0503020204020204" charset="-122"/>
                <a:cs typeface="微软雅黑" panose="020B0503020204020204" charset="-122"/>
                <a:sym typeface="+mn-ea"/>
              </a:rPr>
              <a:t>   </a:t>
            </a:r>
            <a:r>
              <a:rPr lang="zh-CN" altLang="en-US" sz="2000" dirty="0">
                <a:latin typeface="微软雅黑" panose="020B0503020204020204" charset="-122"/>
                <a:ea typeface="微软雅黑" panose="020B0503020204020204" charset="-122"/>
                <a:cs typeface="微软雅黑" panose="020B0503020204020204" charset="-122"/>
                <a:sym typeface="+mn-ea"/>
              </a:rPr>
              <a:t>(6)  </a:t>
            </a:r>
            <a:r>
              <a:rPr lang="zh-CN" altLang="en-US" sz="2000" dirty="0">
                <a:latin typeface="微软雅黑" panose="020B0503020204020204" charset="-122"/>
                <a:ea typeface="微软雅黑" panose="020B0503020204020204" charset="-122"/>
                <a:cs typeface="微软雅黑" panose="020B0503020204020204" charset="-122"/>
                <a:sym typeface="+mn-ea"/>
              </a:rPr>
              <a:t>总承包方应对整个工地的地盘管理负责</a:t>
            </a:r>
            <a:r>
              <a:rPr lang="zh-CN" altLang="en-US" sz="2000" dirty="0">
                <a:latin typeface="微软雅黑" panose="020B0503020204020204" charset="-122"/>
                <a:ea typeface="微软雅黑" panose="020B0503020204020204" charset="-122"/>
                <a:cs typeface="微软雅黑" panose="020B0503020204020204" charset="-122"/>
                <a:sym typeface="+mn-ea"/>
              </a:rPr>
              <a:t>(</a:t>
            </a:r>
            <a:r>
              <a:rPr lang="zh-CN" altLang="en-US" sz="2000" dirty="0">
                <a:latin typeface="微软雅黑" panose="020B0503020204020204" charset="-122"/>
                <a:ea typeface="微软雅黑" panose="020B0503020204020204" charset="-122"/>
                <a:cs typeface="微软雅黑" panose="020B0503020204020204" charset="-122"/>
                <a:sym typeface="+mn-ea"/>
              </a:rPr>
              <a:t>包括但不限于临时设施管理、 保安管理、消防管理、成品保护管理、外部环境协调管理等，但交付前的成品保护由分包单位负责</a:t>
            </a:r>
            <a:r>
              <a:rPr lang="zh-CN" altLang="en-US" sz="2000" dirty="0">
                <a:latin typeface="微软雅黑" panose="020B0503020204020204" charset="-122"/>
                <a:ea typeface="微软雅黑" panose="020B0503020204020204" charset="-122"/>
                <a:cs typeface="微软雅黑" panose="020B0503020204020204" charset="-122"/>
                <a:sym typeface="+mn-ea"/>
              </a:rPr>
              <a:t>)</a:t>
            </a:r>
            <a:r>
              <a:rPr lang="zh-CN" altLang="en-US" sz="2000" dirty="0">
                <a:latin typeface="微软雅黑" panose="020B0503020204020204" charset="-122"/>
                <a:ea typeface="微软雅黑" panose="020B0503020204020204" charset="-122"/>
                <a:cs typeface="微软雅黑" panose="020B0503020204020204" charset="-122"/>
                <a:sym typeface="+mn-ea"/>
              </a:rPr>
              <a:t>。               </a:t>
            </a:r>
            <a:endParaRPr lang="zh-CN" altLang="en-US" sz="2000" dirty="0">
              <a:latin typeface="微软雅黑" panose="020B0503020204020204" charset="-122"/>
              <a:ea typeface="微软雅黑" panose="020B0503020204020204" charset="-122"/>
              <a:cs typeface="微软雅黑" panose="020B0503020204020204" charset="-122"/>
              <a:sym typeface="+mn-ea"/>
            </a:endParaRPr>
          </a:p>
          <a:p>
            <a:pPr lvl="0" algn="l">
              <a:lnSpc>
                <a:spcPct val="150000"/>
              </a:lnSpc>
              <a:buClrTx/>
              <a:buSzTx/>
              <a:buFontTx/>
            </a:pPr>
            <a:r>
              <a:rPr lang="zh-CN" altLang="en-US" sz="2000" dirty="0">
                <a:latin typeface="微软雅黑" panose="020B0503020204020204" charset="-122"/>
                <a:ea typeface="微软雅黑" panose="020B0503020204020204" charset="-122"/>
                <a:cs typeface="微软雅黑" panose="020B0503020204020204" charset="-122"/>
                <a:sym typeface="+mn-ea"/>
              </a:rPr>
              <a:t>   </a:t>
            </a:r>
            <a:r>
              <a:rPr lang="zh-CN" altLang="en-US" sz="2000" dirty="0">
                <a:latin typeface="微软雅黑" panose="020B0503020204020204" charset="-122"/>
                <a:ea typeface="微软雅黑" panose="020B0503020204020204" charset="-122"/>
                <a:cs typeface="微软雅黑" panose="020B0503020204020204" charset="-122"/>
                <a:sym typeface="+mn-ea"/>
              </a:rPr>
              <a:t>(7)  </a:t>
            </a:r>
            <a:r>
              <a:rPr lang="zh-CN" altLang="en-US" sz="2000" dirty="0">
                <a:latin typeface="微软雅黑" panose="020B0503020204020204" charset="-122"/>
                <a:ea typeface="微软雅黑" panose="020B0503020204020204" charset="-122"/>
                <a:cs typeface="微软雅黑" panose="020B0503020204020204" charset="-122"/>
                <a:sym typeface="+mn-ea"/>
              </a:rPr>
              <a:t>总承包方应对完成工程的</a:t>
            </a:r>
            <a:r>
              <a:rPr lang="zh-CN" altLang="en-US" sz="2000" dirty="0">
                <a:latin typeface="微软雅黑" panose="020B0503020204020204" charset="-122"/>
                <a:ea typeface="微软雅黑" panose="020B0503020204020204" charset="-122"/>
                <a:cs typeface="微软雅黑" panose="020B0503020204020204" charset="-122"/>
                <a:sym typeface="+mn-ea"/>
              </a:rPr>
              <a:t>总体</a:t>
            </a:r>
            <a:r>
              <a:rPr lang="zh-CN" altLang="en-US" sz="2000" dirty="0">
                <a:latin typeface="微软雅黑" panose="020B0503020204020204" charset="-122"/>
                <a:ea typeface="微软雅黑" panose="020B0503020204020204" charset="-122"/>
                <a:cs typeface="微软雅黑" panose="020B0503020204020204" charset="-122"/>
                <a:sym typeface="+mn-ea"/>
              </a:rPr>
              <a:t>施工质量负责</a:t>
            </a:r>
            <a:r>
              <a:rPr lang="zh-CN" altLang="en-US" sz="2000" dirty="0">
                <a:latin typeface="微软雅黑" panose="020B0503020204020204" charset="-122"/>
                <a:ea typeface="微软雅黑" panose="020B0503020204020204" charset="-122"/>
                <a:cs typeface="微软雅黑" panose="020B0503020204020204" charset="-122"/>
                <a:sym typeface="+mn-ea"/>
              </a:rPr>
              <a:t>(</a:t>
            </a:r>
            <a:r>
              <a:rPr lang="zh-CN" altLang="en-US" sz="2000" dirty="0">
                <a:latin typeface="微软雅黑" panose="020B0503020204020204" charset="-122"/>
                <a:ea typeface="微软雅黑" panose="020B0503020204020204" charset="-122"/>
                <a:cs typeface="微软雅黑" panose="020B0503020204020204" charset="-122"/>
                <a:sym typeface="+mn-ea"/>
              </a:rPr>
              <a:t>分包单位应 对自己负责部分的工程质量负责</a:t>
            </a:r>
            <a:r>
              <a:rPr lang="zh-CN" altLang="en-US" sz="2000" dirty="0">
                <a:latin typeface="微软雅黑" panose="020B0503020204020204" charset="-122"/>
                <a:ea typeface="微软雅黑" panose="020B0503020204020204" charset="-122"/>
                <a:cs typeface="微软雅黑" panose="020B0503020204020204" charset="-122"/>
                <a:sym typeface="+mn-ea"/>
              </a:rPr>
              <a:t>)</a:t>
            </a:r>
            <a:r>
              <a:rPr lang="zh-CN" altLang="en-US" sz="2000" dirty="0">
                <a:latin typeface="微软雅黑" panose="020B0503020204020204" charset="-122"/>
                <a:ea typeface="微软雅黑" panose="020B0503020204020204" charset="-122"/>
                <a:cs typeface="微软雅黑" panose="020B0503020204020204" charset="-122"/>
                <a:sym typeface="+mn-ea"/>
              </a:rPr>
              <a:t>。</a:t>
            </a:r>
            <a:r>
              <a:rPr lang="zh-CN" altLang="en-US" sz="2000" dirty="0">
                <a:latin typeface="微软雅黑" panose="020B0503020204020204" charset="-122"/>
                <a:ea typeface="微软雅黑" panose="020B0503020204020204" charset="-122"/>
                <a:cs typeface="微软雅黑" panose="020B0503020204020204" charset="-122"/>
                <a:sym typeface="+mn-ea"/>
              </a:rPr>
              <a:t> </a:t>
            </a:r>
            <a:endParaRPr lang="zh-CN" altLang="en-US" sz="2000" dirty="0">
              <a:latin typeface="微软雅黑" panose="020B0503020204020204" charset="-122"/>
              <a:ea typeface="微软雅黑" panose="020B0503020204020204" charset="-122"/>
              <a:cs typeface="微软雅黑" panose="020B0503020204020204" charset="-122"/>
              <a:sym typeface="+mn-ea"/>
            </a:endParaRPr>
          </a:p>
        </p:txBody>
      </p:sp>
    </p:spTree>
  </p:cSld>
  <p:clrMapOvr>
    <a:masterClrMapping/>
  </p:clrMapOv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82947" name="Text Box 4"/>
          <p:cNvSpPr/>
          <p:nvPr/>
        </p:nvSpPr>
        <p:spPr>
          <a:xfrm>
            <a:off x="0" y="260668"/>
            <a:ext cx="8135938" cy="583565"/>
          </a:xfrm>
          <a:prstGeom prst="rect">
            <a:avLst/>
          </a:prstGeom>
          <a:solidFill>
            <a:srgbClr val="CC0000"/>
          </a:solidFill>
          <a:ln w="9525">
            <a:noFill/>
          </a:ln>
        </p:spPr>
        <p:txBody>
          <a:bodyPr wrap="square">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合同承发包组合策划要点</a:t>
            </a:r>
            <a:endParaRPr lang="zh-CN" altLang="en-US" sz="2800" b="1" dirty="0">
              <a:latin typeface="微软雅黑" panose="020B0503020204020204" charset="-122"/>
              <a:ea typeface="微软雅黑" panose="020B0503020204020204" charset="-122"/>
              <a:sym typeface="+mn-ea"/>
            </a:endParaRPr>
          </a:p>
        </p:txBody>
      </p:sp>
      <p:sp>
        <p:nvSpPr>
          <p:cNvPr id="82948" name="Rectangle 5"/>
          <p:cNvSpPr/>
          <p:nvPr/>
        </p:nvSpPr>
        <p:spPr>
          <a:xfrm>
            <a:off x="466725" y="1268095"/>
            <a:ext cx="8177530" cy="5262245"/>
          </a:xfrm>
          <a:prstGeom prst="rect">
            <a:avLst/>
          </a:prstGeom>
          <a:noFill/>
          <a:ln w="9525">
            <a:noFill/>
          </a:ln>
        </p:spPr>
        <p:txBody>
          <a:bodyPr wrap="square">
            <a:spAutoFit/>
          </a:bodyPr>
          <a:p>
            <a:pPr>
              <a:lnSpc>
                <a:spcPct val="150000"/>
              </a:lnSpc>
            </a:pPr>
            <a:r>
              <a:rPr lang="zh-CN" altLang="en-US" sz="2400" b="1" dirty="0">
                <a:solidFill>
                  <a:schemeClr val="tx2"/>
                </a:solidFill>
                <a:latin typeface="微软雅黑" panose="020B0503020204020204" charset="-122"/>
                <a:ea typeface="微软雅黑" panose="020B0503020204020204" charset="-122"/>
                <a:cs typeface="微软雅黑" panose="020B0503020204020204" charset="-122"/>
              </a:rPr>
              <a:t>指定供应合同确定</a:t>
            </a:r>
            <a:endParaRPr lang="zh-CN" altLang="en-US" sz="2400" b="1" dirty="0">
              <a:solidFill>
                <a:schemeClr val="tx2"/>
              </a:solidFill>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(1)  </a:t>
            </a:r>
            <a:r>
              <a:rPr lang="zh-CN" altLang="en-US" sz="2000" dirty="0">
                <a:latin typeface="微软雅黑" panose="020B0503020204020204" charset="-122"/>
                <a:ea typeface="微软雅黑" panose="020B0503020204020204" charset="-122"/>
                <a:cs typeface="微软雅黑" panose="020B0503020204020204" charset="-122"/>
              </a:rPr>
              <a:t>即只负责供货、不负责安装的合同</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(2)  </a:t>
            </a:r>
            <a:r>
              <a:rPr lang="zh-CN" altLang="en-US" sz="2000" dirty="0">
                <a:latin typeface="微软雅黑" panose="020B0503020204020204" charset="-122"/>
                <a:ea typeface="微软雅黑" panose="020B0503020204020204" charset="-122"/>
                <a:cs typeface="微软雅黑" panose="020B0503020204020204" charset="-122"/>
              </a:rPr>
              <a:t>两个基本合同主体单位</a:t>
            </a:r>
            <a:r>
              <a:rPr lang="en-US" altLang="zh-CN" sz="2000" dirty="0">
                <a:latin typeface="微软雅黑" panose="020B0503020204020204" charset="-122"/>
                <a:ea typeface="微软雅黑" panose="020B0503020204020204" charset="-122"/>
                <a:cs typeface="微软雅黑" panose="020B0503020204020204" charset="-122"/>
              </a:rPr>
              <a:t>(</a:t>
            </a:r>
            <a:r>
              <a:rPr lang="zh-CN" altLang="en-US" sz="2000" dirty="0">
                <a:latin typeface="微软雅黑" panose="020B0503020204020204" charset="-122"/>
                <a:ea typeface="微软雅黑" panose="020B0503020204020204" charset="-122"/>
                <a:cs typeface="微软雅黑" panose="020B0503020204020204" charset="-122"/>
              </a:rPr>
              <a:t>发包人</a:t>
            </a:r>
            <a:r>
              <a:rPr lang="en-US" altLang="zh-CN" sz="2000" dirty="0">
                <a:latin typeface="微软雅黑" panose="020B0503020204020204" charset="-122"/>
                <a:ea typeface="微软雅黑" panose="020B0503020204020204" charset="-122"/>
                <a:cs typeface="微软雅黑" panose="020B0503020204020204" charset="-122"/>
              </a:rPr>
              <a:t>/</a:t>
            </a:r>
            <a:r>
              <a:rPr lang="zh-CN" altLang="en-US" sz="2000" dirty="0">
                <a:latin typeface="微软雅黑" panose="020B0503020204020204" charset="-122"/>
                <a:ea typeface="微软雅黑" panose="020B0503020204020204" charset="-122"/>
                <a:cs typeface="微软雅黑" panose="020B0503020204020204" charset="-122"/>
              </a:rPr>
              <a:t>承包人</a:t>
            </a:r>
            <a:r>
              <a:rPr lang="en-US" altLang="zh-CN" sz="2000" dirty="0">
                <a:latin typeface="微软雅黑" panose="020B0503020204020204" charset="-122"/>
                <a:ea typeface="微软雅黑" panose="020B0503020204020204" charset="-122"/>
                <a:cs typeface="微软雅黑" panose="020B0503020204020204" charset="-122"/>
              </a:rPr>
              <a:t>)</a:t>
            </a:r>
            <a:r>
              <a:rPr lang="zh-CN" altLang="en-US" sz="2000" dirty="0">
                <a:latin typeface="微软雅黑" panose="020B0503020204020204" charset="-122"/>
                <a:ea typeface="微软雅黑" panose="020B0503020204020204" charset="-122"/>
                <a:cs typeface="微软雅黑" panose="020B0503020204020204" charset="-122"/>
              </a:rPr>
              <a:t>：买方</a:t>
            </a:r>
            <a:r>
              <a:rPr lang="en-US" altLang="zh-CN" sz="2000" dirty="0">
                <a:latin typeface="微软雅黑" panose="020B0503020204020204" charset="-122"/>
                <a:ea typeface="微软雅黑" panose="020B0503020204020204" charset="-122"/>
                <a:cs typeface="微软雅黑" panose="020B0503020204020204" charset="-122"/>
              </a:rPr>
              <a:t>/</a:t>
            </a:r>
            <a:r>
              <a:rPr lang="zh-CN" altLang="en-US" sz="2000" dirty="0">
                <a:latin typeface="微软雅黑" panose="020B0503020204020204" charset="-122"/>
                <a:ea typeface="微软雅黑" panose="020B0503020204020204" charset="-122"/>
                <a:cs typeface="微软雅黑" panose="020B0503020204020204" charset="-122"/>
              </a:rPr>
              <a:t>建设单位</a:t>
            </a:r>
            <a:r>
              <a:rPr lang="en-US" altLang="zh-CN" sz="2000" dirty="0">
                <a:latin typeface="微软雅黑" panose="020B0503020204020204" charset="-122"/>
                <a:ea typeface="微软雅黑" panose="020B0503020204020204" charset="-122"/>
                <a:cs typeface="微软雅黑" panose="020B0503020204020204" charset="-122"/>
              </a:rPr>
              <a:t>---</a:t>
            </a:r>
            <a:r>
              <a:rPr lang="zh-CN" altLang="en-US" sz="2000" dirty="0">
                <a:latin typeface="微软雅黑" panose="020B0503020204020204" charset="-122"/>
                <a:ea typeface="微软雅黑" panose="020B0503020204020204" charset="-122"/>
                <a:cs typeface="微软雅黑" panose="020B0503020204020204" charset="-122"/>
              </a:rPr>
              <a:t>卖方</a:t>
            </a:r>
            <a:r>
              <a:rPr lang="en-US" altLang="zh-CN" sz="2000" dirty="0">
                <a:latin typeface="微软雅黑" panose="020B0503020204020204" charset="-122"/>
                <a:ea typeface="微软雅黑" panose="020B0503020204020204" charset="-122"/>
                <a:cs typeface="微软雅黑" panose="020B0503020204020204" charset="-122"/>
              </a:rPr>
              <a:t>/</a:t>
            </a:r>
            <a:r>
              <a:rPr lang="zh-CN" altLang="en-US" sz="2000" dirty="0">
                <a:latin typeface="微软雅黑" panose="020B0503020204020204" charset="-122"/>
                <a:ea typeface="微软雅黑" panose="020B0503020204020204" charset="-122"/>
                <a:cs typeface="微软雅黑" panose="020B0503020204020204" charset="-122"/>
              </a:rPr>
              <a:t>供应单位。</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(3)  </a:t>
            </a:r>
            <a:r>
              <a:rPr lang="zh-CN" altLang="en-US" sz="2000" dirty="0">
                <a:latin typeface="微软雅黑" panose="020B0503020204020204" charset="-122"/>
                <a:ea typeface="微软雅黑" panose="020B0503020204020204" charset="-122"/>
                <a:cs typeface="微软雅黑" panose="020B0503020204020204" charset="-122"/>
              </a:rPr>
              <a:t>合同分派考虑要素：                </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(a) </a:t>
            </a:r>
            <a:r>
              <a:rPr lang="zh-CN" altLang="en-US" sz="2000" dirty="0">
                <a:latin typeface="微软雅黑" panose="020B0503020204020204" charset="-122"/>
                <a:ea typeface="微软雅黑" panose="020B0503020204020204" charset="-122"/>
                <a:cs typeface="微软雅黑" panose="020B0503020204020204" charset="-122"/>
              </a:rPr>
              <a:t>保障整体工程物料品质统一；</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(b) </a:t>
            </a:r>
            <a:r>
              <a:rPr lang="zh-CN" altLang="en-US" sz="2000" dirty="0">
                <a:latin typeface="微软雅黑" panose="020B0503020204020204" charset="-122"/>
                <a:ea typeface="微软雅黑" panose="020B0503020204020204" charset="-122"/>
                <a:cs typeface="微软雅黑" panose="020B0503020204020204" charset="-122"/>
              </a:rPr>
              <a:t>保证供货期；</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(c) </a:t>
            </a:r>
            <a:r>
              <a:rPr lang="zh-CN" altLang="en-US" sz="2000" dirty="0">
                <a:latin typeface="微软雅黑" panose="020B0503020204020204" charset="-122"/>
                <a:ea typeface="微软雅黑" panose="020B0503020204020204" charset="-122"/>
                <a:cs typeface="微软雅黑" panose="020B0503020204020204" charset="-122"/>
              </a:rPr>
              <a:t>发挥供应商专业性，以保障质量及合理降低造价。</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(4)  </a:t>
            </a:r>
            <a:r>
              <a:rPr lang="zh-CN" altLang="en-US" sz="2000" dirty="0">
                <a:latin typeface="微软雅黑" panose="020B0503020204020204" charset="-122"/>
                <a:ea typeface="微软雅黑" panose="020B0503020204020204" charset="-122"/>
                <a:cs typeface="微软雅黑" panose="020B0503020204020204" charset="-122"/>
              </a:rPr>
              <a:t>从保障合同管理健康及项目整体供货期看：</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(a) </a:t>
            </a:r>
            <a:r>
              <a:rPr lang="zh-CN" altLang="en-US" sz="2000" dirty="0">
                <a:latin typeface="微软雅黑" panose="020B0503020204020204" charset="-122"/>
                <a:ea typeface="微软雅黑" panose="020B0503020204020204" charset="-122"/>
                <a:cs typeface="微软雅黑" panose="020B0503020204020204" charset="-122"/>
              </a:rPr>
              <a:t>指定供应合同不宜过多；</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(b) </a:t>
            </a:r>
            <a:r>
              <a:rPr lang="zh-CN" altLang="en-US" sz="2000" dirty="0">
                <a:latin typeface="微软雅黑" panose="020B0503020204020204" charset="-122"/>
                <a:ea typeface="微软雅黑" panose="020B0503020204020204" charset="-122"/>
                <a:cs typeface="微软雅黑" panose="020B0503020204020204" charset="-122"/>
              </a:rPr>
              <a:t>须与总承包方建立相关合同关系</a:t>
            </a:r>
            <a:r>
              <a:rPr lang="en-US" altLang="zh-CN" sz="2000" dirty="0">
                <a:latin typeface="微软雅黑" panose="020B0503020204020204" charset="-122"/>
                <a:ea typeface="微软雅黑" panose="020B0503020204020204" charset="-122"/>
                <a:cs typeface="微软雅黑" panose="020B0503020204020204" charset="-122"/>
              </a:rPr>
              <a:t>(</a:t>
            </a:r>
            <a:r>
              <a:rPr lang="zh-CN" altLang="en-US" sz="2000" dirty="0">
                <a:latin typeface="微软雅黑" panose="020B0503020204020204" charset="-122"/>
                <a:ea typeface="微软雅黑" panose="020B0503020204020204" charset="-122"/>
                <a:cs typeface="微软雅黑" panose="020B0503020204020204" charset="-122"/>
              </a:rPr>
              <a:t>加签合同</a:t>
            </a:r>
            <a:r>
              <a:rPr lang="en-US" altLang="zh-CN" sz="2000" dirty="0">
                <a:latin typeface="微软雅黑" panose="020B0503020204020204" charset="-122"/>
                <a:ea typeface="微软雅黑" panose="020B0503020204020204" charset="-122"/>
                <a:cs typeface="微软雅黑" panose="020B0503020204020204" charset="-122"/>
              </a:rPr>
              <a:t>)</a:t>
            </a:r>
            <a:r>
              <a:rPr lang="zh-CN" altLang="en-US" sz="2000" dirty="0">
                <a:latin typeface="微软雅黑" panose="020B0503020204020204" charset="-122"/>
                <a:ea typeface="微软雅黑" panose="020B0503020204020204" charset="-122"/>
                <a:cs typeface="微软雅黑" panose="020B0503020204020204" charset="-122"/>
              </a:rPr>
              <a:t>；</a:t>
            </a:r>
            <a:endParaRPr lang="zh-CN" altLang="en-US" sz="2000" dirty="0">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83971" name="Text Box 4"/>
          <p:cNvSpPr/>
          <p:nvPr/>
        </p:nvSpPr>
        <p:spPr>
          <a:xfrm>
            <a:off x="0" y="260668"/>
            <a:ext cx="8135938" cy="583565"/>
          </a:xfrm>
          <a:prstGeom prst="rect">
            <a:avLst/>
          </a:prstGeom>
          <a:solidFill>
            <a:srgbClr val="CC0000"/>
          </a:solidFill>
          <a:ln w="9525">
            <a:noFill/>
          </a:ln>
        </p:spPr>
        <p:txBody>
          <a:bodyPr wrap="square">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合同承发包组合策划要点</a:t>
            </a:r>
            <a:endParaRPr lang="zh-CN" altLang="en-US" sz="2800" b="1" dirty="0">
              <a:latin typeface="微软雅黑" panose="020B0503020204020204" charset="-122"/>
              <a:ea typeface="微软雅黑" panose="020B0503020204020204" charset="-122"/>
              <a:sym typeface="+mn-ea"/>
            </a:endParaRPr>
          </a:p>
        </p:txBody>
      </p:sp>
      <p:sp>
        <p:nvSpPr>
          <p:cNvPr id="83972" name="Text Box 7"/>
          <p:cNvSpPr txBox="1"/>
          <p:nvPr/>
        </p:nvSpPr>
        <p:spPr>
          <a:xfrm>
            <a:off x="467360" y="1268095"/>
            <a:ext cx="8186420" cy="4892675"/>
          </a:xfrm>
          <a:prstGeom prst="rect">
            <a:avLst/>
          </a:prstGeom>
          <a:noFill/>
          <a:ln w="9525">
            <a:noFill/>
          </a:ln>
        </p:spPr>
        <p:txBody>
          <a:bodyPr wrap="square">
            <a:spAutoFit/>
          </a:bodyPr>
          <a:p>
            <a:pPr>
              <a:lnSpc>
                <a:spcPct val="150000"/>
              </a:lnSpc>
            </a:pPr>
            <a:r>
              <a:rPr lang="zh-CN" altLang="en-US" sz="2400" b="1" dirty="0">
                <a:latin typeface="微软雅黑" panose="020B0503020204020204" charset="-122"/>
                <a:ea typeface="微软雅黑" panose="020B0503020204020204" charset="-122"/>
                <a:cs typeface="微软雅黑" panose="020B0503020204020204" charset="-122"/>
              </a:rPr>
              <a:t>指定分包合同确定</a:t>
            </a:r>
            <a:endParaRPr lang="zh-CN" altLang="en-US" sz="2800" b="1"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400" dirty="0">
                <a:latin typeface="微软雅黑" panose="020B0503020204020204" charset="-122"/>
                <a:ea typeface="微软雅黑" panose="020B0503020204020204" charset="-122"/>
                <a:cs typeface="微软雅黑" panose="020B0503020204020204" charset="-122"/>
              </a:rPr>
              <a:t> </a:t>
            </a:r>
            <a:r>
              <a:rPr lang="en-US" altLang="zh-CN" sz="2400" dirty="0">
                <a:latin typeface="微软雅黑" panose="020B0503020204020204" charset="-122"/>
                <a:ea typeface="微软雅黑" panose="020B0503020204020204" charset="-122"/>
                <a:cs typeface="微软雅黑" panose="020B0503020204020204" charset="-122"/>
              </a:rPr>
              <a:t> </a:t>
            </a: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(1) </a:t>
            </a:r>
            <a:r>
              <a:rPr lang="zh-CN" altLang="en-US" sz="2000" dirty="0">
                <a:latin typeface="微软雅黑" panose="020B0503020204020204" charset="-122"/>
                <a:ea typeface="微软雅黑" panose="020B0503020204020204" charset="-122"/>
                <a:cs typeface="微软雅黑" panose="020B0503020204020204" charset="-122"/>
              </a:rPr>
              <a:t>乃既负责供货、又负责安装的合同</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(2)  </a:t>
            </a:r>
            <a:r>
              <a:rPr lang="zh-CN" altLang="en-US" sz="2000" dirty="0">
                <a:latin typeface="微软雅黑" panose="020B0503020204020204" charset="-122"/>
                <a:ea typeface="微软雅黑" panose="020B0503020204020204" charset="-122"/>
                <a:cs typeface="微软雅黑" panose="020B0503020204020204" charset="-122"/>
              </a:rPr>
              <a:t>两个合同主体单位</a:t>
            </a:r>
            <a:r>
              <a:rPr lang="en-US" altLang="zh-CN" sz="2000" dirty="0">
                <a:latin typeface="微软雅黑" panose="020B0503020204020204" charset="-122"/>
                <a:ea typeface="微软雅黑" panose="020B0503020204020204" charset="-122"/>
                <a:cs typeface="微软雅黑" panose="020B0503020204020204" charset="-122"/>
              </a:rPr>
              <a:t>(</a:t>
            </a:r>
            <a:r>
              <a:rPr lang="zh-CN" altLang="en-US" sz="2000" dirty="0">
                <a:latin typeface="微软雅黑" panose="020B0503020204020204" charset="-122"/>
                <a:ea typeface="微软雅黑" panose="020B0503020204020204" charset="-122"/>
                <a:cs typeface="微软雅黑" panose="020B0503020204020204" charset="-122"/>
              </a:rPr>
              <a:t>发包人</a:t>
            </a:r>
            <a:r>
              <a:rPr lang="en-US" altLang="zh-CN" sz="2000" dirty="0">
                <a:latin typeface="微软雅黑" panose="020B0503020204020204" charset="-122"/>
                <a:ea typeface="微软雅黑" panose="020B0503020204020204" charset="-122"/>
                <a:cs typeface="微软雅黑" panose="020B0503020204020204" charset="-122"/>
              </a:rPr>
              <a:t>/</a:t>
            </a:r>
            <a:r>
              <a:rPr lang="zh-CN" altLang="en-US" sz="2000" dirty="0">
                <a:latin typeface="微软雅黑" panose="020B0503020204020204" charset="-122"/>
                <a:ea typeface="微软雅黑" panose="020B0503020204020204" charset="-122"/>
                <a:cs typeface="微软雅黑" panose="020B0503020204020204" charset="-122"/>
              </a:rPr>
              <a:t>承包人</a:t>
            </a:r>
            <a:r>
              <a:rPr lang="en-US" altLang="zh-CN" sz="2000" dirty="0">
                <a:latin typeface="微软雅黑" panose="020B0503020204020204" charset="-122"/>
                <a:ea typeface="微软雅黑" panose="020B0503020204020204" charset="-122"/>
                <a:cs typeface="微软雅黑" panose="020B0503020204020204" charset="-122"/>
              </a:rPr>
              <a:t>)</a:t>
            </a:r>
            <a:r>
              <a:rPr lang="zh-CN" altLang="en-US" sz="2000" dirty="0">
                <a:latin typeface="微软雅黑" panose="020B0503020204020204" charset="-122"/>
                <a:ea typeface="微软雅黑" panose="020B0503020204020204" charset="-122"/>
                <a:cs typeface="微软雅黑" panose="020B0503020204020204" charset="-122"/>
              </a:rPr>
              <a:t>：总承包方</a:t>
            </a:r>
            <a:r>
              <a:rPr lang="en-US" altLang="zh-CN" sz="2000" dirty="0">
                <a:latin typeface="微软雅黑" panose="020B0503020204020204" charset="-122"/>
                <a:ea typeface="微软雅黑" panose="020B0503020204020204" charset="-122"/>
                <a:cs typeface="微软雅黑" panose="020B0503020204020204" charset="-122"/>
              </a:rPr>
              <a:t>---</a:t>
            </a:r>
            <a:r>
              <a:rPr lang="zh-CN" altLang="en-US" sz="2000" dirty="0">
                <a:latin typeface="微软雅黑" panose="020B0503020204020204" charset="-122"/>
                <a:ea typeface="微软雅黑" panose="020B0503020204020204" charset="-122"/>
                <a:cs typeface="微软雅黑" panose="020B0503020204020204" charset="-122"/>
              </a:rPr>
              <a:t>分包单位。                 </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(3) </a:t>
            </a:r>
            <a:r>
              <a:rPr lang="zh-CN" altLang="en-US" sz="2000" dirty="0">
                <a:latin typeface="微软雅黑" panose="020B0503020204020204" charset="-122"/>
                <a:ea typeface="微软雅黑" panose="020B0503020204020204" charset="-122"/>
                <a:cs typeface="微软雅黑" panose="020B0503020204020204" charset="-122"/>
              </a:rPr>
              <a:t>合同安排考虑要素：</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(a) </a:t>
            </a:r>
            <a:r>
              <a:rPr lang="zh-CN" altLang="en-US" sz="2000" dirty="0">
                <a:latin typeface="微软雅黑" panose="020B0503020204020204" charset="-122"/>
                <a:ea typeface="微软雅黑" panose="020B0503020204020204" charset="-122"/>
                <a:cs typeface="微软雅黑" panose="020B0503020204020204" charset="-122"/>
              </a:rPr>
              <a:t>因项目需要，个别指定分包工程的单位，可能须在总承包方获委任前确定，以配合设计单位执行项目成本设计管理</a:t>
            </a:r>
            <a:r>
              <a:rPr lang="en-US" altLang="zh-CN" sz="2000" dirty="0">
                <a:latin typeface="微软雅黑" panose="020B0503020204020204" charset="-122"/>
                <a:ea typeface="微软雅黑" panose="020B0503020204020204" charset="-122"/>
                <a:cs typeface="微软雅黑" panose="020B0503020204020204" charset="-122"/>
              </a:rPr>
              <a:t>(</a:t>
            </a:r>
            <a:r>
              <a:rPr lang="zh-CN" altLang="en-US" sz="2000" dirty="0">
                <a:latin typeface="微软雅黑" panose="020B0503020204020204" charset="-122"/>
                <a:ea typeface="微软雅黑" panose="020B0503020204020204" charset="-122"/>
                <a:cs typeface="微软雅黑" panose="020B0503020204020204" charset="-122"/>
              </a:rPr>
              <a:t>但此等合同安排在国内并不适用，按国家规定，指定供应单位必须在总承包方确定后方能产生</a:t>
            </a:r>
            <a:r>
              <a:rPr lang="en-US" altLang="zh-CN" sz="2000" dirty="0">
                <a:latin typeface="微软雅黑" panose="020B0503020204020204" charset="-122"/>
                <a:ea typeface="微软雅黑" panose="020B0503020204020204" charset="-122"/>
                <a:cs typeface="微软雅黑" panose="020B0503020204020204" charset="-122"/>
              </a:rPr>
              <a:t>)</a:t>
            </a:r>
            <a:r>
              <a:rPr lang="zh-CN" altLang="en-US" sz="2000" dirty="0">
                <a:latin typeface="微软雅黑" panose="020B0503020204020204" charset="-122"/>
                <a:ea typeface="微软雅黑" panose="020B0503020204020204" charset="-122"/>
                <a:cs typeface="微软雅黑" panose="020B0503020204020204" charset="-122"/>
              </a:rPr>
              <a:t>；</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(b) </a:t>
            </a:r>
            <a:r>
              <a:rPr lang="zh-CN" altLang="en-US" sz="2000" dirty="0">
                <a:latin typeface="微软雅黑" panose="020B0503020204020204" charset="-122"/>
                <a:ea typeface="微软雅黑" panose="020B0503020204020204" charset="-122"/>
                <a:cs typeface="微软雅黑" panose="020B0503020204020204" charset="-122"/>
              </a:rPr>
              <a:t>受设计进度制约，有关工程需与总承包合同分开招标；                        </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(c) </a:t>
            </a:r>
            <a:r>
              <a:rPr lang="zh-CN" altLang="en-US" sz="2000" dirty="0">
                <a:latin typeface="微软雅黑" panose="020B0503020204020204" charset="-122"/>
                <a:ea typeface="微软雅黑" panose="020B0503020204020204" charset="-122"/>
                <a:cs typeface="微软雅黑" panose="020B0503020204020204" charset="-122"/>
              </a:rPr>
              <a:t>发挥专业承包人施工专业性优势，以保障质量及合理降低造价。 </a:t>
            </a:r>
            <a:endParaRPr lang="zh-CN" altLang="en-US" sz="2000" dirty="0">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84995" name="Text Box 4"/>
          <p:cNvSpPr/>
          <p:nvPr/>
        </p:nvSpPr>
        <p:spPr>
          <a:xfrm>
            <a:off x="0" y="260668"/>
            <a:ext cx="8135938" cy="583565"/>
          </a:xfrm>
          <a:prstGeom prst="rect">
            <a:avLst/>
          </a:prstGeom>
          <a:solidFill>
            <a:srgbClr val="CC0000"/>
          </a:solidFill>
          <a:ln w="9525">
            <a:noFill/>
          </a:ln>
        </p:spPr>
        <p:txBody>
          <a:bodyPr wrap="square">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合同承发包组合策划要点</a:t>
            </a:r>
            <a:endParaRPr lang="zh-CN" altLang="en-US" sz="2800" b="1" dirty="0">
              <a:latin typeface="微软雅黑" panose="020B0503020204020204" charset="-122"/>
              <a:ea typeface="微软雅黑" panose="020B0503020204020204" charset="-122"/>
              <a:sym typeface="+mn-ea"/>
            </a:endParaRPr>
          </a:p>
        </p:txBody>
      </p:sp>
      <p:sp>
        <p:nvSpPr>
          <p:cNvPr id="84996" name="Rectangle 6"/>
          <p:cNvSpPr/>
          <p:nvPr/>
        </p:nvSpPr>
        <p:spPr>
          <a:xfrm>
            <a:off x="467360" y="1269365"/>
            <a:ext cx="8164830" cy="4246245"/>
          </a:xfrm>
          <a:prstGeom prst="rect">
            <a:avLst/>
          </a:prstGeom>
          <a:noFill/>
          <a:ln w="9525">
            <a:noFill/>
          </a:ln>
        </p:spPr>
        <p:txBody>
          <a:bodyPr wrap="square">
            <a:spAutoFit/>
          </a:bodyPr>
          <a:p>
            <a:pPr>
              <a:lnSpc>
                <a:spcPct val="150000"/>
              </a:lnSpc>
            </a:pPr>
            <a:r>
              <a:rPr lang="en-US" altLang="zh-CN" sz="2000" dirty="0">
                <a:latin typeface="微软雅黑" panose="020B0503020204020204" charset="-122"/>
                <a:ea typeface="微软雅黑" panose="020B0503020204020204" charset="-122"/>
                <a:cs typeface="微软雅黑" panose="020B0503020204020204" charset="-122"/>
              </a:rPr>
              <a:t>   (4) </a:t>
            </a:r>
            <a:r>
              <a:rPr lang="zh-CN" altLang="en-US" sz="2000" dirty="0">
                <a:latin typeface="微软雅黑" panose="020B0503020204020204" charset="-122"/>
                <a:ea typeface="微软雅黑" panose="020B0503020204020204" charset="-122"/>
                <a:cs typeface="微软雅黑" panose="020B0503020204020204" charset="-122"/>
              </a:rPr>
              <a:t>从保障健康合同管理、工程质量、项目整体工期和合理降低造价看</a:t>
            </a:r>
            <a:r>
              <a:rPr lang="en-US" altLang="zh-CN" sz="2000" dirty="0">
                <a:latin typeface="微软雅黑" panose="020B0503020204020204" charset="-122"/>
                <a:ea typeface="微软雅黑" panose="020B0503020204020204" charset="-122"/>
                <a:cs typeface="微软雅黑" panose="020B0503020204020204" charset="-122"/>
              </a:rPr>
              <a:t>:</a:t>
            </a:r>
            <a:endParaRPr lang="en-US" altLang="zh-CN" sz="2000" dirty="0">
              <a:latin typeface="微软雅黑" panose="020B0503020204020204" charset="-122"/>
              <a:ea typeface="微软雅黑" panose="020B0503020204020204" charset="-122"/>
              <a:cs typeface="微软雅黑" panose="020B0503020204020204" charset="-122"/>
            </a:endParaRPr>
          </a:p>
          <a:p>
            <a:pPr>
              <a:lnSpc>
                <a:spcPct val="150000"/>
              </a:lnSpc>
            </a:pPr>
            <a:r>
              <a:rPr lang="en-US" altLang="zh-CN" sz="2000" dirty="0">
                <a:latin typeface="微软雅黑" panose="020B0503020204020204" charset="-122"/>
                <a:ea typeface="微软雅黑" panose="020B0503020204020204" charset="-122"/>
                <a:cs typeface="微软雅黑" panose="020B0503020204020204" charset="-122"/>
              </a:rPr>
              <a:t>       (a)  </a:t>
            </a:r>
            <a:r>
              <a:rPr lang="zh-CN" altLang="en-US" sz="2000" dirty="0">
                <a:latin typeface="微软雅黑" panose="020B0503020204020204" charset="-122"/>
                <a:ea typeface="微软雅黑" panose="020B0503020204020204" charset="-122"/>
                <a:cs typeface="微软雅黑" panose="020B0503020204020204" charset="-122"/>
              </a:rPr>
              <a:t>须合理安排指定分包工程，以降低项目建设受设计进度的影响程度，合理缩短整体工程建设期，并保障专业质量及进度；</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(b)  </a:t>
            </a:r>
            <a:r>
              <a:rPr lang="zh-CN" altLang="en-US" sz="2000" dirty="0">
                <a:latin typeface="微软雅黑" panose="020B0503020204020204" charset="-122"/>
                <a:ea typeface="微软雅黑" panose="020B0503020204020204" charset="-122"/>
                <a:cs typeface="微软雅黑" panose="020B0503020204020204" charset="-122"/>
              </a:rPr>
              <a:t>指定分包单位与总承包方之间，必须建立合同关系及形成合同责任的清晰界定；指定分包合同的工期，必须服从总承包工程的工期、总承包方的施工进度及在总承包方的安排下执行施工；</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(c)  </a:t>
            </a:r>
            <a:r>
              <a:rPr lang="zh-CN" altLang="en-US" sz="2000" dirty="0">
                <a:latin typeface="微软雅黑" panose="020B0503020204020204" charset="-122"/>
                <a:ea typeface="微软雅黑" panose="020B0503020204020204" charset="-122"/>
                <a:cs typeface="微软雅黑" panose="020B0503020204020204" charset="-122"/>
              </a:rPr>
              <a:t>指定分包合同的定标及进场时间，必须配合总承包工程之总体施工进度要求；</a:t>
            </a:r>
            <a:endParaRPr lang="zh-CN" altLang="en-US" sz="2000" dirty="0">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86019" name="Text Box 4"/>
          <p:cNvSpPr/>
          <p:nvPr/>
        </p:nvSpPr>
        <p:spPr>
          <a:xfrm>
            <a:off x="0" y="260668"/>
            <a:ext cx="8135938" cy="583565"/>
          </a:xfrm>
          <a:prstGeom prst="rect">
            <a:avLst/>
          </a:prstGeom>
          <a:solidFill>
            <a:srgbClr val="CC0000"/>
          </a:solidFill>
          <a:ln w="9525">
            <a:noFill/>
          </a:ln>
        </p:spPr>
        <p:txBody>
          <a:bodyPr wrap="square">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合同承发包组合策划要点</a:t>
            </a:r>
            <a:endParaRPr lang="zh-CN" altLang="en-US" sz="2800" b="1" dirty="0">
              <a:latin typeface="微软雅黑" panose="020B0503020204020204" charset="-122"/>
              <a:ea typeface="微软雅黑" panose="020B0503020204020204" charset="-122"/>
              <a:sym typeface="+mn-ea"/>
            </a:endParaRPr>
          </a:p>
        </p:txBody>
      </p:sp>
      <p:sp>
        <p:nvSpPr>
          <p:cNvPr id="86020" name="Rectangle 5"/>
          <p:cNvSpPr/>
          <p:nvPr/>
        </p:nvSpPr>
        <p:spPr>
          <a:xfrm>
            <a:off x="466090" y="1074420"/>
            <a:ext cx="8201025" cy="6185535"/>
          </a:xfrm>
          <a:prstGeom prst="rect">
            <a:avLst/>
          </a:prstGeom>
          <a:noFill/>
          <a:ln w="9525">
            <a:noFill/>
          </a:ln>
        </p:spPr>
        <p:txBody>
          <a:bodyPr wrap="square">
            <a:spAutoFit/>
          </a:bodyPr>
          <a:p>
            <a:pPr>
              <a:lnSpc>
                <a:spcPct val="150000"/>
              </a:lnSpc>
            </a:pPr>
            <a:r>
              <a:rPr lang="zh-CN" altLang="en-US" sz="2400" b="1" dirty="0">
                <a:solidFill>
                  <a:schemeClr val="tx2"/>
                </a:solidFill>
                <a:latin typeface="微软雅黑" panose="020B0503020204020204" charset="-122"/>
                <a:ea typeface="微软雅黑" panose="020B0503020204020204" charset="-122"/>
                <a:cs typeface="微软雅黑" panose="020B0503020204020204" charset="-122"/>
              </a:rPr>
              <a:t>独立工程合同确定</a:t>
            </a:r>
            <a:endParaRPr lang="zh-CN" altLang="en-US" sz="2400" b="1" dirty="0">
              <a:solidFill>
                <a:schemeClr val="tx2"/>
              </a:solidFill>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(1) </a:t>
            </a:r>
            <a:r>
              <a:rPr lang="zh-CN" altLang="en-US" sz="2000" dirty="0">
                <a:latin typeface="微软雅黑" panose="020B0503020204020204" charset="-122"/>
                <a:ea typeface="微软雅黑" panose="020B0503020204020204" charset="-122"/>
                <a:cs typeface="微软雅黑" panose="020B0503020204020204" charset="-122"/>
              </a:rPr>
              <a:t>乃与发展商直接签订施工合同的合同。</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(2) </a:t>
            </a:r>
            <a:r>
              <a:rPr lang="zh-CN" altLang="en-US" sz="2000" dirty="0">
                <a:latin typeface="微软雅黑" panose="020B0503020204020204" charset="-122"/>
                <a:ea typeface="微软雅黑" panose="020B0503020204020204" charset="-122"/>
                <a:cs typeface="微软雅黑" panose="020B0503020204020204" charset="-122"/>
              </a:rPr>
              <a:t>两个合同主体单位</a:t>
            </a:r>
            <a:r>
              <a:rPr lang="en-US" altLang="zh-CN" sz="2000" dirty="0">
                <a:latin typeface="微软雅黑" panose="020B0503020204020204" charset="-122"/>
                <a:ea typeface="微软雅黑" panose="020B0503020204020204" charset="-122"/>
                <a:cs typeface="微软雅黑" panose="020B0503020204020204" charset="-122"/>
              </a:rPr>
              <a:t>(</a:t>
            </a:r>
            <a:r>
              <a:rPr lang="zh-CN" altLang="en-US" sz="2000" dirty="0">
                <a:latin typeface="微软雅黑" panose="020B0503020204020204" charset="-122"/>
                <a:ea typeface="微软雅黑" panose="020B0503020204020204" charset="-122"/>
                <a:cs typeface="微软雅黑" panose="020B0503020204020204" charset="-122"/>
              </a:rPr>
              <a:t>发包人</a:t>
            </a:r>
            <a:r>
              <a:rPr lang="en-US" altLang="zh-CN" sz="2000" dirty="0">
                <a:latin typeface="微软雅黑" panose="020B0503020204020204" charset="-122"/>
                <a:ea typeface="微软雅黑" panose="020B0503020204020204" charset="-122"/>
                <a:cs typeface="微软雅黑" panose="020B0503020204020204" charset="-122"/>
              </a:rPr>
              <a:t>/</a:t>
            </a:r>
            <a:r>
              <a:rPr lang="zh-CN" altLang="en-US" sz="2000" dirty="0">
                <a:latin typeface="微软雅黑" panose="020B0503020204020204" charset="-122"/>
                <a:ea typeface="微软雅黑" panose="020B0503020204020204" charset="-122"/>
                <a:cs typeface="微软雅黑" panose="020B0503020204020204" charset="-122"/>
              </a:rPr>
              <a:t>承包人</a:t>
            </a:r>
            <a:r>
              <a:rPr lang="en-US" altLang="zh-CN" sz="2000" dirty="0">
                <a:latin typeface="微软雅黑" panose="020B0503020204020204" charset="-122"/>
                <a:ea typeface="微软雅黑" panose="020B0503020204020204" charset="-122"/>
                <a:cs typeface="微软雅黑" panose="020B0503020204020204" charset="-122"/>
              </a:rPr>
              <a:t>):  </a:t>
            </a:r>
            <a:r>
              <a:rPr lang="zh-CN" altLang="en-US" sz="2000" dirty="0">
                <a:latin typeface="微软雅黑" panose="020B0503020204020204" charset="-122"/>
                <a:ea typeface="微软雅黑" panose="020B0503020204020204" charset="-122"/>
                <a:cs typeface="微软雅黑" panose="020B0503020204020204" charset="-122"/>
              </a:rPr>
              <a:t>发包人</a:t>
            </a:r>
            <a:r>
              <a:rPr lang="en-US" altLang="zh-CN" sz="2000" dirty="0">
                <a:latin typeface="微软雅黑" panose="020B0503020204020204" charset="-122"/>
                <a:ea typeface="微软雅黑" panose="020B0503020204020204" charset="-122"/>
                <a:cs typeface="微软雅黑" panose="020B0503020204020204" charset="-122"/>
              </a:rPr>
              <a:t>/</a:t>
            </a:r>
            <a:r>
              <a:rPr lang="zh-CN" altLang="en-US" sz="2000" dirty="0">
                <a:latin typeface="微软雅黑" panose="020B0503020204020204" charset="-122"/>
                <a:ea typeface="微软雅黑" panose="020B0503020204020204" charset="-122"/>
                <a:cs typeface="微软雅黑" panose="020B0503020204020204" charset="-122"/>
              </a:rPr>
              <a:t>建设单位</a:t>
            </a:r>
            <a:r>
              <a:rPr lang="en-US" altLang="zh-CN" sz="2000" dirty="0">
                <a:latin typeface="微软雅黑" panose="020B0503020204020204" charset="-122"/>
                <a:ea typeface="微软雅黑" panose="020B0503020204020204" charset="-122"/>
                <a:cs typeface="微软雅黑" panose="020B0503020204020204" charset="-122"/>
              </a:rPr>
              <a:t>---</a:t>
            </a:r>
            <a:r>
              <a:rPr lang="zh-CN" altLang="en-US" sz="2000" dirty="0">
                <a:latin typeface="微软雅黑" panose="020B0503020204020204" charset="-122"/>
                <a:ea typeface="微软雅黑" panose="020B0503020204020204" charset="-122"/>
                <a:cs typeface="微软雅黑" panose="020B0503020204020204" charset="-122"/>
              </a:rPr>
              <a:t>承包人</a:t>
            </a:r>
            <a:r>
              <a:rPr lang="en-US" altLang="zh-CN" sz="2000" dirty="0">
                <a:latin typeface="微软雅黑" panose="020B0503020204020204" charset="-122"/>
                <a:ea typeface="微软雅黑" panose="020B0503020204020204" charset="-122"/>
                <a:cs typeface="微软雅黑" panose="020B0503020204020204" charset="-122"/>
              </a:rPr>
              <a:t>/</a:t>
            </a:r>
            <a:r>
              <a:rPr lang="zh-CN" altLang="en-US" sz="2000" dirty="0">
                <a:latin typeface="微软雅黑" panose="020B0503020204020204" charset="-122"/>
                <a:ea typeface="微软雅黑" panose="020B0503020204020204" charset="-122"/>
                <a:cs typeface="微软雅黑" panose="020B0503020204020204" charset="-122"/>
              </a:rPr>
              <a:t>承包方。</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(3)  </a:t>
            </a:r>
            <a:r>
              <a:rPr lang="zh-CN" altLang="en-US" sz="2000" dirty="0">
                <a:latin typeface="微软雅黑" panose="020B0503020204020204" charset="-122"/>
                <a:ea typeface="微软雅黑" panose="020B0503020204020204" charset="-122"/>
                <a:cs typeface="微软雅黑" panose="020B0503020204020204" charset="-122"/>
              </a:rPr>
              <a:t>一般是由公用事业单位负责施工的合同，或晚于总承包工程竣工日而开工的合同；</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(4) </a:t>
            </a:r>
            <a:r>
              <a:rPr lang="zh-CN" altLang="en-US" sz="2000" dirty="0">
                <a:latin typeface="微软雅黑" panose="020B0503020204020204" charset="-122"/>
                <a:ea typeface="微软雅黑" panose="020B0503020204020204" charset="-122"/>
                <a:cs typeface="微软雅黑" panose="020B0503020204020204" charset="-122"/>
              </a:rPr>
              <a:t>合同安排主要考虑要素：</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(a)  </a:t>
            </a:r>
            <a:r>
              <a:rPr lang="zh-CN" altLang="en-US" sz="2000" dirty="0">
                <a:latin typeface="微软雅黑" panose="020B0503020204020204" charset="-122"/>
                <a:ea typeface="微软雅黑" panose="020B0503020204020204" charset="-122"/>
                <a:cs typeface="微软雅黑" panose="020B0503020204020204" charset="-122"/>
              </a:rPr>
              <a:t>保证有关深化设计能妥当完成及适时通过批；</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(b)  </a:t>
            </a:r>
            <a:r>
              <a:rPr lang="zh-CN" altLang="en-US" sz="2000" dirty="0">
                <a:latin typeface="微软雅黑" panose="020B0503020204020204" charset="-122"/>
                <a:ea typeface="微软雅黑" panose="020B0503020204020204" charset="-122"/>
                <a:cs typeface="微软雅黑" panose="020B0503020204020204" charset="-122"/>
              </a:rPr>
              <a:t>保证有关工程能顺利通过验收；</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c)  </a:t>
            </a:r>
            <a:r>
              <a:rPr lang="zh-CN" altLang="en-US" sz="2000" dirty="0">
                <a:latin typeface="微软雅黑" panose="020B0503020204020204" charset="-122"/>
                <a:ea typeface="微软雅黑" panose="020B0503020204020204" charset="-122"/>
                <a:cs typeface="微软雅黑" panose="020B0503020204020204" charset="-122"/>
              </a:rPr>
              <a:t>合理引入竞争机制，以降低造价。</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(5)  </a:t>
            </a:r>
            <a:r>
              <a:rPr lang="zh-CN" altLang="en-US" sz="2000" dirty="0">
                <a:latin typeface="微软雅黑" panose="020B0503020204020204" charset="-122"/>
                <a:ea typeface="微软雅黑" panose="020B0503020204020204" charset="-122"/>
                <a:cs typeface="微软雅黑" panose="020B0503020204020204" charset="-122"/>
              </a:rPr>
              <a:t>从保障健康合同管理及项目整体工期看：</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(a) </a:t>
            </a:r>
            <a:r>
              <a:rPr lang="zh-CN" altLang="en-US" sz="2000" dirty="0">
                <a:latin typeface="微软雅黑" panose="020B0503020204020204" charset="-122"/>
                <a:ea typeface="微软雅黑" panose="020B0503020204020204" charset="-122"/>
                <a:cs typeface="微软雅黑" panose="020B0503020204020204" charset="-122"/>
              </a:rPr>
              <a:t>独立工程合同最好能在总承包工程工期内配套完成；</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(b) </a:t>
            </a:r>
            <a:r>
              <a:rPr lang="zh-CN" altLang="en-US" sz="2000" dirty="0">
                <a:latin typeface="微软雅黑" panose="020B0503020204020204" charset="-122"/>
                <a:ea typeface="微软雅黑" panose="020B0503020204020204" charset="-122"/>
                <a:cs typeface="微软雅黑" panose="020B0503020204020204" charset="-122"/>
              </a:rPr>
              <a:t>总承包方须提供协调、配合等照管服务。</a:t>
            </a:r>
            <a:endParaRPr lang="zh-CN" altLang="en-US" sz="2000" dirty="0">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10243" name="Rectangle 2"/>
          <p:cNvSpPr>
            <a:spLocks noGrp="1"/>
          </p:cNvSpPr>
          <p:nvPr>
            <p:ph type="subTitle" idx="1"/>
          </p:nvPr>
        </p:nvSpPr>
        <p:spPr>
          <a:xfrm>
            <a:off x="468630" y="1268730"/>
            <a:ext cx="8077200" cy="4752975"/>
          </a:xfrm>
          <a:noFill/>
          <a:ln w="9525">
            <a:noFill/>
          </a:ln>
        </p:spPr>
        <p:txBody>
          <a:bodyPr vert="horz" wrap="square" lIns="91440" tIns="45720" rIns="91440" bIns="45720" anchor="t" anchorCtr="0">
            <a:noAutofit/>
          </a:bodyPr>
          <a:p>
            <a:pPr lvl="0" algn="l" defTabSz="914400" eaLnBrk="1" latinLnBrk="0" hangingPunct="1">
              <a:lnSpc>
                <a:spcPct val="150000"/>
              </a:lnSpc>
              <a:spcBef>
                <a:spcPts val="600"/>
              </a:spcBef>
              <a:buClrTx/>
              <a:buSzTx/>
              <a:buFontTx/>
            </a:pPr>
            <a:r>
              <a:rPr kumimoji="0" lang="en-US" altLang="zh-CN" sz="2400" b="1" kern="1200" dirty="0">
                <a:latin typeface="微软雅黑" panose="020B0503020204020204" charset="-122"/>
                <a:ea typeface="微软雅黑" panose="020B0503020204020204" charset="-122"/>
                <a:cs typeface="微软雅黑" panose="020B0503020204020204" charset="-122"/>
                <a:sym typeface="+mn-ea"/>
              </a:rPr>
              <a:t>3  评标质量</a:t>
            </a:r>
            <a:endParaRPr kumimoji="0" lang="en-US" altLang="zh-CN" sz="2400" b="1" kern="1200" dirty="0">
              <a:latin typeface="微软雅黑" panose="020B0503020204020204" charset="-122"/>
              <a:ea typeface="微软雅黑" panose="020B0503020204020204" charset="-122"/>
              <a:cs typeface="微软雅黑" panose="020B0503020204020204" charset="-122"/>
              <a:sym typeface="+mn-ea"/>
            </a:endParaRPr>
          </a:p>
          <a:p>
            <a:pPr lvl="0" algn="l" defTabSz="914400" eaLnBrk="1" latinLnBrk="0" hangingPunct="1">
              <a:lnSpc>
                <a:spcPct val="150000"/>
              </a:lnSpc>
              <a:spcBef>
                <a:spcPts val="600"/>
              </a:spcBef>
              <a:buClrTx/>
              <a:buSzTx/>
              <a:buFontTx/>
            </a:pPr>
            <a:r>
              <a:rPr kumimoji="0" lang="en-US" altLang="zh-CN" sz="2000" kern="1200" dirty="0">
                <a:solidFill>
                  <a:schemeClr val="tx1"/>
                </a:solidFill>
                <a:uFillTx/>
                <a:latin typeface="微软雅黑" panose="020B0503020204020204" charset="-122"/>
                <a:ea typeface="微软雅黑" panose="020B0503020204020204" charset="-122"/>
                <a:cs typeface="微软雅黑" panose="020B0503020204020204" charset="-122"/>
                <a:sym typeface="+mn-ea"/>
              </a:rPr>
              <a:t>       </a:t>
            </a:r>
            <a:r>
              <a:rPr kumimoji="0" lang="zh-CN" altLang="en-US" sz="2000" kern="1200" dirty="0">
                <a:solidFill>
                  <a:schemeClr val="tx1"/>
                </a:solidFill>
                <a:uFillTx/>
                <a:latin typeface="微软雅黑" panose="020B0503020204020204" charset="-122"/>
                <a:ea typeface="微软雅黑" panose="020B0503020204020204" charset="-122"/>
                <a:cs typeface="微软雅黑" panose="020B0503020204020204" charset="-122"/>
                <a:sym typeface="+mn-ea"/>
              </a:rPr>
              <a:t>由欠了解招标项目及招标文件规定的评标委员会负责，注重于一般性分析技术标，但又属于标前文件及不是合同文件的有效组成部分；商务标的分析则仅限于按评标办法的公式而对投标总价打分，连算术错误都不复核。</a:t>
            </a:r>
            <a:endParaRPr kumimoji="0" lang="zh-CN" altLang="en-US" sz="2000" kern="1200" dirty="0">
              <a:solidFill>
                <a:schemeClr val="tx1"/>
              </a:solidFill>
              <a:uFillTx/>
              <a:latin typeface="微软雅黑" panose="020B0503020204020204" charset="-122"/>
              <a:ea typeface="微软雅黑" panose="020B0503020204020204" charset="-122"/>
              <a:cs typeface="微软雅黑" panose="020B0503020204020204" charset="-122"/>
              <a:sym typeface="+mn-ea"/>
            </a:endParaRPr>
          </a:p>
          <a:p>
            <a:pPr lvl="0" algn="l" defTabSz="914400" eaLnBrk="1" latinLnBrk="0" hangingPunct="1">
              <a:lnSpc>
                <a:spcPct val="150000"/>
              </a:lnSpc>
              <a:spcBef>
                <a:spcPts val="600"/>
              </a:spcBef>
              <a:buClrTx/>
              <a:buSzTx/>
              <a:buFontTx/>
            </a:pPr>
            <a:r>
              <a:rPr kumimoji="0" lang="zh-CN" altLang="en-US" sz="2000" kern="1200" dirty="0">
                <a:solidFill>
                  <a:schemeClr val="tx1"/>
                </a:solidFill>
                <a:uFillTx/>
                <a:latin typeface="微软雅黑" panose="020B0503020204020204" charset="-122"/>
                <a:ea typeface="微软雅黑" panose="020B0503020204020204" charset="-122"/>
                <a:cs typeface="微软雅黑" panose="020B0503020204020204" charset="-122"/>
                <a:sym typeface="+mn-ea"/>
              </a:rPr>
              <a:t> </a:t>
            </a:r>
            <a:r>
              <a:rPr kumimoji="0" lang="zh-CN" altLang="en-US" sz="2000" kern="1200" dirty="0">
                <a:solidFill>
                  <a:schemeClr val="tx1"/>
                </a:solidFill>
                <a:uFillTx/>
                <a:latin typeface="微软雅黑" panose="020B0503020204020204" charset="-122"/>
                <a:ea typeface="微软雅黑" panose="020B0503020204020204" charset="-122"/>
                <a:cs typeface="微软雅黑" panose="020B0503020204020204" charset="-122"/>
                <a:sym typeface="+mn-ea"/>
              </a:rPr>
              <a:t>    </a:t>
            </a:r>
            <a:r>
              <a:rPr kumimoji="0" lang="en-US" altLang="zh-CN" sz="2000" kern="1200" dirty="0">
                <a:solidFill>
                  <a:schemeClr val="tx1"/>
                </a:solidFill>
                <a:uFillTx/>
                <a:latin typeface="微软雅黑" panose="020B0503020204020204" charset="-122"/>
                <a:ea typeface="微软雅黑" panose="020B0503020204020204" charset="-122"/>
                <a:cs typeface="微软雅黑" panose="020B0503020204020204" charset="-122"/>
                <a:sym typeface="+mn-ea"/>
              </a:rPr>
              <a:t>  </a:t>
            </a:r>
            <a:r>
              <a:rPr kumimoji="0" lang="zh-CN" altLang="en-US" sz="2000" kern="1200" dirty="0">
                <a:solidFill>
                  <a:schemeClr val="tx1"/>
                </a:solidFill>
                <a:uFillTx/>
                <a:latin typeface="微软雅黑" panose="020B0503020204020204" charset="-122"/>
                <a:ea typeface="微软雅黑" panose="020B0503020204020204" charset="-122"/>
                <a:cs typeface="微软雅黑" panose="020B0503020204020204" charset="-122"/>
                <a:sym typeface="+mn-ea"/>
              </a:rPr>
              <a:t>更未复核投标单位所编制投标范围的完整性、投标单价的合理性、不平衡报价的分析、以及相应的解决办法跟进，日后风险不能在定标选择前形成有效规避和处理。</a:t>
            </a:r>
            <a:endParaRPr kumimoji="0" lang="zh-CN" altLang="en-US" sz="2000" kern="1200" dirty="0">
              <a:solidFill>
                <a:schemeClr val="tx1"/>
              </a:solidFill>
              <a:uFillTx/>
              <a:latin typeface="微软雅黑" panose="020B0503020204020204" charset="-122"/>
              <a:ea typeface="微软雅黑" panose="020B0503020204020204" charset="-122"/>
              <a:cs typeface="微软雅黑" panose="020B0503020204020204" charset="-122"/>
              <a:sym typeface="+mn-ea"/>
            </a:endParaRPr>
          </a:p>
          <a:p>
            <a:pPr lvl="0" algn="l" defTabSz="914400">
              <a:lnSpc>
                <a:spcPct val="150000"/>
              </a:lnSpc>
              <a:spcBef>
                <a:spcPts val="0"/>
              </a:spcBef>
              <a:buClrTx/>
              <a:buSzTx/>
              <a:buFontTx/>
            </a:pPr>
            <a:r>
              <a:rPr kumimoji="0" lang="zh-CN" altLang="en-US" sz="2800" kern="1200" dirty="0">
                <a:latin typeface="微软雅黑" panose="020B0503020204020204" charset="-122"/>
                <a:ea typeface="微软雅黑" panose="020B0503020204020204" charset="-122"/>
                <a:cs typeface="微软雅黑" panose="020B0503020204020204" charset="-122"/>
                <a:sym typeface="+mn-ea"/>
              </a:rPr>
              <a:t>        </a:t>
            </a:r>
            <a:endParaRPr kumimoji="0" lang="zh-CN" altLang="en-US" sz="2800" kern="1200" dirty="0">
              <a:latin typeface="微软雅黑" panose="020B0503020204020204" charset="-122"/>
              <a:ea typeface="微软雅黑" panose="020B0503020204020204" charset="-122"/>
              <a:cs typeface="微软雅黑" panose="020B0503020204020204" charset="-122"/>
              <a:sym typeface="+mn-ea"/>
            </a:endParaRPr>
          </a:p>
        </p:txBody>
      </p:sp>
      <p:sp>
        <p:nvSpPr>
          <p:cNvPr id="10244" name="Rectangle 3"/>
          <p:cNvSpPr/>
          <p:nvPr/>
        </p:nvSpPr>
        <p:spPr>
          <a:xfrm>
            <a:off x="0" y="188913"/>
            <a:ext cx="4859338" cy="649287"/>
          </a:xfrm>
          <a:prstGeom prst="rect">
            <a:avLst/>
          </a:prstGeom>
          <a:solidFill>
            <a:srgbClr val="CC0000"/>
          </a:solidFill>
          <a:ln w="9525">
            <a:noFill/>
          </a:ln>
        </p:spPr>
        <p:txBody>
          <a:bodyPr/>
          <a:p>
            <a:pPr>
              <a:spcBef>
                <a:spcPct val="20000"/>
              </a:spcBef>
            </a:pPr>
            <a:r>
              <a:rPr lang="en-US" altLang="zh-CN" dirty="0">
                <a:latin typeface="楷体_GB2312" pitchFamily="49" charset="-122"/>
              </a:rPr>
              <a:t>1   </a:t>
            </a:r>
            <a:r>
              <a:rPr lang="zh-CN" altLang="en-US" dirty="0">
                <a:latin typeface="楷体_GB2312" pitchFamily="49" charset="-122"/>
              </a:rPr>
              <a:t>总则</a:t>
            </a:r>
            <a:endParaRPr lang="zh-CN" altLang="en-US" sz="2400" dirty="0">
              <a:solidFill>
                <a:schemeClr val="accent2"/>
              </a:solidFill>
              <a:latin typeface="楷体_GB2312" pitchFamily="49" charset="-122"/>
            </a:endParaRPr>
          </a:p>
        </p:txBody>
      </p:sp>
      <p:sp>
        <p:nvSpPr>
          <p:cNvPr id="10245" name="Rectangle 8"/>
          <p:cNvSpPr/>
          <p:nvPr/>
        </p:nvSpPr>
        <p:spPr>
          <a:xfrm>
            <a:off x="0" y="260668"/>
            <a:ext cx="8388350" cy="649287"/>
          </a:xfrm>
          <a:prstGeom prst="rect">
            <a:avLst/>
          </a:prstGeom>
          <a:solidFill>
            <a:srgbClr val="CC0000"/>
          </a:solidFill>
          <a:ln w="9525">
            <a:noFill/>
          </a:ln>
        </p:spPr>
        <p:txBody>
          <a:bodyPr>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当前建设工程成本控制所存在通病分析</a:t>
            </a:r>
            <a:endParaRPr lang="zh-CN" altLang="en-US" sz="2800" b="1" dirty="0">
              <a:latin typeface="微软雅黑" panose="020B0503020204020204" charset="-122"/>
              <a:ea typeface="微软雅黑" panose="020B0503020204020204" charset="-122"/>
              <a:sym typeface="+mn-ea"/>
            </a:endParaRPr>
          </a:p>
        </p:txBody>
      </p:sp>
    </p:spTree>
  </p:cSld>
  <p:clrMapOvr>
    <a:masterClrMapping/>
  </p:clrMapOv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87043" name="Text Box 4"/>
          <p:cNvSpPr/>
          <p:nvPr/>
        </p:nvSpPr>
        <p:spPr>
          <a:xfrm>
            <a:off x="0" y="260668"/>
            <a:ext cx="8135938" cy="583565"/>
          </a:xfrm>
          <a:prstGeom prst="rect">
            <a:avLst/>
          </a:prstGeom>
          <a:solidFill>
            <a:srgbClr val="CC0000"/>
          </a:solidFill>
          <a:ln w="9525">
            <a:noFill/>
          </a:ln>
        </p:spPr>
        <p:txBody>
          <a:bodyPr wrap="square">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合同承发包组合策划要点</a:t>
            </a:r>
            <a:endParaRPr lang="zh-CN" altLang="en-US" sz="2800" b="1" dirty="0">
              <a:latin typeface="微软雅黑" panose="020B0503020204020204" charset="-122"/>
              <a:ea typeface="微软雅黑" panose="020B0503020204020204" charset="-122"/>
              <a:sym typeface="+mn-ea"/>
            </a:endParaRPr>
          </a:p>
        </p:txBody>
      </p:sp>
      <p:sp>
        <p:nvSpPr>
          <p:cNvPr id="87044" name="Rectangle 5"/>
          <p:cNvSpPr/>
          <p:nvPr/>
        </p:nvSpPr>
        <p:spPr>
          <a:xfrm>
            <a:off x="537845" y="1270000"/>
            <a:ext cx="8077835" cy="3415030"/>
          </a:xfrm>
          <a:prstGeom prst="rect">
            <a:avLst/>
          </a:prstGeom>
          <a:noFill/>
          <a:ln w="9525">
            <a:noFill/>
          </a:ln>
        </p:spPr>
        <p:txBody>
          <a:bodyPr wrap="square">
            <a:spAutoFit/>
          </a:bodyPr>
          <a:p>
            <a:pPr>
              <a:lnSpc>
                <a:spcPct val="150000"/>
              </a:lnSpc>
            </a:pPr>
            <a:r>
              <a:rPr lang="zh-CN" altLang="en-US" sz="2400" b="1" dirty="0">
                <a:solidFill>
                  <a:schemeClr val="tx2"/>
                </a:solidFill>
                <a:latin typeface="微软雅黑" panose="020B0503020204020204" charset="-122"/>
                <a:ea typeface="微软雅黑" panose="020B0503020204020204" charset="-122"/>
                <a:cs typeface="微软雅黑" panose="020B0503020204020204" charset="-122"/>
              </a:rPr>
              <a:t>工程合同承发包组合注重环节</a:t>
            </a:r>
            <a:endParaRPr lang="zh-CN" altLang="en-US" sz="2400" b="1" dirty="0">
              <a:solidFill>
                <a:schemeClr val="tx2"/>
              </a:solidFill>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(1)  </a:t>
            </a:r>
            <a:r>
              <a:rPr lang="zh-CN" altLang="en-US" sz="2000" dirty="0">
                <a:latin typeface="微软雅黑" panose="020B0503020204020204" charset="-122"/>
                <a:ea typeface="微软雅黑" panose="020B0503020204020204" charset="-122"/>
                <a:cs typeface="微软雅黑" panose="020B0503020204020204" charset="-122"/>
              </a:rPr>
              <a:t>必须遵循国家及当地法令、法规和规程求；</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(2) </a:t>
            </a:r>
            <a:r>
              <a:rPr lang="zh-CN" altLang="en-US" sz="2000" dirty="0">
                <a:latin typeface="微软雅黑" panose="020B0503020204020204" charset="-122"/>
                <a:ea typeface="微软雅黑" panose="020B0503020204020204" charset="-122"/>
                <a:cs typeface="微软雅黑" panose="020B0503020204020204" charset="-122"/>
              </a:rPr>
              <a:t>应适应项目限制条件要求，灵活机动，配合施工； </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(3)  </a:t>
            </a:r>
            <a:r>
              <a:rPr lang="zh-CN" altLang="en-US" sz="2000" dirty="0">
                <a:latin typeface="微软雅黑" panose="020B0503020204020204" charset="-122"/>
                <a:ea typeface="微软雅黑" panose="020B0503020204020204" charset="-122"/>
                <a:cs typeface="微软雅黑" panose="020B0503020204020204" charset="-122"/>
              </a:rPr>
              <a:t>应专注质量、工期、成本的综合保障质量； </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(4)  </a:t>
            </a:r>
            <a:r>
              <a:rPr lang="zh-CN" altLang="en-US" sz="2000" dirty="0">
                <a:latin typeface="微软雅黑" panose="020B0503020204020204" charset="-122"/>
                <a:ea typeface="微软雅黑" panose="020B0503020204020204" charset="-122"/>
                <a:cs typeface="微软雅黑" panose="020B0503020204020204" charset="-122"/>
              </a:rPr>
              <a:t>应使各项目参建单位形成集约化管理，以激发项目效率；</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(5)  </a:t>
            </a:r>
            <a:r>
              <a:rPr lang="zh-CN" altLang="en-US" sz="2000" dirty="0">
                <a:latin typeface="微软雅黑" panose="020B0503020204020204" charset="-122"/>
                <a:ea typeface="微软雅黑" panose="020B0503020204020204" charset="-122"/>
                <a:cs typeface="微软雅黑" panose="020B0503020204020204" charset="-122"/>
              </a:rPr>
              <a:t>确定过程应密切与建设单位的商讨，尤其是建设单位工程管理部门，以配合工程管理实际需要；</a:t>
            </a:r>
            <a:endParaRPr lang="zh-CN" altLang="en-US" sz="2000" dirty="0">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88067" name="Text Box 4"/>
          <p:cNvSpPr/>
          <p:nvPr/>
        </p:nvSpPr>
        <p:spPr>
          <a:xfrm>
            <a:off x="0" y="260668"/>
            <a:ext cx="8135938" cy="583565"/>
          </a:xfrm>
          <a:prstGeom prst="rect">
            <a:avLst/>
          </a:prstGeom>
          <a:solidFill>
            <a:srgbClr val="CC0000"/>
          </a:solidFill>
          <a:ln w="9525">
            <a:noFill/>
          </a:ln>
        </p:spPr>
        <p:txBody>
          <a:bodyPr wrap="square">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一般通用合同形式</a:t>
            </a:r>
            <a:endParaRPr lang="zh-CN" altLang="en-US" sz="2800" b="1" dirty="0">
              <a:latin typeface="微软雅黑" panose="020B0503020204020204" charset="-122"/>
              <a:ea typeface="微软雅黑" panose="020B0503020204020204" charset="-122"/>
              <a:sym typeface="+mn-ea"/>
            </a:endParaRPr>
          </a:p>
        </p:txBody>
      </p:sp>
      <p:sp>
        <p:nvSpPr>
          <p:cNvPr id="88068" name="Rectangle 5"/>
          <p:cNvSpPr/>
          <p:nvPr/>
        </p:nvSpPr>
        <p:spPr>
          <a:xfrm>
            <a:off x="466725" y="1297940"/>
            <a:ext cx="8188960" cy="4431030"/>
          </a:xfrm>
          <a:prstGeom prst="rect">
            <a:avLst/>
          </a:prstGeom>
          <a:noFill/>
          <a:ln w="9525">
            <a:noFill/>
          </a:ln>
        </p:spPr>
        <p:txBody>
          <a:bodyPr wrap="square">
            <a:spAutoFit/>
          </a:bodyPr>
          <a:p>
            <a:pPr>
              <a:lnSpc>
                <a:spcPct val="150000"/>
              </a:lnSpc>
            </a:pPr>
            <a:r>
              <a:rPr lang="zh-CN" altLang="en-US" sz="2400" b="1" dirty="0">
                <a:solidFill>
                  <a:schemeClr val="tx2"/>
                </a:solidFill>
                <a:latin typeface="微软雅黑" panose="020B0503020204020204" charset="-122"/>
                <a:ea typeface="微软雅黑" panose="020B0503020204020204" charset="-122"/>
                <a:cs typeface="微软雅黑" panose="020B0503020204020204" charset="-122"/>
              </a:rPr>
              <a:t>按合同计价基础</a:t>
            </a:r>
            <a:r>
              <a:rPr lang="en-US" altLang="zh-CN" sz="2400" b="1" dirty="0">
                <a:solidFill>
                  <a:schemeClr val="tx2"/>
                </a:solidFill>
                <a:latin typeface="微软雅黑" panose="020B0503020204020204" charset="-122"/>
                <a:ea typeface="微软雅黑" panose="020B0503020204020204" charset="-122"/>
                <a:cs typeface="微软雅黑" panose="020B0503020204020204" charset="-122"/>
              </a:rPr>
              <a:t>(</a:t>
            </a:r>
            <a:r>
              <a:rPr lang="zh-CN" altLang="en-US" sz="2400" b="1" dirty="0">
                <a:solidFill>
                  <a:schemeClr val="tx2"/>
                </a:solidFill>
                <a:latin typeface="微软雅黑" panose="020B0503020204020204" charset="-122"/>
                <a:ea typeface="微软雅黑" panose="020B0503020204020204" charset="-122"/>
                <a:cs typeface="微软雅黑" panose="020B0503020204020204" charset="-122"/>
              </a:rPr>
              <a:t>单价</a:t>
            </a:r>
            <a:r>
              <a:rPr lang="en-US" altLang="zh-CN" sz="2400" b="1" dirty="0">
                <a:solidFill>
                  <a:schemeClr val="tx2"/>
                </a:solidFill>
                <a:latin typeface="微软雅黑" panose="020B0503020204020204" charset="-122"/>
                <a:ea typeface="微软雅黑" panose="020B0503020204020204" charset="-122"/>
                <a:cs typeface="微软雅黑" panose="020B0503020204020204" charset="-122"/>
              </a:rPr>
              <a:t>)</a:t>
            </a:r>
            <a:r>
              <a:rPr lang="zh-CN" altLang="en-US" sz="2400" b="1" dirty="0">
                <a:solidFill>
                  <a:schemeClr val="tx2"/>
                </a:solidFill>
                <a:latin typeface="微软雅黑" panose="020B0503020204020204" charset="-122"/>
                <a:ea typeface="微软雅黑" panose="020B0503020204020204" charset="-122"/>
                <a:cs typeface="微软雅黑" panose="020B0503020204020204" charset="-122"/>
              </a:rPr>
              <a:t>的可调性划分：</a:t>
            </a:r>
            <a:endParaRPr lang="zh-CN" altLang="en-US" sz="2400" b="1" dirty="0">
              <a:solidFill>
                <a:schemeClr val="tx2"/>
              </a:solidFill>
              <a:latin typeface="微软雅黑" panose="020B0503020204020204" charset="-122"/>
              <a:ea typeface="微软雅黑" panose="020B0503020204020204" charset="-122"/>
              <a:cs typeface="微软雅黑" panose="020B0503020204020204" charset="-122"/>
            </a:endParaRPr>
          </a:p>
          <a:p>
            <a:pPr>
              <a:lnSpc>
                <a:spcPct val="150000"/>
              </a:lnSpc>
            </a:pPr>
            <a:r>
              <a:rPr lang="en-US" altLang="zh-CN" sz="2400" b="1" dirty="0">
                <a:solidFill>
                  <a:schemeClr val="tx2"/>
                </a:solidFill>
                <a:latin typeface="微软雅黑" panose="020B0503020204020204" charset="-122"/>
                <a:ea typeface="微软雅黑" panose="020B0503020204020204" charset="-122"/>
                <a:cs typeface="微软雅黑" panose="020B0503020204020204" charset="-122"/>
              </a:rPr>
              <a:t>1</a:t>
            </a:r>
            <a:r>
              <a:rPr lang="zh-CN" altLang="en-US" sz="2400" b="1" dirty="0">
                <a:solidFill>
                  <a:schemeClr val="tx2"/>
                </a:solidFill>
                <a:latin typeface="微软雅黑" panose="020B0503020204020204" charset="-122"/>
                <a:ea typeface="微软雅黑" panose="020B0503020204020204" charset="-122"/>
                <a:cs typeface="微软雅黑" panose="020B0503020204020204" charset="-122"/>
              </a:rPr>
              <a:t>、不可调价格合同</a:t>
            </a:r>
            <a:endParaRPr lang="zh-CN" altLang="en-US" sz="2000" b="1"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 (1) </a:t>
            </a:r>
            <a:r>
              <a:rPr lang="zh-CN" altLang="en-US" sz="2000" dirty="0">
                <a:latin typeface="微软雅黑" panose="020B0503020204020204" charset="-122"/>
                <a:ea typeface="微软雅黑" panose="020B0503020204020204" charset="-122"/>
                <a:cs typeface="微软雅黑" panose="020B0503020204020204" charset="-122"/>
              </a:rPr>
              <a:t>合同总价为按合同文件规定而确定的总价包干价格；</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(2) </a:t>
            </a:r>
            <a:r>
              <a:rPr lang="zh-CN" altLang="en-US" sz="2000" dirty="0">
                <a:latin typeface="微软雅黑" panose="020B0503020204020204" charset="-122"/>
                <a:ea typeface="微软雅黑" panose="020B0503020204020204" charset="-122"/>
                <a:cs typeface="微软雅黑" panose="020B0503020204020204" charset="-122"/>
              </a:rPr>
              <a:t>意思即凡为完成合同文件原定工程内容的所有费用，均已包括在合同总价内；</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(3)  </a:t>
            </a:r>
            <a:r>
              <a:rPr lang="zh-CN" altLang="en-US" sz="2000" dirty="0">
                <a:latin typeface="微软雅黑" panose="020B0503020204020204" charset="-122"/>
                <a:ea typeface="微软雅黑" panose="020B0503020204020204" charset="-122"/>
                <a:cs typeface="微软雅黑" panose="020B0503020204020204" charset="-122"/>
              </a:rPr>
              <a:t>不会因工资、物价、费率、税率或汇率浮动或任何调价文件之要求而调整； </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(4)  </a:t>
            </a:r>
            <a:r>
              <a:rPr lang="zh-CN" altLang="en-US" sz="2000" dirty="0">
                <a:latin typeface="微软雅黑" panose="020B0503020204020204" charset="-122"/>
                <a:ea typeface="微软雅黑" panose="020B0503020204020204" charset="-122"/>
                <a:cs typeface="微软雅黑" panose="020B0503020204020204" charset="-122"/>
              </a:rPr>
              <a:t>合同总价除因设计变更及其他合同文件允许的调整外，一概不再调整。</a:t>
            </a:r>
            <a:endParaRPr lang="zh-CN" altLang="en-US" sz="2000" dirty="0">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89091" name="Text Box 5"/>
          <p:cNvSpPr/>
          <p:nvPr/>
        </p:nvSpPr>
        <p:spPr>
          <a:xfrm>
            <a:off x="0" y="260668"/>
            <a:ext cx="8135938" cy="583565"/>
          </a:xfrm>
          <a:prstGeom prst="rect">
            <a:avLst/>
          </a:prstGeom>
          <a:solidFill>
            <a:srgbClr val="CC0000"/>
          </a:solidFill>
          <a:ln w="9525">
            <a:noFill/>
          </a:ln>
        </p:spPr>
        <p:txBody>
          <a:bodyPr wrap="square">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一般通用合同形式</a:t>
            </a:r>
            <a:endParaRPr lang="zh-CN" altLang="en-US" sz="2800" b="1" dirty="0">
              <a:latin typeface="微软雅黑" panose="020B0503020204020204" charset="-122"/>
              <a:ea typeface="微软雅黑" panose="020B0503020204020204" charset="-122"/>
              <a:sym typeface="+mn-ea"/>
            </a:endParaRPr>
          </a:p>
        </p:txBody>
      </p:sp>
      <p:sp>
        <p:nvSpPr>
          <p:cNvPr id="89092" name="Rectangle 6"/>
          <p:cNvSpPr/>
          <p:nvPr/>
        </p:nvSpPr>
        <p:spPr>
          <a:xfrm>
            <a:off x="466725" y="1297940"/>
            <a:ext cx="8199120" cy="2584450"/>
          </a:xfrm>
          <a:prstGeom prst="rect">
            <a:avLst/>
          </a:prstGeom>
          <a:noFill/>
          <a:ln w="9525">
            <a:noFill/>
          </a:ln>
        </p:spPr>
        <p:txBody>
          <a:bodyPr wrap="square">
            <a:spAutoFit/>
          </a:bodyPr>
          <a:p>
            <a:pPr>
              <a:lnSpc>
                <a:spcPct val="150000"/>
              </a:lnSpc>
            </a:pPr>
            <a:r>
              <a:rPr lang="zh-CN" altLang="en-US" sz="2400" b="1" dirty="0">
                <a:solidFill>
                  <a:schemeClr val="tx2"/>
                </a:solidFill>
                <a:latin typeface="微软雅黑" panose="020B0503020204020204" charset="-122"/>
                <a:ea typeface="微软雅黑" panose="020B0503020204020204" charset="-122"/>
                <a:cs typeface="微软雅黑" panose="020B0503020204020204" charset="-122"/>
              </a:rPr>
              <a:t>按合同计价基础</a:t>
            </a:r>
            <a:r>
              <a:rPr lang="en-US" altLang="zh-CN" sz="2400" b="1" dirty="0">
                <a:solidFill>
                  <a:schemeClr val="tx2"/>
                </a:solidFill>
                <a:latin typeface="微软雅黑" panose="020B0503020204020204" charset="-122"/>
                <a:ea typeface="微软雅黑" panose="020B0503020204020204" charset="-122"/>
                <a:cs typeface="微软雅黑" panose="020B0503020204020204" charset="-122"/>
              </a:rPr>
              <a:t>(</a:t>
            </a:r>
            <a:r>
              <a:rPr lang="zh-CN" altLang="en-US" sz="2400" b="1" dirty="0">
                <a:solidFill>
                  <a:schemeClr val="tx2"/>
                </a:solidFill>
                <a:latin typeface="微软雅黑" panose="020B0503020204020204" charset="-122"/>
                <a:ea typeface="微软雅黑" panose="020B0503020204020204" charset="-122"/>
                <a:cs typeface="微软雅黑" panose="020B0503020204020204" charset="-122"/>
              </a:rPr>
              <a:t>单价</a:t>
            </a:r>
            <a:r>
              <a:rPr lang="en-US" altLang="zh-CN" sz="2400" b="1" dirty="0">
                <a:solidFill>
                  <a:schemeClr val="tx2"/>
                </a:solidFill>
                <a:latin typeface="微软雅黑" panose="020B0503020204020204" charset="-122"/>
                <a:ea typeface="微软雅黑" panose="020B0503020204020204" charset="-122"/>
                <a:cs typeface="微软雅黑" panose="020B0503020204020204" charset="-122"/>
              </a:rPr>
              <a:t>)</a:t>
            </a:r>
            <a:r>
              <a:rPr lang="zh-CN" altLang="en-US" sz="2400" b="1" dirty="0">
                <a:solidFill>
                  <a:schemeClr val="tx2"/>
                </a:solidFill>
                <a:latin typeface="微软雅黑" panose="020B0503020204020204" charset="-122"/>
                <a:ea typeface="微软雅黑" panose="020B0503020204020204" charset="-122"/>
                <a:cs typeface="微软雅黑" panose="020B0503020204020204" charset="-122"/>
              </a:rPr>
              <a:t>的可调性划分：</a:t>
            </a:r>
            <a:endParaRPr lang="zh-CN" altLang="en-US" sz="2400" b="1" dirty="0">
              <a:solidFill>
                <a:schemeClr val="tx2"/>
              </a:solidFill>
              <a:latin typeface="微软雅黑" panose="020B0503020204020204" charset="-122"/>
              <a:ea typeface="微软雅黑" panose="020B0503020204020204" charset="-122"/>
              <a:cs typeface="微软雅黑" panose="020B0503020204020204" charset="-122"/>
            </a:endParaRPr>
          </a:p>
          <a:p>
            <a:pPr>
              <a:lnSpc>
                <a:spcPct val="150000"/>
              </a:lnSpc>
            </a:pPr>
            <a:r>
              <a:rPr lang="en-US" altLang="zh-CN" sz="2400" b="1" dirty="0">
                <a:solidFill>
                  <a:schemeClr val="tx2"/>
                </a:solidFill>
                <a:latin typeface="微软雅黑" panose="020B0503020204020204" charset="-122"/>
                <a:ea typeface="微软雅黑" panose="020B0503020204020204" charset="-122"/>
                <a:cs typeface="微软雅黑" panose="020B0503020204020204" charset="-122"/>
              </a:rPr>
              <a:t>2  </a:t>
            </a:r>
            <a:r>
              <a:rPr lang="zh-CN" altLang="en-US" sz="2400" b="1" dirty="0">
                <a:solidFill>
                  <a:schemeClr val="tx2"/>
                </a:solidFill>
                <a:latin typeface="微软雅黑" panose="020B0503020204020204" charset="-122"/>
                <a:ea typeface="微软雅黑" panose="020B0503020204020204" charset="-122"/>
                <a:cs typeface="微软雅黑" panose="020B0503020204020204" charset="-122"/>
              </a:rPr>
              <a:t>可调价格合同</a:t>
            </a:r>
            <a:endParaRPr lang="zh-CN" altLang="en-US" sz="2000" b="1"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其他包干原则与不可调价格合同的相同，但合同计价基础</a:t>
            </a:r>
            <a:r>
              <a:rPr lang="en-US" altLang="zh-CN" sz="2000" dirty="0">
                <a:latin typeface="微软雅黑" panose="020B0503020204020204" charset="-122"/>
                <a:ea typeface="微软雅黑" panose="020B0503020204020204" charset="-122"/>
                <a:cs typeface="微软雅黑" panose="020B0503020204020204" charset="-122"/>
              </a:rPr>
              <a:t>(</a:t>
            </a:r>
            <a:r>
              <a:rPr lang="zh-CN" altLang="en-US" sz="2000" dirty="0">
                <a:latin typeface="微软雅黑" panose="020B0503020204020204" charset="-122"/>
                <a:ea typeface="微软雅黑" panose="020B0503020204020204" charset="-122"/>
                <a:cs typeface="微软雅黑" panose="020B0503020204020204" charset="-122"/>
              </a:rPr>
              <a:t>单价</a:t>
            </a:r>
            <a:r>
              <a:rPr lang="en-US" altLang="zh-CN" sz="2000" dirty="0">
                <a:latin typeface="微软雅黑" panose="020B0503020204020204" charset="-122"/>
                <a:ea typeface="微软雅黑" panose="020B0503020204020204" charset="-122"/>
                <a:cs typeface="微软雅黑" panose="020B0503020204020204" charset="-122"/>
              </a:rPr>
              <a:t>)</a:t>
            </a:r>
            <a:r>
              <a:rPr lang="zh-CN" altLang="en-US" sz="2000" dirty="0">
                <a:latin typeface="微软雅黑" panose="020B0503020204020204" charset="-122"/>
                <a:ea typeface="微软雅黑" panose="020B0503020204020204" charset="-122"/>
                <a:cs typeface="微软雅黑" panose="020B0503020204020204" charset="-122"/>
              </a:rPr>
              <a:t>应随工资、物价、费率、税率或汇率浮动或有关调价文件之要求而做出相应调整。</a:t>
            </a:r>
            <a:endParaRPr lang="zh-CN" altLang="en-US" sz="2000" dirty="0">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90115" name="Text Box 4"/>
          <p:cNvSpPr/>
          <p:nvPr/>
        </p:nvSpPr>
        <p:spPr>
          <a:xfrm>
            <a:off x="0" y="260668"/>
            <a:ext cx="8135938" cy="583565"/>
          </a:xfrm>
          <a:prstGeom prst="rect">
            <a:avLst/>
          </a:prstGeom>
          <a:solidFill>
            <a:srgbClr val="CC0000"/>
          </a:solidFill>
          <a:ln w="9525">
            <a:noFill/>
          </a:ln>
        </p:spPr>
        <p:txBody>
          <a:bodyPr wrap="square">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一般通用合同形式</a:t>
            </a:r>
            <a:endParaRPr lang="zh-CN" altLang="en-US" sz="2800" b="1" dirty="0">
              <a:latin typeface="微软雅黑" panose="020B0503020204020204" charset="-122"/>
              <a:ea typeface="微软雅黑" panose="020B0503020204020204" charset="-122"/>
              <a:sym typeface="+mn-ea"/>
            </a:endParaRPr>
          </a:p>
        </p:txBody>
      </p:sp>
      <p:sp>
        <p:nvSpPr>
          <p:cNvPr id="90116" name="Rectangle 5"/>
          <p:cNvSpPr/>
          <p:nvPr/>
        </p:nvSpPr>
        <p:spPr>
          <a:xfrm>
            <a:off x="466408" y="1225868"/>
            <a:ext cx="8713787" cy="3846195"/>
          </a:xfrm>
          <a:prstGeom prst="rect">
            <a:avLst/>
          </a:prstGeom>
          <a:noFill/>
          <a:ln w="9525">
            <a:noFill/>
          </a:ln>
        </p:spPr>
        <p:txBody>
          <a:bodyPr>
            <a:spAutoFit/>
          </a:bodyPr>
          <a:p>
            <a:pPr fontAlgn="base">
              <a:lnSpc>
                <a:spcPct val="150000"/>
              </a:lnSpc>
            </a:pPr>
            <a:r>
              <a:rPr lang="zh-CN" altLang="en-US" sz="2400" b="1" dirty="0">
                <a:solidFill>
                  <a:schemeClr val="tx2"/>
                </a:solidFill>
                <a:latin typeface="微软雅黑" panose="020B0503020204020204" charset="-122"/>
                <a:ea typeface="微软雅黑" panose="020B0503020204020204" charset="-122"/>
                <a:cs typeface="微软雅黑" panose="020B0503020204020204" charset="-122"/>
              </a:rPr>
              <a:t>按合同类别划分：</a:t>
            </a:r>
            <a:r>
              <a:rPr lang="en-US" altLang="zh-CN" sz="2400" b="1" dirty="0">
                <a:solidFill>
                  <a:schemeClr val="tx2"/>
                </a:solidFill>
                <a:latin typeface="微软雅黑" panose="020B0503020204020204" charset="-122"/>
                <a:ea typeface="微软雅黑" panose="020B0503020204020204" charset="-122"/>
                <a:cs typeface="微软雅黑" panose="020B0503020204020204" charset="-122"/>
              </a:rPr>
              <a:t>-</a:t>
            </a:r>
            <a:endParaRPr lang="en-US" altLang="zh-CN" sz="2400" b="1" dirty="0">
              <a:solidFill>
                <a:schemeClr val="tx2"/>
              </a:solidFill>
              <a:latin typeface="微软雅黑" panose="020B0503020204020204" charset="-122"/>
              <a:ea typeface="微软雅黑" panose="020B0503020204020204" charset="-122"/>
              <a:cs typeface="微软雅黑" panose="020B0503020204020204" charset="-122"/>
            </a:endParaRPr>
          </a:p>
          <a:p>
            <a:pPr fontAlgn="base">
              <a:lnSpc>
                <a:spcPct val="150000"/>
              </a:lnSpc>
            </a:pPr>
            <a:r>
              <a:rPr lang="en-US" altLang="zh-CN" sz="2400" b="1" dirty="0">
                <a:solidFill>
                  <a:schemeClr val="tx2"/>
                </a:solidFill>
                <a:latin typeface="微软雅黑" panose="020B0503020204020204" charset="-122"/>
                <a:ea typeface="微软雅黑" panose="020B0503020204020204" charset="-122"/>
                <a:cs typeface="微软雅黑" panose="020B0503020204020204" charset="-122"/>
              </a:rPr>
              <a:t>1  </a:t>
            </a:r>
            <a:r>
              <a:rPr lang="zh-CN" altLang="en-US" sz="2400" b="1" dirty="0">
                <a:solidFill>
                  <a:schemeClr val="tx2"/>
                </a:solidFill>
                <a:latin typeface="微软雅黑" panose="020B0503020204020204" charset="-122"/>
                <a:ea typeface="微软雅黑" panose="020B0503020204020204" charset="-122"/>
                <a:cs typeface="微软雅黑" panose="020B0503020204020204" charset="-122"/>
              </a:rPr>
              <a:t>固定总价合同：</a:t>
            </a:r>
            <a:endParaRPr lang="zh-CN" altLang="en-US" sz="2400" b="1" dirty="0">
              <a:solidFill>
                <a:schemeClr val="tx2"/>
              </a:solidFill>
              <a:latin typeface="微软雅黑" panose="020B0503020204020204" charset="-122"/>
              <a:ea typeface="微软雅黑" panose="020B0503020204020204" charset="-122"/>
              <a:cs typeface="微软雅黑" panose="020B0503020204020204" charset="-122"/>
            </a:endParaRPr>
          </a:p>
          <a:p>
            <a:pPr fontAlgn="base">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(1) </a:t>
            </a:r>
            <a:r>
              <a:rPr lang="zh-CN" altLang="en-US" sz="2000" dirty="0">
                <a:latin typeface="微软雅黑" panose="020B0503020204020204" charset="-122"/>
                <a:ea typeface="微软雅黑" panose="020B0503020204020204" charset="-122"/>
                <a:cs typeface="微软雅黑" panose="020B0503020204020204" charset="-122"/>
              </a:rPr>
              <a:t>签订合同时预先确定合同总价</a:t>
            </a:r>
            <a:endParaRPr lang="zh-CN" altLang="en-US" sz="2000" dirty="0">
              <a:latin typeface="微软雅黑" panose="020B0503020204020204" charset="-122"/>
              <a:ea typeface="微软雅黑" panose="020B0503020204020204" charset="-122"/>
              <a:cs typeface="微软雅黑" panose="020B0503020204020204" charset="-122"/>
            </a:endParaRPr>
          </a:p>
          <a:p>
            <a:pPr fontAlgn="base">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(2) </a:t>
            </a:r>
            <a:r>
              <a:rPr lang="zh-CN" altLang="en-US" sz="2000" dirty="0">
                <a:latin typeface="微软雅黑" panose="020B0503020204020204" charset="-122"/>
                <a:ea typeface="微软雅黑" panose="020B0503020204020204" charset="-122"/>
                <a:cs typeface="微软雅黑" panose="020B0503020204020204" charset="-122"/>
              </a:rPr>
              <a:t>固定合同单价计价基础，如果没有价格波动条款规定</a:t>
            </a:r>
            <a:endParaRPr lang="zh-CN" altLang="en-US" sz="2000" dirty="0">
              <a:latin typeface="微软雅黑" panose="020B0503020204020204" charset="-122"/>
              <a:ea typeface="微软雅黑" panose="020B0503020204020204" charset="-122"/>
              <a:cs typeface="微软雅黑" panose="020B0503020204020204" charset="-122"/>
            </a:endParaRPr>
          </a:p>
          <a:p>
            <a:pPr fontAlgn="base">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(3) </a:t>
            </a:r>
            <a:r>
              <a:rPr lang="zh-CN" altLang="en-US" sz="2000" dirty="0">
                <a:latin typeface="微软雅黑" panose="020B0503020204020204" charset="-122"/>
                <a:ea typeface="微软雅黑" panose="020B0503020204020204" charset="-122"/>
                <a:cs typeface="微软雅黑" panose="020B0503020204020204" charset="-122"/>
              </a:rPr>
              <a:t>常用相关合同类型：</a:t>
            </a:r>
            <a:endParaRPr lang="zh-CN" altLang="en-US" sz="2000" dirty="0">
              <a:latin typeface="微软雅黑" panose="020B0503020204020204" charset="-122"/>
              <a:ea typeface="微软雅黑" panose="020B0503020204020204" charset="-122"/>
              <a:cs typeface="微软雅黑" panose="020B0503020204020204" charset="-122"/>
            </a:endParaRPr>
          </a:p>
          <a:p>
            <a:pPr lvl="1" fontAlgn="base">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(a)  </a:t>
            </a:r>
            <a:r>
              <a:rPr lang="zh-CN" altLang="en-US" sz="2000" dirty="0">
                <a:latin typeface="微软雅黑" panose="020B0503020204020204" charset="-122"/>
                <a:ea typeface="微软雅黑" panose="020B0503020204020204" charset="-122"/>
                <a:cs typeface="微软雅黑" panose="020B0503020204020204" charset="-122"/>
              </a:rPr>
              <a:t>工程量清单、图纸及规范类型；或</a:t>
            </a:r>
            <a:endParaRPr lang="zh-CN" altLang="en-US" sz="2000" dirty="0">
              <a:latin typeface="微软雅黑" panose="020B0503020204020204" charset="-122"/>
              <a:ea typeface="微软雅黑" panose="020B0503020204020204" charset="-122"/>
              <a:cs typeface="微软雅黑" panose="020B0503020204020204" charset="-122"/>
            </a:endParaRPr>
          </a:p>
          <a:p>
            <a:pPr lvl="1" fontAlgn="base">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(b)  </a:t>
            </a:r>
            <a:r>
              <a:rPr lang="zh-CN" altLang="en-US" sz="2000" dirty="0">
                <a:latin typeface="微软雅黑" panose="020B0503020204020204" charset="-122"/>
                <a:ea typeface="微软雅黑" panose="020B0503020204020204" charset="-122"/>
                <a:cs typeface="微软雅黑" panose="020B0503020204020204" charset="-122"/>
              </a:rPr>
              <a:t>图纸及规范类型</a:t>
            </a:r>
            <a:r>
              <a:rPr lang="en-US" altLang="zh-CN" sz="2000" dirty="0">
                <a:latin typeface="微软雅黑" panose="020B0503020204020204" charset="-122"/>
                <a:ea typeface="微软雅黑" panose="020B0503020204020204" charset="-122"/>
                <a:cs typeface="微软雅黑" panose="020B0503020204020204" charset="-122"/>
              </a:rPr>
              <a:t>(</a:t>
            </a:r>
            <a:r>
              <a:rPr lang="zh-CN" altLang="en-US" sz="2000" dirty="0">
                <a:latin typeface="微软雅黑" panose="020B0503020204020204" charset="-122"/>
                <a:ea typeface="微软雅黑" panose="020B0503020204020204" charset="-122"/>
                <a:cs typeface="微软雅黑" panose="020B0503020204020204" charset="-122"/>
              </a:rPr>
              <a:t>无工程量清单</a:t>
            </a:r>
            <a:r>
              <a:rPr lang="en-US" altLang="zh-CN" sz="2000" dirty="0">
                <a:latin typeface="微软雅黑" panose="020B0503020204020204" charset="-122"/>
                <a:ea typeface="微软雅黑" panose="020B0503020204020204" charset="-122"/>
                <a:cs typeface="微软雅黑" panose="020B0503020204020204" charset="-122"/>
              </a:rPr>
              <a:t>)</a:t>
            </a:r>
            <a:r>
              <a:rPr lang="zh-CN" altLang="en-US" sz="2000" dirty="0">
                <a:latin typeface="微软雅黑" panose="020B0503020204020204" charset="-122"/>
                <a:ea typeface="微软雅黑" panose="020B0503020204020204" charset="-122"/>
                <a:cs typeface="微软雅黑" panose="020B0503020204020204" charset="-122"/>
              </a:rPr>
              <a:t>。</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90000"/>
              </a:lnSpc>
              <a:spcBef>
                <a:spcPct val="20000"/>
              </a:spcBef>
            </a:pPr>
            <a:endParaRPr lang="en-US" altLang="zh-CN" sz="2000" dirty="0">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91139" name="Text Box 4"/>
          <p:cNvSpPr/>
          <p:nvPr/>
        </p:nvSpPr>
        <p:spPr>
          <a:xfrm>
            <a:off x="0" y="260668"/>
            <a:ext cx="8135938" cy="583565"/>
          </a:xfrm>
          <a:prstGeom prst="rect">
            <a:avLst/>
          </a:prstGeom>
          <a:solidFill>
            <a:srgbClr val="CC0000"/>
          </a:solidFill>
          <a:ln w="9525">
            <a:noFill/>
          </a:ln>
        </p:spPr>
        <p:txBody>
          <a:bodyPr wrap="square">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一般通用合同形式</a:t>
            </a:r>
            <a:endParaRPr lang="zh-CN" altLang="en-US" sz="2800" b="1" dirty="0">
              <a:latin typeface="微软雅黑" panose="020B0503020204020204" charset="-122"/>
              <a:ea typeface="微软雅黑" panose="020B0503020204020204" charset="-122"/>
              <a:sym typeface="+mn-ea"/>
            </a:endParaRPr>
          </a:p>
        </p:txBody>
      </p:sp>
      <p:sp>
        <p:nvSpPr>
          <p:cNvPr id="91140" name="Rectangle 5"/>
          <p:cNvSpPr/>
          <p:nvPr/>
        </p:nvSpPr>
        <p:spPr>
          <a:xfrm>
            <a:off x="466408" y="1225868"/>
            <a:ext cx="8713787" cy="3846195"/>
          </a:xfrm>
          <a:prstGeom prst="rect">
            <a:avLst/>
          </a:prstGeom>
          <a:noFill/>
          <a:ln w="9525">
            <a:noFill/>
          </a:ln>
        </p:spPr>
        <p:txBody>
          <a:bodyPr>
            <a:spAutoFit/>
          </a:bodyPr>
          <a:p>
            <a:pPr fontAlgn="base">
              <a:lnSpc>
                <a:spcPct val="150000"/>
              </a:lnSpc>
              <a:buNone/>
            </a:pPr>
            <a:r>
              <a:rPr lang="zh-CN" altLang="en-US" sz="2400" b="1" dirty="0">
                <a:solidFill>
                  <a:schemeClr val="tx2"/>
                </a:solidFill>
                <a:latin typeface="微软雅黑" panose="020B0503020204020204" charset="-122"/>
                <a:ea typeface="微软雅黑" panose="020B0503020204020204" charset="-122"/>
                <a:cs typeface="微软雅黑" panose="020B0503020204020204" charset="-122"/>
              </a:rPr>
              <a:t>按合同类别划分：</a:t>
            </a:r>
            <a:endParaRPr lang="zh-CN" altLang="en-US" sz="2400" b="1" dirty="0">
              <a:solidFill>
                <a:schemeClr val="tx2"/>
              </a:solidFill>
              <a:latin typeface="微软雅黑" panose="020B0503020204020204" charset="-122"/>
              <a:ea typeface="微软雅黑" panose="020B0503020204020204" charset="-122"/>
              <a:cs typeface="微软雅黑" panose="020B0503020204020204" charset="-122"/>
            </a:endParaRPr>
          </a:p>
          <a:p>
            <a:pPr fontAlgn="base">
              <a:lnSpc>
                <a:spcPct val="150000"/>
              </a:lnSpc>
              <a:buAutoNum type="arabicPlain" startAt="2"/>
            </a:pPr>
            <a:r>
              <a:rPr lang="en-US" altLang="zh-CN" sz="2400" b="1" dirty="0">
                <a:solidFill>
                  <a:schemeClr val="tx2"/>
                </a:solidFill>
                <a:latin typeface="微软雅黑" panose="020B0503020204020204" charset="-122"/>
                <a:ea typeface="微软雅黑" panose="020B0503020204020204" charset="-122"/>
                <a:cs typeface="微软雅黑" panose="020B0503020204020204" charset="-122"/>
              </a:rPr>
              <a:t>  </a:t>
            </a:r>
            <a:r>
              <a:rPr lang="zh-CN" altLang="en-US" sz="2400" b="1" dirty="0">
                <a:solidFill>
                  <a:schemeClr val="tx2"/>
                </a:solidFill>
                <a:latin typeface="微软雅黑" panose="020B0503020204020204" charset="-122"/>
                <a:ea typeface="微软雅黑" panose="020B0503020204020204" charset="-122"/>
                <a:cs typeface="微软雅黑" panose="020B0503020204020204" charset="-122"/>
              </a:rPr>
              <a:t>固定单价合同：</a:t>
            </a:r>
            <a:endParaRPr lang="zh-CN" altLang="en-US" sz="2000" dirty="0">
              <a:latin typeface="微软雅黑" panose="020B0503020204020204" charset="-122"/>
              <a:ea typeface="微软雅黑" panose="020B0503020204020204" charset="-122"/>
              <a:cs typeface="微软雅黑" panose="020B0503020204020204" charset="-122"/>
            </a:endParaRPr>
          </a:p>
          <a:p>
            <a:pPr algn="l" fontAlgn="base">
              <a:lnSpc>
                <a:spcPct val="150000"/>
              </a:lnSpc>
              <a:buClrTx/>
              <a:buSzTx/>
              <a:buNone/>
            </a:pPr>
            <a:r>
              <a:rPr lang="zh-CN" altLang="en-US" sz="2000" dirty="0">
                <a:latin typeface="微软雅黑" panose="020B0503020204020204" charset="-122"/>
                <a:ea typeface="微软雅黑" panose="020B0503020204020204" charset="-122"/>
                <a:cs typeface="微软雅黑" panose="020B0503020204020204" charset="-122"/>
              </a:rPr>
              <a:t>   (1) 竣工时形成合同总价确定</a:t>
            </a:r>
            <a:endParaRPr lang="zh-CN" altLang="en-US" sz="2000" dirty="0">
              <a:latin typeface="微软雅黑" panose="020B0503020204020204" charset="-122"/>
              <a:ea typeface="微软雅黑" panose="020B0503020204020204" charset="-122"/>
              <a:cs typeface="微软雅黑" panose="020B0503020204020204" charset="-122"/>
            </a:endParaRPr>
          </a:p>
          <a:p>
            <a:pPr marL="0" lvl="1" algn="l" fontAlgn="base">
              <a:lnSpc>
                <a:spcPct val="150000"/>
              </a:lnSpc>
              <a:buClrTx/>
              <a:buSzTx/>
              <a:buNone/>
            </a:pPr>
            <a:r>
              <a:rPr lang="zh-CN" altLang="en-US" sz="2000" dirty="0">
                <a:latin typeface="微软雅黑" panose="020B0503020204020204" charset="-122"/>
                <a:ea typeface="微软雅黑" panose="020B0503020204020204" charset="-122"/>
                <a:cs typeface="微软雅黑" panose="020B0503020204020204" charset="-122"/>
              </a:rPr>
              <a:t>   (2) 固定合同单价计价基础，如果没有价格波动条款规定 </a:t>
            </a:r>
            <a:endParaRPr lang="zh-CN" altLang="en-US" sz="2000" dirty="0">
              <a:latin typeface="微软雅黑" panose="020B0503020204020204" charset="-122"/>
              <a:ea typeface="微软雅黑" panose="020B0503020204020204" charset="-122"/>
              <a:cs typeface="微软雅黑" panose="020B0503020204020204" charset="-122"/>
            </a:endParaRPr>
          </a:p>
          <a:p>
            <a:pPr marL="0" lvl="1" algn="l" fontAlgn="base">
              <a:lnSpc>
                <a:spcPct val="150000"/>
              </a:lnSpc>
              <a:buClrTx/>
              <a:buSzTx/>
              <a:buNone/>
            </a:pPr>
            <a:r>
              <a:rPr lang="zh-CN" altLang="en-US" sz="2000" dirty="0">
                <a:latin typeface="微软雅黑" panose="020B0503020204020204" charset="-122"/>
                <a:ea typeface="微软雅黑" panose="020B0503020204020204" charset="-122"/>
                <a:cs typeface="微软雅黑" panose="020B0503020204020204" charset="-122"/>
              </a:rPr>
              <a:t>   (3) 常用相关合同类型：</a:t>
            </a:r>
            <a:endParaRPr lang="zh-CN" altLang="en-US" sz="2000" dirty="0">
              <a:latin typeface="微软雅黑" panose="020B0503020204020204" charset="-122"/>
              <a:ea typeface="微软雅黑" panose="020B0503020204020204" charset="-122"/>
              <a:cs typeface="微软雅黑" panose="020B0503020204020204" charset="-122"/>
            </a:endParaRPr>
          </a:p>
          <a:p>
            <a:pPr marL="0" lvl="1" algn="l" fontAlgn="base">
              <a:lnSpc>
                <a:spcPct val="150000"/>
              </a:lnSpc>
              <a:buClrTx/>
              <a:buSzTx/>
              <a:buNone/>
            </a:pPr>
            <a:r>
              <a:rPr lang="zh-CN" altLang="en-US" sz="2000" dirty="0">
                <a:latin typeface="微软雅黑" panose="020B0503020204020204" charset="-122"/>
                <a:ea typeface="微软雅黑" panose="020B0503020204020204" charset="-122"/>
                <a:cs typeface="微软雅黑" panose="020B0503020204020204" charset="-122"/>
              </a:rPr>
              <a:t>         (a) 图纸、规范及单价表类型；或</a:t>
            </a:r>
            <a:endParaRPr lang="zh-CN" altLang="en-US" sz="2000" dirty="0">
              <a:latin typeface="微软雅黑" panose="020B0503020204020204" charset="-122"/>
              <a:ea typeface="微软雅黑" panose="020B0503020204020204" charset="-122"/>
              <a:cs typeface="微软雅黑" panose="020B0503020204020204" charset="-122"/>
            </a:endParaRPr>
          </a:p>
          <a:p>
            <a:pPr marL="0" lvl="1" algn="l" fontAlgn="base">
              <a:lnSpc>
                <a:spcPct val="150000"/>
              </a:lnSpc>
              <a:buClrTx/>
              <a:buSzTx/>
              <a:buNone/>
            </a:pPr>
            <a:r>
              <a:rPr lang="zh-CN" altLang="en-US" sz="2000" dirty="0">
                <a:latin typeface="微软雅黑" panose="020B0503020204020204" charset="-122"/>
                <a:ea typeface="微软雅黑" panose="020B0503020204020204" charset="-122"/>
                <a:cs typeface="微软雅黑" panose="020B0503020204020204" charset="-122"/>
              </a:rPr>
              <a:t>         (b) 图纸、规范和近似工程量清单（模拟清单）类型。</a:t>
            </a:r>
            <a:endParaRPr lang="zh-CN" altLang="en-US" sz="2000" dirty="0">
              <a:latin typeface="微软雅黑" panose="020B0503020204020204" charset="-122"/>
              <a:ea typeface="微软雅黑" panose="020B0503020204020204" charset="-122"/>
              <a:cs typeface="微软雅黑" panose="020B0503020204020204" charset="-122"/>
            </a:endParaRPr>
          </a:p>
          <a:p>
            <a:pPr marL="457200" indent="-457200">
              <a:lnSpc>
                <a:spcPct val="90000"/>
              </a:lnSpc>
              <a:spcBef>
                <a:spcPct val="20000"/>
              </a:spcBef>
              <a:buNone/>
            </a:pPr>
            <a:endParaRPr lang="en-US" altLang="zh-CN" sz="2000" dirty="0">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92163" name="Text Box 4"/>
          <p:cNvSpPr/>
          <p:nvPr/>
        </p:nvSpPr>
        <p:spPr>
          <a:xfrm>
            <a:off x="0" y="260668"/>
            <a:ext cx="8135938" cy="583565"/>
          </a:xfrm>
          <a:prstGeom prst="rect">
            <a:avLst/>
          </a:prstGeom>
          <a:solidFill>
            <a:srgbClr val="CC0000"/>
          </a:solidFill>
          <a:ln w="9525">
            <a:noFill/>
          </a:ln>
        </p:spPr>
        <p:txBody>
          <a:bodyPr wrap="square">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一般通用合同形式</a:t>
            </a:r>
            <a:endParaRPr lang="zh-CN" altLang="en-US" sz="2800" b="1" dirty="0">
              <a:latin typeface="微软雅黑" panose="020B0503020204020204" charset="-122"/>
              <a:ea typeface="微软雅黑" panose="020B0503020204020204" charset="-122"/>
              <a:sym typeface="+mn-ea"/>
            </a:endParaRPr>
          </a:p>
        </p:txBody>
      </p:sp>
      <p:sp>
        <p:nvSpPr>
          <p:cNvPr id="92164" name="Rectangle 5"/>
          <p:cNvSpPr/>
          <p:nvPr/>
        </p:nvSpPr>
        <p:spPr>
          <a:xfrm>
            <a:off x="466725" y="1226185"/>
            <a:ext cx="8137525" cy="2922905"/>
          </a:xfrm>
          <a:prstGeom prst="rect">
            <a:avLst/>
          </a:prstGeom>
          <a:noFill/>
          <a:ln w="9525">
            <a:noFill/>
          </a:ln>
        </p:spPr>
        <p:txBody>
          <a:bodyPr wrap="square">
            <a:spAutoFit/>
          </a:bodyPr>
          <a:p>
            <a:pPr fontAlgn="base">
              <a:lnSpc>
                <a:spcPct val="150000"/>
              </a:lnSpc>
            </a:pPr>
            <a:r>
              <a:rPr lang="zh-CN" altLang="en-US" sz="2400" b="1" dirty="0">
                <a:solidFill>
                  <a:schemeClr val="tx2"/>
                </a:solidFill>
                <a:latin typeface="微软雅黑" panose="020B0503020204020204" charset="-122"/>
                <a:ea typeface="微软雅黑" panose="020B0503020204020204" charset="-122"/>
                <a:cs typeface="微软雅黑" panose="020B0503020204020204" charset="-122"/>
              </a:rPr>
              <a:t>按合同类别划分：</a:t>
            </a:r>
            <a:endParaRPr lang="zh-CN" altLang="en-US" sz="2400" b="1" dirty="0">
              <a:solidFill>
                <a:schemeClr val="tx2"/>
              </a:solidFill>
              <a:latin typeface="微软雅黑" panose="020B0503020204020204" charset="-122"/>
              <a:ea typeface="微软雅黑" panose="020B0503020204020204" charset="-122"/>
              <a:cs typeface="微软雅黑" panose="020B0503020204020204" charset="-122"/>
            </a:endParaRPr>
          </a:p>
          <a:p>
            <a:pPr fontAlgn="base">
              <a:lnSpc>
                <a:spcPct val="150000"/>
              </a:lnSpc>
            </a:pPr>
            <a:r>
              <a:rPr lang="en-US" altLang="zh-CN" sz="2400" b="1" dirty="0">
                <a:solidFill>
                  <a:schemeClr val="tx2"/>
                </a:solidFill>
                <a:latin typeface="微软雅黑" panose="020B0503020204020204" charset="-122"/>
                <a:ea typeface="微软雅黑" panose="020B0503020204020204" charset="-122"/>
                <a:cs typeface="微软雅黑" panose="020B0503020204020204" charset="-122"/>
              </a:rPr>
              <a:t>3  </a:t>
            </a:r>
            <a:r>
              <a:rPr lang="zh-CN" altLang="en-US" sz="2400" b="1" dirty="0">
                <a:solidFill>
                  <a:schemeClr val="tx2"/>
                </a:solidFill>
                <a:latin typeface="微软雅黑" panose="020B0503020204020204" charset="-122"/>
                <a:ea typeface="微软雅黑" panose="020B0503020204020204" charset="-122"/>
                <a:cs typeface="微软雅黑" panose="020B0503020204020204" charset="-122"/>
              </a:rPr>
              <a:t>成本 </a:t>
            </a:r>
            <a:r>
              <a:rPr lang="en-US" altLang="zh-CN" sz="2400" b="1" dirty="0">
                <a:solidFill>
                  <a:schemeClr val="tx2"/>
                </a:solidFill>
                <a:latin typeface="微软雅黑" panose="020B0503020204020204" charset="-122"/>
                <a:ea typeface="微软雅黑" panose="020B0503020204020204" charset="-122"/>
                <a:cs typeface="微软雅黑" panose="020B0503020204020204" charset="-122"/>
              </a:rPr>
              <a:t>+ </a:t>
            </a:r>
            <a:r>
              <a:rPr lang="zh-CN" altLang="en-US" sz="2400" b="1" dirty="0">
                <a:solidFill>
                  <a:schemeClr val="tx2"/>
                </a:solidFill>
                <a:latin typeface="微软雅黑" panose="020B0503020204020204" charset="-122"/>
                <a:ea typeface="微软雅黑" panose="020B0503020204020204" charset="-122"/>
                <a:cs typeface="微软雅黑" panose="020B0503020204020204" charset="-122"/>
              </a:rPr>
              <a:t>酬金合同</a:t>
            </a:r>
            <a:r>
              <a:rPr lang="en-US" altLang="zh-CN" sz="2400" b="1" dirty="0">
                <a:solidFill>
                  <a:schemeClr val="tx2"/>
                </a:solidFill>
                <a:latin typeface="微软雅黑" panose="020B0503020204020204" charset="-122"/>
                <a:ea typeface="微软雅黑" panose="020B0503020204020204" charset="-122"/>
                <a:cs typeface="微软雅黑" panose="020B0503020204020204" charset="-122"/>
              </a:rPr>
              <a:t>(Cost plus/day work)</a:t>
            </a:r>
            <a:r>
              <a:rPr lang="zh-CN" altLang="en-US" sz="2400" b="1" dirty="0">
                <a:solidFill>
                  <a:schemeClr val="tx2"/>
                </a:solidFill>
                <a:latin typeface="微软雅黑" panose="020B0503020204020204" charset="-122"/>
                <a:ea typeface="微软雅黑" panose="020B0503020204020204" charset="-122"/>
                <a:cs typeface="微软雅黑" panose="020B0503020204020204" charset="-122"/>
              </a:rPr>
              <a:t>：</a:t>
            </a:r>
            <a:r>
              <a:rPr lang="zh-CN" altLang="en-US" sz="2000" b="1" dirty="0">
                <a:solidFill>
                  <a:schemeClr val="tx2"/>
                </a:solidFill>
                <a:latin typeface="微软雅黑" panose="020B0503020204020204" charset="-122"/>
                <a:ea typeface="微软雅黑" panose="020B0503020204020204" charset="-122"/>
                <a:cs typeface="微软雅黑" panose="020B0503020204020204" charset="-122"/>
              </a:rPr>
              <a:t>            </a:t>
            </a:r>
            <a:endParaRPr lang="zh-CN" altLang="en-US" sz="2000" b="1" dirty="0">
              <a:solidFill>
                <a:schemeClr val="tx2"/>
              </a:solidFill>
              <a:latin typeface="微软雅黑" panose="020B0503020204020204" charset="-122"/>
              <a:ea typeface="微软雅黑" panose="020B0503020204020204" charset="-122"/>
              <a:cs typeface="微软雅黑" panose="020B0503020204020204" charset="-122"/>
            </a:endParaRPr>
          </a:p>
          <a:p>
            <a:pPr fontAlgn="base">
              <a:lnSpc>
                <a:spcPct val="150000"/>
              </a:lnSpc>
            </a:pPr>
            <a:r>
              <a:rPr lang="zh-CN" altLang="en-US" sz="2000" b="1" dirty="0">
                <a:solidFill>
                  <a:schemeClr val="tx2"/>
                </a:solidFill>
                <a:latin typeface="微软雅黑" panose="020B0503020204020204" charset="-122"/>
                <a:ea typeface="微软雅黑" panose="020B0503020204020204" charset="-122"/>
                <a:cs typeface="微软雅黑" panose="020B0503020204020204" charset="-122"/>
              </a:rPr>
              <a:t> </a:t>
            </a:r>
            <a:r>
              <a:rPr lang="en-US" altLang="zh-CN" sz="2000" b="1" dirty="0">
                <a:solidFill>
                  <a:schemeClr val="tx2"/>
                </a:solidFill>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(1)  </a:t>
            </a:r>
            <a:r>
              <a:rPr lang="zh-CN" altLang="en-US" sz="2000" dirty="0">
                <a:latin typeface="微软雅黑" panose="020B0503020204020204" charset="-122"/>
                <a:ea typeface="微软雅黑" panose="020B0503020204020204" charset="-122"/>
                <a:cs typeface="微软雅黑" panose="020B0503020204020204" charset="-122"/>
              </a:rPr>
              <a:t>基本成本 </a:t>
            </a:r>
            <a:r>
              <a:rPr lang="en-US" altLang="zh-CN" sz="2000" dirty="0">
                <a:latin typeface="微软雅黑" panose="020B0503020204020204" charset="-122"/>
                <a:ea typeface="微软雅黑" panose="020B0503020204020204" charset="-122"/>
                <a:cs typeface="微软雅黑" panose="020B0503020204020204" charset="-122"/>
              </a:rPr>
              <a:t>+ %</a:t>
            </a:r>
            <a:r>
              <a:rPr lang="zh-CN" altLang="en-US" sz="2000" dirty="0">
                <a:latin typeface="微软雅黑" panose="020B0503020204020204" charset="-122"/>
                <a:ea typeface="微软雅黑" panose="020B0503020204020204" charset="-122"/>
                <a:cs typeface="微软雅黑" panose="020B0503020204020204" charset="-122"/>
              </a:rPr>
              <a:t>；</a:t>
            </a:r>
            <a:endParaRPr lang="zh-CN" altLang="en-US" sz="2000" dirty="0">
              <a:latin typeface="微软雅黑" panose="020B0503020204020204" charset="-122"/>
              <a:ea typeface="微软雅黑" panose="020B0503020204020204" charset="-122"/>
              <a:cs typeface="微软雅黑" panose="020B0503020204020204" charset="-122"/>
            </a:endParaRPr>
          </a:p>
          <a:p>
            <a:pPr fontAlgn="base">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 </a:t>
            </a: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(2)  </a:t>
            </a:r>
            <a:r>
              <a:rPr lang="zh-CN" altLang="en-US" sz="2000" dirty="0">
                <a:latin typeface="微软雅黑" panose="020B0503020204020204" charset="-122"/>
                <a:ea typeface="微软雅黑" panose="020B0503020204020204" charset="-122"/>
                <a:cs typeface="微软雅黑" panose="020B0503020204020204" charset="-122"/>
              </a:rPr>
              <a:t>基本成本 </a:t>
            </a:r>
            <a:r>
              <a:rPr lang="en-US" altLang="zh-CN" sz="2000" dirty="0">
                <a:latin typeface="微软雅黑" panose="020B0503020204020204" charset="-122"/>
                <a:ea typeface="微软雅黑" panose="020B0503020204020204" charset="-122"/>
                <a:cs typeface="微软雅黑" panose="020B0503020204020204" charset="-122"/>
              </a:rPr>
              <a:t>+ </a:t>
            </a:r>
            <a:r>
              <a:rPr lang="zh-CN" altLang="en-US" sz="2000" dirty="0">
                <a:latin typeface="微软雅黑" panose="020B0503020204020204" charset="-122"/>
                <a:ea typeface="微软雅黑" panose="020B0503020204020204" charset="-122"/>
                <a:cs typeface="微软雅黑" panose="020B0503020204020204" charset="-122"/>
              </a:rPr>
              <a:t>固定费类型；</a:t>
            </a:r>
            <a:endParaRPr lang="zh-CN" altLang="en-US" sz="2000" dirty="0">
              <a:latin typeface="微软雅黑" panose="020B0503020204020204" charset="-122"/>
              <a:ea typeface="微软雅黑" panose="020B0503020204020204" charset="-122"/>
              <a:cs typeface="微软雅黑" panose="020B0503020204020204" charset="-122"/>
            </a:endParaRPr>
          </a:p>
          <a:p>
            <a:pPr fontAlgn="base">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 </a:t>
            </a: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(3)  </a:t>
            </a:r>
            <a:r>
              <a:rPr lang="zh-CN" altLang="en-US" sz="2000" dirty="0">
                <a:latin typeface="微软雅黑" panose="020B0503020204020204" charset="-122"/>
                <a:ea typeface="微软雅黑" panose="020B0503020204020204" charset="-122"/>
                <a:cs typeface="微软雅黑" panose="020B0503020204020204" charset="-122"/>
              </a:rPr>
              <a:t>基本成本 </a:t>
            </a:r>
            <a:r>
              <a:rPr lang="en-US" altLang="zh-CN" sz="2000" dirty="0">
                <a:latin typeface="微软雅黑" panose="020B0503020204020204" charset="-122"/>
                <a:ea typeface="微软雅黑" panose="020B0503020204020204" charset="-122"/>
                <a:cs typeface="微软雅黑" panose="020B0503020204020204" charset="-122"/>
              </a:rPr>
              <a:t>+ </a:t>
            </a:r>
            <a:r>
              <a:rPr lang="zh-CN" altLang="en-US" sz="2000" dirty="0">
                <a:latin typeface="微软雅黑" panose="020B0503020204020204" charset="-122"/>
                <a:ea typeface="微软雅黑" panose="020B0503020204020204" charset="-122"/>
                <a:cs typeface="微软雅黑" panose="020B0503020204020204" charset="-122"/>
              </a:rPr>
              <a:t>波动费类型。</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90000"/>
              </a:lnSpc>
              <a:spcBef>
                <a:spcPct val="20000"/>
              </a:spcBef>
            </a:pPr>
            <a:endParaRPr lang="en-US" altLang="zh-CN" sz="2000" dirty="0">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93187" name="Text Box 5"/>
          <p:cNvSpPr/>
          <p:nvPr/>
        </p:nvSpPr>
        <p:spPr>
          <a:xfrm>
            <a:off x="0" y="260668"/>
            <a:ext cx="8135938" cy="583565"/>
          </a:xfrm>
          <a:prstGeom prst="rect">
            <a:avLst/>
          </a:prstGeom>
          <a:solidFill>
            <a:srgbClr val="CC0000"/>
          </a:solidFill>
          <a:ln w="9525">
            <a:noFill/>
          </a:ln>
        </p:spPr>
        <p:txBody>
          <a:bodyPr wrap="square">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合同形式的选择</a:t>
            </a:r>
            <a:endParaRPr lang="zh-CN" altLang="en-US" sz="2800" b="1" dirty="0">
              <a:latin typeface="微软雅黑" panose="020B0503020204020204" charset="-122"/>
              <a:ea typeface="微软雅黑" panose="020B0503020204020204" charset="-122"/>
              <a:sym typeface="+mn-ea"/>
            </a:endParaRPr>
          </a:p>
        </p:txBody>
      </p:sp>
      <p:sp>
        <p:nvSpPr>
          <p:cNvPr id="93188" name="Rectangle 6"/>
          <p:cNvSpPr/>
          <p:nvPr/>
        </p:nvSpPr>
        <p:spPr>
          <a:xfrm>
            <a:off x="466725" y="1297940"/>
            <a:ext cx="8146415" cy="4984750"/>
          </a:xfrm>
          <a:prstGeom prst="rect">
            <a:avLst/>
          </a:prstGeom>
          <a:noFill/>
          <a:ln w="9525">
            <a:noFill/>
          </a:ln>
        </p:spPr>
        <p:txBody>
          <a:bodyPr wrap="square">
            <a:spAutoFit/>
          </a:bodyPr>
          <a:p>
            <a:pPr>
              <a:lnSpc>
                <a:spcPct val="150000"/>
              </a:lnSpc>
            </a:pPr>
            <a:r>
              <a:rPr lang="zh-CN" altLang="en-US" sz="2400" b="1" dirty="0">
                <a:solidFill>
                  <a:schemeClr val="tx2"/>
                </a:solidFill>
                <a:latin typeface="微软雅黑" panose="020B0503020204020204" charset="-122"/>
                <a:ea typeface="微软雅黑" panose="020B0503020204020204" charset="-122"/>
                <a:cs typeface="微软雅黑" panose="020B0503020204020204" charset="-122"/>
              </a:rPr>
              <a:t>不可调价格</a:t>
            </a:r>
            <a:r>
              <a:rPr lang="en-US" altLang="zh-CN" sz="2400" b="1" dirty="0">
                <a:solidFill>
                  <a:schemeClr val="tx2"/>
                </a:solidFill>
                <a:latin typeface="微软雅黑" panose="020B0503020204020204" charset="-122"/>
                <a:ea typeface="微软雅黑" panose="020B0503020204020204" charset="-122"/>
                <a:cs typeface="微软雅黑" panose="020B0503020204020204" charset="-122"/>
              </a:rPr>
              <a:t>/</a:t>
            </a:r>
            <a:r>
              <a:rPr lang="zh-CN" altLang="en-US" sz="2400" b="1" dirty="0">
                <a:solidFill>
                  <a:schemeClr val="tx2"/>
                </a:solidFill>
                <a:latin typeface="微软雅黑" panose="020B0503020204020204" charset="-122"/>
                <a:ea typeface="微软雅黑" panose="020B0503020204020204" charset="-122"/>
                <a:cs typeface="微软雅黑" panose="020B0503020204020204" charset="-122"/>
              </a:rPr>
              <a:t>可调价格合同的选择</a:t>
            </a:r>
            <a:endParaRPr lang="zh-CN" altLang="en-US" sz="2400" b="1" dirty="0">
              <a:solidFill>
                <a:schemeClr val="tx2"/>
              </a:solidFill>
              <a:latin typeface="微软雅黑" panose="020B0503020204020204" charset="-122"/>
              <a:ea typeface="微软雅黑" panose="020B0503020204020204" charset="-122"/>
              <a:cs typeface="微软雅黑" panose="020B0503020204020204" charset="-122"/>
            </a:endParaRPr>
          </a:p>
          <a:p>
            <a:pPr>
              <a:lnSpc>
                <a:spcPct val="150000"/>
              </a:lnSpc>
            </a:pPr>
            <a:r>
              <a:rPr lang="en-US" altLang="zh-CN" sz="2400" b="1" dirty="0">
                <a:solidFill>
                  <a:schemeClr val="tx2"/>
                </a:solidFill>
                <a:latin typeface="微软雅黑" panose="020B0503020204020204" charset="-122"/>
                <a:ea typeface="微软雅黑" panose="020B0503020204020204" charset="-122"/>
                <a:cs typeface="微软雅黑" panose="020B0503020204020204" charset="-122"/>
              </a:rPr>
              <a:t>1  </a:t>
            </a:r>
            <a:r>
              <a:rPr lang="zh-CN" altLang="en-US" sz="2400" b="1" dirty="0">
                <a:solidFill>
                  <a:schemeClr val="tx2"/>
                </a:solidFill>
                <a:latin typeface="微软雅黑" panose="020B0503020204020204" charset="-122"/>
                <a:ea typeface="微软雅黑" panose="020B0503020204020204" charset="-122"/>
                <a:cs typeface="微软雅黑" panose="020B0503020204020204" charset="-122"/>
              </a:rPr>
              <a:t>考虑主要因素</a:t>
            </a:r>
            <a:endParaRPr lang="zh-CN" altLang="en-US" sz="2400" b="1" dirty="0">
              <a:solidFill>
                <a:schemeClr val="tx2"/>
              </a:solidFill>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(1) </a:t>
            </a:r>
            <a:r>
              <a:rPr lang="zh-CN" altLang="en-US" sz="2000" dirty="0">
                <a:latin typeface="微软雅黑" panose="020B0503020204020204" charset="-122"/>
                <a:ea typeface="微软雅黑" panose="020B0503020204020204" charset="-122"/>
                <a:cs typeface="微软雅黑" panose="020B0503020204020204" charset="-122"/>
              </a:rPr>
              <a:t>合同履行期</a:t>
            </a:r>
            <a:r>
              <a:rPr lang="en-US" altLang="zh-CN" sz="2000" dirty="0">
                <a:latin typeface="微软雅黑" panose="020B0503020204020204" charset="-122"/>
                <a:ea typeface="微软雅黑" panose="020B0503020204020204" charset="-122"/>
                <a:cs typeface="微软雅黑" panose="020B0503020204020204" charset="-122"/>
              </a:rPr>
              <a:t>/</a:t>
            </a:r>
            <a:r>
              <a:rPr lang="zh-CN" altLang="en-US" sz="2000" dirty="0">
                <a:latin typeface="微软雅黑" panose="020B0503020204020204" charset="-122"/>
                <a:ea typeface="微软雅黑" panose="020B0503020204020204" charset="-122"/>
                <a:cs typeface="微软雅黑" panose="020B0503020204020204" charset="-122"/>
              </a:rPr>
              <a:t>合同计价基础适用期的长短；</a:t>
            </a:r>
            <a:endParaRPr lang="zh-CN" altLang="en-US" sz="2000" b="1"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(2) </a:t>
            </a:r>
            <a:r>
              <a:rPr lang="zh-CN" altLang="en-US" sz="2000" dirty="0">
                <a:latin typeface="微软雅黑" panose="020B0503020204020204" charset="-122"/>
                <a:ea typeface="微软雅黑" panose="020B0503020204020204" charset="-122"/>
                <a:cs typeface="微软雅黑" panose="020B0503020204020204" charset="-122"/>
              </a:rPr>
              <a:t>市场价格的变动情况。</a:t>
            </a:r>
            <a:endParaRPr lang="zh-CN" altLang="en-US" sz="2000" b="1" dirty="0">
              <a:latin typeface="微软雅黑" panose="020B0503020204020204" charset="-122"/>
              <a:ea typeface="微软雅黑" panose="020B0503020204020204" charset="-122"/>
              <a:cs typeface="微软雅黑" panose="020B0503020204020204" charset="-122"/>
            </a:endParaRPr>
          </a:p>
          <a:p>
            <a:pPr>
              <a:lnSpc>
                <a:spcPct val="150000"/>
              </a:lnSpc>
            </a:pPr>
            <a:r>
              <a:rPr lang="en-US" altLang="zh-CN" sz="2400" b="1" dirty="0">
                <a:solidFill>
                  <a:schemeClr val="tx2"/>
                </a:solidFill>
                <a:latin typeface="微软雅黑" panose="020B0503020204020204" charset="-122"/>
                <a:ea typeface="微软雅黑" panose="020B0503020204020204" charset="-122"/>
                <a:cs typeface="微软雅黑" panose="020B0503020204020204" charset="-122"/>
              </a:rPr>
              <a:t>2  </a:t>
            </a:r>
            <a:r>
              <a:rPr lang="zh-CN" altLang="en-US" sz="2400" b="1" dirty="0">
                <a:solidFill>
                  <a:schemeClr val="tx2"/>
                </a:solidFill>
                <a:latin typeface="微软雅黑" panose="020B0503020204020204" charset="-122"/>
                <a:ea typeface="微软雅黑" panose="020B0503020204020204" charset="-122"/>
                <a:cs typeface="微软雅黑" panose="020B0503020204020204" charset="-122"/>
              </a:rPr>
              <a:t>一般处理方式</a:t>
            </a:r>
            <a:endParaRPr lang="zh-CN" altLang="en-US" sz="2400" b="1" dirty="0">
              <a:solidFill>
                <a:schemeClr val="tx2"/>
              </a:solidFill>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(1) </a:t>
            </a:r>
            <a:r>
              <a:rPr lang="zh-CN" altLang="en-US" sz="2000" dirty="0">
                <a:latin typeface="微软雅黑" panose="020B0503020204020204" charset="-122"/>
                <a:ea typeface="微软雅黑" panose="020B0503020204020204" charset="-122"/>
                <a:cs typeface="微软雅黑" panose="020B0503020204020204" charset="-122"/>
              </a:rPr>
              <a:t>按国际惯例：</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(i)  </a:t>
            </a:r>
            <a:r>
              <a:rPr lang="zh-CN" altLang="en-US" sz="2000" dirty="0">
                <a:latin typeface="微软雅黑" panose="020B0503020204020204" charset="-122"/>
                <a:ea typeface="微软雅黑" panose="020B0503020204020204" charset="-122"/>
                <a:cs typeface="微软雅黑" panose="020B0503020204020204" charset="-122"/>
              </a:rPr>
              <a:t>合同履行期</a:t>
            </a:r>
            <a:r>
              <a:rPr lang="en-US" altLang="zh-CN" sz="2000" dirty="0">
                <a:latin typeface="微软雅黑" panose="020B0503020204020204" charset="-122"/>
                <a:ea typeface="微软雅黑" panose="020B0503020204020204" charset="-122"/>
                <a:cs typeface="微软雅黑" panose="020B0503020204020204" charset="-122"/>
              </a:rPr>
              <a:t>/</a:t>
            </a:r>
            <a:r>
              <a:rPr lang="zh-CN" altLang="en-US" sz="2000" dirty="0">
                <a:latin typeface="微软雅黑" panose="020B0503020204020204" charset="-122"/>
                <a:ea typeface="微软雅黑" panose="020B0503020204020204" charset="-122"/>
                <a:cs typeface="微软雅黑" panose="020B0503020204020204" charset="-122"/>
              </a:rPr>
              <a:t>合同计价基础适用期不超过一年的合同，按不可调价格合同执行；</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(ii)  </a:t>
            </a:r>
            <a:r>
              <a:rPr lang="zh-CN" altLang="en-US" sz="2000" dirty="0">
                <a:latin typeface="微软雅黑" panose="020B0503020204020204" charset="-122"/>
                <a:ea typeface="微软雅黑" panose="020B0503020204020204" charset="-122"/>
                <a:cs typeface="微软雅黑" panose="020B0503020204020204" charset="-122"/>
              </a:rPr>
              <a:t>合同履行期</a:t>
            </a:r>
            <a:r>
              <a:rPr lang="en-US" altLang="zh-CN" sz="2000" dirty="0">
                <a:latin typeface="微软雅黑" panose="020B0503020204020204" charset="-122"/>
                <a:ea typeface="微软雅黑" panose="020B0503020204020204" charset="-122"/>
                <a:cs typeface="微软雅黑" panose="020B0503020204020204" charset="-122"/>
              </a:rPr>
              <a:t>/</a:t>
            </a:r>
            <a:r>
              <a:rPr lang="zh-CN" altLang="en-US" sz="2000" dirty="0">
                <a:latin typeface="微软雅黑" panose="020B0503020204020204" charset="-122"/>
                <a:ea typeface="微软雅黑" panose="020B0503020204020204" charset="-122"/>
                <a:cs typeface="微软雅黑" panose="020B0503020204020204" charset="-122"/>
              </a:rPr>
              <a:t>合同计价基础适用期超过一年的合同，应按可调价格合同执行</a:t>
            </a:r>
            <a:r>
              <a:rPr lang="en-US" altLang="zh-CN" sz="2000" dirty="0">
                <a:latin typeface="微软雅黑" panose="020B0503020204020204" charset="-122"/>
                <a:ea typeface="微软雅黑" panose="020B0503020204020204" charset="-122"/>
                <a:cs typeface="微软雅黑" panose="020B0503020204020204" charset="-122"/>
              </a:rPr>
              <a:t>(</a:t>
            </a:r>
            <a:r>
              <a:rPr lang="zh-CN" altLang="en-US" sz="2000" dirty="0">
                <a:latin typeface="微软雅黑" panose="020B0503020204020204" charset="-122"/>
                <a:ea typeface="微软雅黑" panose="020B0503020204020204" charset="-122"/>
                <a:cs typeface="微软雅黑" panose="020B0503020204020204" charset="-122"/>
              </a:rPr>
              <a:t>即应有波动条款规定</a:t>
            </a:r>
            <a:r>
              <a:rPr lang="en-US" altLang="zh-CN" sz="2000" dirty="0">
                <a:latin typeface="微软雅黑" panose="020B0503020204020204" charset="-122"/>
                <a:ea typeface="微软雅黑" panose="020B0503020204020204" charset="-122"/>
                <a:cs typeface="微软雅黑" panose="020B0503020204020204" charset="-122"/>
              </a:rPr>
              <a:t>)</a:t>
            </a:r>
            <a:r>
              <a:rPr lang="zh-CN" altLang="en-US" sz="2000" dirty="0">
                <a:latin typeface="微软雅黑" panose="020B0503020204020204" charset="-122"/>
                <a:ea typeface="微软雅黑" panose="020B0503020204020204" charset="-122"/>
                <a:cs typeface="微软雅黑" panose="020B0503020204020204" charset="-122"/>
              </a:rPr>
              <a:t>。</a:t>
            </a:r>
            <a:endParaRPr lang="zh-CN" altLang="en-US" sz="2000" dirty="0">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94211" name="Text Box 4"/>
          <p:cNvSpPr/>
          <p:nvPr/>
        </p:nvSpPr>
        <p:spPr>
          <a:xfrm>
            <a:off x="0" y="260668"/>
            <a:ext cx="8135938" cy="583565"/>
          </a:xfrm>
          <a:prstGeom prst="rect">
            <a:avLst/>
          </a:prstGeom>
          <a:solidFill>
            <a:srgbClr val="CC0000"/>
          </a:solidFill>
          <a:ln w="9525">
            <a:noFill/>
          </a:ln>
        </p:spPr>
        <p:txBody>
          <a:bodyPr wrap="square">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合同形式的选择</a:t>
            </a:r>
            <a:endParaRPr lang="zh-CN" altLang="en-US" sz="2800" b="1" dirty="0">
              <a:latin typeface="微软雅黑" panose="020B0503020204020204" charset="-122"/>
              <a:ea typeface="微软雅黑" panose="020B0503020204020204" charset="-122"/>
              <a:sym typeface="+mn-ea"/>
            </a:endParaRPr>
          </a:p>
        </p:txBody>
      </p:sp>
      <p:sp>
        <p:nvSpPr>
          <p:cNvPr id="94212" name="Rectangle 5"/>
          <p:cNvSpPr/>
          <p:nvPr/>
        </p:nvSpPr>
        <p:spPr>
          <a:xfrm>
            <a:off x="466725" y="1226185"/>
            <a:ext cx="8117840" cy="4799965"/>
          </a:xfrm>
          <a:prstGeom prst="rect">
            <a:avLst/>
          </a:prstGeom>
          <a:noFill/>
          <a:ln w="9525">
            <a:noFill/>
          </a:ln>
        </p:spPr>
        <p:txBody>
          <a:bodyPr wrap="square">
            <a:spAutoFit/>
          </a:bodyPr>
          <a:p>
            <a:pPr>
              <a:lnSpc>
                <a:spcPct val="150000"/>
              </a:lnSpc>
            </a:pPr>
            <a:r>
              <a:rPr lang="zh-CN" altLang="en-US" sz="2400" b="1" dirty="0">
                <a:solidFill>
                  <a:schemeClr val="tx2"/>
                </a:solidFill>
                <a:latin typeface="微软雅黑" panose="020B0503020204020204" charset="-122"/>
                <a:ea typeface="微软雅黑" panose="020B0503020204020204" charset="-122"/>
                <a:cs typeface="微软雅黑" panose="020B0503020204020204" charset="-122"/>
              </a:rPr>
              <a:t>关于包干与变更</a:t>
            </a:r>
            <a:endParaRPr lang="zh-CN" altLang="en-US" sz="2400" b="1" dirty="0">
              <a:solidFill>
                <a:schemeClr val="tx2"/>
              </a:solidFill>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 </a:t>
            </a: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(1)  </a:t>
            </a:r>
            <a:r>
              <a:rPr lang="zh-CN" altLang="en-US" sz="2000" dirty="0">
                <a:latin typeface="微软雅黑" panose="020B0503020204020204" charset="-122"/>
                <a:ea typeface="微软雅黑" panose="020B0503020204020204" charset="-122"/>
                <a:cs typeface="微软雅黑" panose="020B0503020204020204" charset="-122"/>
              </a:rPr>
              <a:t>固定总价合同与固定单价合同，在不可调价格合同下，均执行固定的合同单价计价基础；在可调价格合同下，均执行按合同单价计价基础换算而得的计价基础。</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 (2)  </a:t>
            </a:r>
            <a:r>
              <a:rPr lang="zh-CN" altLang="en-US" sz="2000" dirty="0">
                <a:latin typeface="微软雅黑" panose="020B0503020204020204" charset="-122"/>
                <a:ea typeface="微软雅黑" panose="020B0503020204020204" charset="-122"/>
                <a:cs typeface="微软雅黑" panose="020B0503020204020204" charset="-122"/>
              </a:rPr>
              <a:t>两种合同类别的差异只是，固定总价合同是在签订合同时确定合同总价，而固定单价合同只能在竣工时才能确定合同总价。 </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 (3)  </a:t>
            </a:r>
            <a:r>
              <a:rPr lang="zh-CN" altLang="en-US" sz="2000" dirty="0">
                <a:latin typeface="微软雅黑" panose="020B0503020204020204" charset="-122"/>
                <a:ea typeface="微软雅黑" panose="020B0503020204020204" charset="-122"/>
                <a:cs typeface="微软雅黑" panose="020B0503020204020204" charset="-122"/>
              </a:rPr>
              <a:t>即使对于固定总价合同，也需随变更、签证的发生而调整合同总价。 </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 (4)  </a:t>
            </a:r>
            <a:r>
              <a:rPr lang="zh-CN" altLang="en-US" sz="2000" dirty="0">
                <a:latin typeface="微软雅黑" panose="020B0503020204020204" charset="-122"/>
                <a:ea typeface="微软雅黑" panose="020B0503020204020204" charset="-122"/>
                <a:cs typeface="微软雅黑" panose="020B0503020204020204" charset="-122"/>
              </a:rPr>
              <a:t>所谓“包干”，指的是凡为完成合同文件原定工程内容的所有费用，均已包括在合同总价内。</a:t>
            </a:r>
            <a:endParaRPr lang="zh-CN" altLang="en-US" sz="2000" dirty="0">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95235" name="Text Box 4"/>
          <p:cNvSpPr/>
          <p:nvPr/>
        </p:nvSpPr>
        <p:spPr>
          <a:xfrm>
            <a:off x="0" y="260668"/>
            <a:ext cx="8135938" cy="583565"/>
          </a:xfrm>
          <a:prstGeom prst="rect">
            <a:avLst/>
          </a:prstGeom>
          <a:solidFill>
            <a:srgbClr val="CC0000"/>
          </a:solidFill>
          <a:ln w="9525">
            <a:noFill/>
          </a:ln>
        </p:spPr>
        <p:txBody>
          <a:bodyPr wrap="square">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合同形式的选择</a:t>
            </a:r>
            <a:endParaRPr lang="zh-CN" altLang="en-US" sz="2800" b="1" dirty="0">
              <a:latin typeface="微软雅黑" panose="020B0503020204020204" charset="-122"/>
              <a:ea typeface="微软雅黑" panose="020B0503020204020204" charset="-122"/>
              <a:sym typeface="+mn-ea"/>
            </a:endParaRPr>
          </a:p>
        </p:txBody>
      </p:sp>
      <p:sp>
        <p:nvSpPr>
          <p:cNvPr id="95236" name="Rectangle 5"/>
          <p:cNvSpPr/>
          <p:nvPr/>
        </p:nvSpPr>
        <p:spPr>
          <a:xfrm>
            <a:off x="466725" y="1226185"/>
            <a:ext cx="8199120" cy="5262245"/>
          </a:xfrm>
          <a:prstGeom prst="rect">
            <a:avLst/>
          </a:prstGeom>
          <a:noFill/>
          <a:ln w="9525">
            <a:noFill/>
          </a:ln>
        </p:spPr>
        <p:txBody>
          <a:bodyPr wrap="square">
            <a:spAutoFit/>
          </a:bodyPr>
          <a:p>
            <a:pPr>
              <a:lnSpc>
                <a:spcPct val="150000"/>
              </a:lnSpc>
            </a:pPr>
            <a:r>
              <a:rPr lang="zh-CN" altLang="en-US" sz="2400" b="1" dirty="0">
                <a:solidFill>
                  <a:schemeClr val="tx2"/>
                </a:solidFill>
                <a:latin typeface="微软雅黑" panose="020B0503020204020204" charset="-122"/>
                <a:ea typeface="微软雅黑" panose="020B0503020204020204" charset="-122"/>
                <a:cs typeface="微软雅黑" panose="020B0503020204020204" charset="-122"/>
              </a:rPr>
              <a:t>关于包干与变更</a:t>
            </a:r>
            <a:endParaRPr lang="zh-CN" altLang="en-US" sz="2400" b="1" dirty="0">
              <a:solidFill>
                <a:schemeClr val="tx2"/>
              </a:solidFill>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(5)   </a:t>
            </a:r>
            <a:r>
              <a:rPr lang="zh-CN" altLang="en-US" sz="2000" dirty="0">
                <a:latin typeface="微软雅黑" panose="020B0503020204020204" charset="-122"/>
                <a:ea typeface="微软雅黑" panose="020B0503020204020204" charset="-122"/>
                <a:cs typeface="微软雅黑" panose="020B0503020204020204" charset="-122"/>
              </a:rPr>
              <a:t>因此，总价包干的合同性质，并不意味着不再按设计变更指令而确定决算总价，也不意味着通过使合同的其中一方承担过大的风险而使合同总价不可调</a:t>
            </a:r>
            <a:r>
              <a:rPr lang="en-US" altLang="zh-CN" sz="2000" dirty="0">
                <a:latin typeface="微软雅黑" panose="020B0503020204020204" charset="-122"/>
                <a:ea typeface="微软雅黑" panose="020B0503020204020204" charset="-122"/>
                <a:cs typeface="微软雅黑" panose="020B0503020204020204" charset="-122"/>
              </a:rPr>
              <a:t>(</a:t>
            </a:r>
            <a:r>
              <a:rPr lang="zh-CN" altLang="en-US" sz="2000" dirty="0">
                <a:latin typeface="微软雅黑" panose="020B0503020204020204" charset="-122"/>
                <a:ea typeface="微软雅黑" panose="020B0503020204020204" charset="-122"/>
                <a:cs typeface="微软雅黑" panose="020B0503020204020204" charset="-122"/>
              </a:rPr>
              <a:t>变更是双方在 签订合同时所无法预知的，否则会对合同中的一方不公平，及使变更指令获得实施及项目管理受到影响</a:t>
            </a:r>
            <a:r>
              <a:rPr lang="en-US" altLang="zh-CN" sz="2000" dirty="0">
                <a:latin typeface="微软雅黑" panose="020B0503020204020204" charset="-122"/>
                <a:ea typeface="微软雅黑" panose="020B0503020204020204" charset="-122"/>
                <a:cs typeface="微软雅黑" panose="020B0503020204020204" charset="-122"/>
              </a:rPr>
              <a:t>)</a:t>
            </a:r>
            <a:r>
              <a:rPr lang="zh-CN" altLang="en-US" sz="2000" dirty="0">
                <a:latin typeface="微软雅黑" panose="020B0503020204020204" charset="-122"/>
                <a:ea typeface="微软雅黑" panose="020B0503020204020204" charset="-122"/>
                <a:cs typeface="微软雅黑" panose="020B0503020204020204" charset="-122"/>
              </a:rPr>
              <a:t>。</a:t>
            </a:r>
            <a:r>
              <a:rPr lang="zh-CN" altLang="en-US" sz="2000" b="1" dirty="0">
                <a:solidFill>
                  <a:srgbClr val="CCECFF"/>
                </a:solidFill>
                <a:latin typeface="微软雅黑" panose="020B0503020204020204" charset="-122"/>
                <a:ea typeface="微软雅黑" panose="020B0503020204020204" charset="-122"/>
                <a:cs typeface="微软雅黑" panose="020B0503020204020204" charset="-122"/>
              </a:rPr>
              <a:t>    </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(6)  </a:t>
            </a:r>
            <a:r>
              <a:rPr lang="zh-CN" altLang="en-US" sz="2000" dirty="0">
                <a:latin typeface="微软雅黑" panose="020B0503020204020204" charset="-122"/>
                <a:ea typeface="微软雅黑" panose="020B0503020204020204" charset="-122"/>
                <a:cs typeface="微软雅黑" panose="020B0503020204020204" charset="-122"/>
              </a:rPr>
              <a:t>因此：</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(i)   </a:t>
            </a:r>
            <a:r>
              <a:rPr lang="zh-CN" altLang="en-US" sz="2000" dirty="0">
                <a:latin typeface="微软雅黑" panose="020B0503020204020204" charset="-122"/>
                <a:ea typeface="微软雅黑" panose="020B0503020204020204" charset="-122"/>
                <a:cs typeface="微软雅黑" panose="020B0503020204020204" charset="-122"/>
              </a:rPr>
              <a:t>不适合以投标时计取一定比例包干费方式，定义总价包干的合同性质，及简单处理合同决算；</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(ii)   “</a:t>
            </a:r>
            <a:r>
              <a:rPr lang="zh-CN" altLang="en-US" sz="2000" dirty="0">
                <a:latin typeface="微软雅黑" panose="020B0503020204020204" charset="-122"/>
                <a:ea typeface="微软雅黑" panose="020B0503020204020204" charset="-122"/>
                <a:cs typeface="微软雅黑" panose="020B0503020204020204" charset="-122"/>
              </a:rPr>
              <a:t>零星变更包干”的条款，对合同双方均属不公平，及会导致执行中关于事件、指令、字目等方面的适用判定产生争议，及使工程受到影响。</a:t>
            </a:r>
            <a:endParaRPr lang="zh-CN" altLang="en-US" sz="2000" dirty="0">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 name="灯片编号占位符 5"/>
          <p:cNvSpPr txBox="1">
            <a:spLocks noGrp="1"/>
          </p:cNvSpPr>
          <p:nvPr>
            <p:ph type="sldNum" sz="quarter" idx="12"/>
          </p:nvPr>
        </p:nvSpPr>
        <p:spPr bwMode="auto">
          <a:xfrm>
            <a:off x="6553200" y="6033135"/>
            <a:ext cx="1905000" cy="457200"/>
          </a:xfrm>
        </p:spPr>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96259" name="Rectangle 6"/>
          <p:cNvSpPr>
            <a:spLocks noGrp="1"/>
          </p:cNvSpPr>
          <p:nvPr>
            <p:ph type="title"/>
          </p:nvPr>
        </p:nvSpPr>
        <p:spPr>
          <a:xfrm>
            <a:off x="250825" y="438150"/>
            <a:ext cx="8353425" cy="1143000"/>
          </a:xfrm>
        </p:spPr>
        <p:txBody>
          <a:bodyPr vert="horz" wrap="square" lIns="91440" tIns="45720" rIns="91440" bIns="45720" anchor="ctr" anchorCtr="0"/>
          <a:p>
            <a:pPr marL="762000" indent="-762000" algn="l" eaLnBrk="1" hangingPunct="1"/>
            <a:r>
              <a:rPr lang="zh-CN" altLang="en-US" sz="2800" b="1" dirty="0">
                <a:latin typeface="微软雅黑" panose="020B0503020204020204" charset="-122"/>
                <a:ea typeface="微软雅黑" panose="020B0503020204020204" charset="-122"/>
              </a:rPr>
              <a:t>各类合同形式风险分配情况</a:t>
            </a:r>
            <a:br>
              <a:rPr lang="zh-CN" altLang="en-US" b="1" dirty="0"/>
            </a:br>
            <a:endParaRPr lang="zh-CN" altLang="en-US" b="1" dirty="0"/>
          </a:p>
        </p:txBody>
      </p:sp>
      <p:sp>
        <p:nvSpPr>
          <p:cNvPr id="96260" name="Rectangle 7"/>
          <p:cNvSpPr>
            <a:spLocks noGrp="1"/>
          </p:cNvSpPr>
          <p:nvPr>
            <p:ph idx="1"/>
          </p:nvPr>
        </p:nvSpPr>
        <p:spPr>
          <a:xfrm>
            <a:off x="381000" y="1845310"/>
            <a:ext cx="8763000" cy="5661025"/>
          </a:xfrm>
        </p:spPr>
        <p:txBody>
          <a:bodyPr vert="horz" wrap="square" lIns="91440" tIns="45720" rIns="91440" bIns="45720" anchor="t" anchorCtr="0"/>
          <a:p>
            <a:pPr eaLnBrk="1" hangingPunct="1"/>
            <a:endParaRPr lang="en-US" altLang="zh-CN" b="1" dirty="0"/>
          </a:p>
          <a:p>
            <a:pPr eaLnBrk="1" hangingPunct="1"/>
            <a:r>
              <a:rPr lang="en-US" altLang="zh-CN" b="1" dirty="0"/>
              <a:t>                </a:t>
            </a:r>
            <a:endParaRPr lang="en-US" altLang="zh-CN" b="1" dirty="0"/>
          </a:p>
          <a:p>
            <a:pPr eaLnBrk="1" hangingPunct="1"/>
            <a:endParaRPr lang="en-US" altLang="zh-CN" b="1" dirty="0"/>
          </a:p>
          <a:p>
            <a:pPr eaLnBrk="1" hangingPunct="1"/>
            <a:r>
              <a:rPr lang="en-US" altLang="zh-CN" b="1" dirty="0"/>
              <a:t> </a:t>
            </a:r>
            <a:endParaRPr lang="zh-TW" altLang="en-US" b="1" dirty="0"/>
          </a:p>
          <a:p>
            <a:pPr eaLnBrk="1" hangingPunct="1"/>
            <a:r>
              <a:rPr lang="en-US" altLang="zh-CN" b="1" dirty="0"/>
              <a:t> </a:t>
            </a:r>
            <a:endParaRPr lang="zh-TW" altLang="en-US" b="1" dirty="0"/>
          </a:p>
          <a:p>
            <a:pPr eaLnBrk="1" hangingPunct="1"/>
            <a:endParaRPr lang="en-US" altLang="zh-CN" b="1" dirty="0"/>
          </a:p>
          <a:p>
            <a:pPr eaLnBrk="1" hangingPunct="1"/>
            <a:r>
              <a:rPr lang="en-US" altLang="zh-CN" b="1" dirty="0"/>
              <a:t>                                </a:t>
            </a:r>
            <a:endParaRPr lang="en-US" altLang="zh-CN" b="1" dirty="0"/>
          </a:p>
          <a:p>
            <a:pPr eaLnBrk="1" hangingPunct="1"/>
            <a:r>
              <a:rPr lang="en-US" altLang="zh-CN" b="1" dirty="0"/>
              <a:t> </a:t>
            </a:r>
            <a:endParaRPr lang="zh-TW" altLang="en-US" b="1" dirty="0"/>
          </a:p>
          <a:p>
            <a:pPr eaLnBrk="1" hangingPunct="1"/>
            <a:endParaRPr lang="en-US" altLang="zh-CN" b="1" dirty="0"/>
          </a:p>
          <a:p>
            <a:pPr eaLnBrk="1" hangingPunct="1"/>
            <a:endParaRPr lang="en-US" altLang="zh-CN" b="1" dirty="0"/>
          </a:p>
          <a:p>
            <a:pPr eaLnBrk="1" hangingPunct="1"/>
            <a:endParaRPr lang="en-US" altLang="zh-CN" b="1" dirty="0"/>
          </a:p>
          <a:p>
            <a:pPr eaLnBrk="1" hangingPunct="1"/>
            <a:endParaRPr lang="en-US" altLang="zh-CN" b="1" dirty="0"/>
          </a:p>
          <a:p>
            <a:pPr eaLnBrk="1" hangingPunct="1"/>
            <a:endParaRPr lang="en-US" altLang="zh-CN" b="1" dirty="0"/>
          </a:p>
          <a:p>
            <a:pPr eaLnBrk="1" hangingPunct="1"/>
            <a:endParaRPr lang="en-US" altLang="zh-CN" b="1" dirty="0"/>
          </a:p>
          <a:p>
            <a:pPr eaLnBrk="1" hangingPunct="1"/>
            <a:endParaRPr lang="en-US" altLang="zh-CN" b="1" dirty="0"/>
          </a:p>
          <a:p>
            <a:pPr eaLnBrk="1" hangingPunct="1"/>
            <a:endParaRPr lang="en-US" altLang="zh-CN" b="1" dirty="0"/>
          </a:p>
          <a:p>
            <a:pPr eaLnBrk="1" hangingPunct="1"/>
            <a:endParaRPr lang="en-US" altLang="zh-CN" b="1" dirty="0"/>
          </a:p>
          <a:p>
            <a:pPr eaLnBrk="1" hangingPunct="1"/>
            <a:endParaRPr lang="en-US" altLang="zh-CN" b="1" dirty="0"/>
          </a:p>
          <a:p>
            <a:pPr eaLnBrk="1" hangingPunct="1"/>
            <a:endParaRPr lang="en-US" altLang="zh-CN" b="1" dirty="0"/>
          </a:p>
          <a:p>
            <a:pPr eaLnBrk="1" hangingPunct="1"/>
            <a:endParaRPr lang="zh-TW" altLang="en-US" b="1" dirty="0"/>
          </a:p>
          <a:p>
            <a:pPr eaLnBrk="1" hangingPunct="1"/>
            <a:r>
              <a:rPr lang="en-US" altLang="zh-CN" b="1" dirty="0"/>
              <a:t>	</a:t>
            </a:r>
            <a:endParaRPr lang="en-US" altLang="zh-CN" b="1" dirty="0"/>
          </a:p>
          <a:p>
            <a:pPr eaLnBrk="1" hangingPunct="1"/>
            <a:endParaRPr lang="en-US" altLang="zh-CN" b="1" dirty="0"/>
          </a:p>
          <a:p>
            <a:pPr eaLnBrk="1" hangingPunct="1">
              <a:lnSpc>
                <a:spcPct val="90000"/>
              </a:lnSpc>
              <a:buNone/>
            </a:pPr>
            <a:r>
              <a:rPr lang="en-US" altLang="zh-CN" dirty="0"/>
              <a:t>                                </a:t>
            </a:r>
            <a:endParaRPr lang="en-US" altLang="zh-CN" dirty="0"/>
          </a:p>
        </p:txBody>
      </p:sp>
      <p:sp>
        <p:nvSpPr>
          <p:cNvPr id="96261" name="Line 8"/>
          <p:cNvSpPr/>
          <p:nvPr/>
        </p:nvSpPr>
        <p:spPr>
          <a:xfrm>
            <a:off x="1908175" y="2910523"/>
            <a:ext cx="0" cy="2895600"/>
          </a:xfrm>
          <a:prstGeom prst="line">
            <a:avLst/>
          </a:prstGeom>
          <a:ln w="9525" cap="flat" cmpd="sng">
            <a:solidFill>
              <a:schemeClr val="tx1"/>
            </a:solidFill>
            <a:prstDash val="solid"/>
            <a:headEnd type="none" w="med" len="med"/>
            <a:tailEnd type="none" w="med" len="med"/>
          </a:ln>
        </p:spPr>
      </p:sp>
      <p:sp>
        <p:nvSpPr>
          <p:cNvPr id="96262" name="Line 9"/>
          <p:cNvSpPr/>
          <p:nvPr/>
        </p:nvSpPr>
        <p:spPr>
          <a:xfrm>
            <a:off x="2987675" y="5806123"/>
            <a:ext cx="3048000" cy="0"/>
          </a:xfrm>
          <a:prstGeom prst="line">
            <a:avLst/>
          </a:prstGeom>
          <a:ln w="9525" cap="flat" cmpd="sng">
            <a:solidFill>
              <a:schemeClr val="tx1"/>
            </a:solidFill>
            <a:prstDash val="solid"/>
            <a:headEnd type="none" w="med" len="med"/>
            <a:tailEnd type="none" w="med" len="med"/>
          </a:ln>
        </p:spPr>
      </p:sp>
      <p:sp>
        <p:nvSpPr>
          <p:cNvPr id="96263" name="Line 10"/>
          <p:cNvSpPr/>
          <p:nvPr/>
        </p:nvSpPr>
        <p:spPr>
          <a:xfrm flipV="1">
            <a:off x="1428750" y="2350135"/>
            <a:ext cx="0" cy="1066800"/>
          </a:xfrm>
          <a:prstGeom prst="line">
            <a:avLst/>
          </a:prstGeom>
          <a:ln w="9525" cap="flat" cmpd="sng">
            <a:solidFill>
              <a:schemeClr val="tx1"/>
            </a:solidFill>
            <a:prstDash val="solid"/>
            <a:headEnd type="none" w="med" len="med"/>
            <a:tailEnd type="triangle" w="med" len="med"/>
          </a:ln>
        </p:spPr>
      </p:sp>
      <p:sp>
        <p:nvSpPr>
          <p:cNvPr id="96264" name="Line 11"/>
          <p:cNvSpPr/>
          <p:nvPr/>
        </p:nvSpPr>
        <p:spPr>
          <a:xfrm>
            <a:off x="5795963" y="6237923"/>
            <a:ext cx="1066800" cy="0"/>
          </a:xfrm>
          <a:prstGeom prst="line">
            <a:avLst/>
          </a:prstGeom>
          <a:ln w="9525" cap="flat" cmpd="sng">
            <a:solidFill>
              <a:schemeClr val="tx1"/>
            </a:solidFill>
            <a:prstDash val="solid"/>
            <a:headEnd type="none" w="med" len="med"/>
            <a:tailEnd type="triangle" w="med" len="med"/>
          </a:ln>
        </p:spPr>
      </p:sp>
      <p:sp>
        <p:nvSpPr>
          <p:cNvPr id="96265" name="Line 12"/>
          <p:cNvSpPr/>
          <p:nvPr/>
        </p:nvSpPr>
        <p:spPr>
          <a:xfrm>
            <a:off x="1908175" y="5806123"/>
            <a:ext cx="1066800" cy="0"/>
          </a:xfrm>
          <a:prstGeom prst="line">
            <a:avLst/>
          </a:prstGeom>
          <a:ln w="9525" cap="flat" cmpd="sng">
            <a:solidFill>
              <a:schemeClr val="tx1"/>
            </a:solidFill>
            <a:prstDash val="solid"/>
            <a:headEnd type="none" w="med" len="med"/>
            <a:tailEnd type="none" w="med" len="med"/>
          </a:ln>
        </p:spPr>
      </p:sp>
      <p:sp>
        <p:nvSpPr>
          <p:cNvPr id="96266" name="Line 13"/>
          <p:cNvSpPr/>
          <p:nvPr/>
        </p:nvSpPr>
        <p:spPr>
          <a:xfrm>
            <a:off x="5940425" y="5806123"/>
            <a:ext cx="1676400" cy="0"/>
          </a:xfrm>
          <a:prstGeom prst="line">
            <a:avLst/>
          </a:prstGeom>
          <a:ln w="9525" cap="flat" cmpd="sng">
            <a:solidFill>
              <a:schemeClr val="tx1"/>
            </a:solidFill>
            <a:prstDash val="solid"/>
            <a:headEnd type="none" w="med" len="med"/>
            <a:tailEnd type="none" w="med" len="med"/>
          </a:ln>
        </p:spPr>
      </p:sp>
      <p:sp>
        <p:nvSpPr>
          <p:cNvPr id="96267" name="Line 14"/>
          <p:cNvSpPr/>
          <p:nvPr/>
        </p:nvSpPr>
        <p:spPr>
          <a:xfrm flipV="1">
            <a:off x="1905000" y="2134235"/>
            <a:ext cx="0" cy="838200"/>
          </a:xfrm>
          <a:prstGeom prst="line">
            <a:avLst/>
          </a:prstGeom>
          <a:ln w="9525" cap="flat" cmpd="sng">
            <a:solidFill>
              <a:schemeClr val="tx1"/>
            </a:solidFill>
            <a:prstDash val="solid"/>
            <a:headEnd type="none" w="med" len="med"/>
            <a:tailEnd type="none" w="med" len="med"/>
          </a:ln>
        </p:spPr>
      </p:sp>
      <p:sp>
        <p:nvSpPr>
          <p:cNvPr id="96268" name="Line 15"/>
          <p:cNvSpPr/>
          <p:nvPr/>
        </p:nvSpPr>
        <p:spPr>
          <a:xfrm>
            <a:off x="1905000" y="1765935"/>
            <a:ext cx="0" cy="0"/>
          </a:xfrm>
          <a:prstGeom prst="line">
            <a:avLst/>
          </a:prstGeom>
          <a:ln w="9525" cap="flat" cmpd="sng">
            <a:solidFill>
              <a:schemeClr val="tx1"/>
            </a:solidFill>
            <a:prstDash val="solid"/>
            <a:headEnd type="none" w="med" len="med"/>
            <a:tailEnd type="none" w="med" len="med"/>
          </a:ln>
        </p:spPr>
      </p:sp>
      <p:sp>
        <p:nvSpPr>
          <p:cNvPr id="96269" name="Line 16"/>
          <p:cNvSpPr/>
          <p:nvPr/>
        </p:nvSpPr>
        <p:spPr>
          <a:xfrm>
            <a:off x="2195513" y="2277110"/>
            <a:ext cx="5334000" cy="3352800"/>
          </a:xfrm>
          <a:prstGeom prst="line">
            <a:avLst/>
          </a:prstGeom>
          <a:ln w="9525" cap="flat" cmpd="sng">
            <a:solidFill>
              <a:schemeClr val="tx1"/>
            </a:solidFill>
            <a:prstDash val="solid"/>
            <a:headEnd type="none" w="med" len="med"/>
            <a:tailEnd type="none" w="med" len="med"/>
          </a:ln>
        </p:spPr>
      </p:sp>
      <p:sp>
        <p:nvSpPr>
          <p:cNvPr id="96270" name="Line 17"/>
          <p:cNvSpPr/>
          <p:nvPr/>
        </p:nvSpPr>
        <p:spPr>
          <a:xfrm>
            <a:off x="3419475" y="2599373"/>
            <a:ext cx="0" cy="685800"/>
          </a:xfrm>
          <a:prstGeom prst="line">
            <a:avLst/>
          </a:prstGeom>
          <a:ln w="9525" cap="flat" cmpd="sng">
            <a:solidFill>
              <a:schemeClr val="tx1"/>
            </a:solidFill>
            <a:prstDash val="solid"/>
            <a:headEnd type="none" w="med" len="med"/>
            <a:tailEnd type="none" w="med" len="med"/>
          </a:ln>
        </p:spPr>
      </p:sp>
      <p:sp>
        <p:nvSpPr>
          <p:cNvPr id="96271" name="Line 18"/>
          <p:cNvSpPr/>
          <p:nvPr/>
        </p:nvSpPr>
        <p:spPr>
          <a:xfrm>
            <a:off x="4284663" y="3142298"/>
            <a:ext cx="0" cy="838200"/>
          </a:xfrm>
          <a:prstGeom prst="line">
            <a:avLst/>
          </a:prstGeom>
          <a:ln w="9525" cap="flat" cmpd="sng">
            <a:solidFill>
              <a:schemeClr val="tx1"/>
            </a:solidFill>
            <a:prstDash val="solid"/>
            <a:headEnd type="none" w="med" len="med"/>
            <a:tailEnd type="none" w="med" len="med"/>
          </a:ln>
        </p:spPr>
      </p:sp>
      <p:sp>
        <p:nvSpPr>
          <p:cNvPr id="96272" name="Line 19"/>
          <p:cNvSpPr/>
          <p:nvPr/>
        </p:nvSpPr>
        <p:spPr>
          <a:xfrm>
            <a:off x="5148263" y="3718560"/>
            <a:ext cx="0" cy="1066800"/>
          </a:xfrm>
          <a:prstGeom prst="line">
            <a:avLst/>
          </a:prstGeom>
          <a:ln w="9525" cap="flat" cmpd="sng">
            <a:solidFill>
              <a:schemeClr val="tx1"/>
            </a:solidFill>
            <a:prstDash val="solid"/>
            <a:headEnd type="none" w="med" len="med"/>
            <a:tailEnd type="none" w="med" len="med"/>
          </a:ln>
        </p:spPr>
      </p:sp>
      <p:sp>
        <p:nvSpPr>
          <p:cNvPr id="96273" name="Line 20"/>
          <p:cNvSpPr/>
          <p:nvPr/>
        </p:nvSpPr>
        <p:spPr>
          <a:xfrm>
            <a:off x="6084888" y="4293235"/>
            <a:ext cx="0" cy="990600"/>
          </a:xfrm>
          <a:prstGeom prst="line">
            <a:avLst/>
          </a:prstGeom>
          <a:ln w="9525" cap="flat" cmpd="sng">
            <a:solidFill>
              <a:schemeClr val="tx1"/>
            </a:solidFill>
            <a:prstDash val="solid"/>
            <a:headEnd type="none" w="med" len="med"/>
            <a:tailEnd type="none" w="med" len="med"/>
          </a:ln>
        </p:spPr>
      </p:sp>
      <p:sp>
        <p:nvSpPr>
          <p:cNvPr id="96274" name="Line 21"/>
          <p:cNvSpPr/>
          <p:nvPr/>
        </p:nvSpPr>
        <p:spPr>
          <a:xfrm>
            <a:off x="6948488" y="4726623"/>
            <a:ext cx="0" cy="914400"/>
          </a:xfrm>
          <a:prstGeom prst="line">
            <a:avLst/>
          </a:prstGeom>
          <a:ln w="9525" cap="flat" cmpd="sng">
            <a:solidFill>
              <a:schemeClr val="tx1"/>
            </a:solidFill>
            <a:prstDash val="solid"/>
            <a:headEnd type="none" w="med" len="med"/>
            <a:tailEnd type="none" w="med" len="med"/>
          </a:ln>
        </p:spPr>
      </p:sp>
      <p:sp>
        <p:nvSpPr>
          <p:cNvPr id="96275" name="Line 22"/>
          <p:cNvSpPr/>
          <p:nvPr/>
        </p:nvSpPr>
        <p:spPr>
          <a:xfrm>
            <a:off x="2700338" y="2061210"/>
            <a:ext cx="0" cy="762000"/>
          </a:xfrm>
          <a:prstGeom prst="line">
            <a:avLst/>
          </a:prstGeom>
          <a:ln w="9525" cap="flat" cmpd="sng">
            <a:solidFill>
              <a:schemeClr val="tx1"/>
            </a:solidFill>
            <a:prstDash val="solid"/>
            <a:headEnd type="none" w="med" len="med"/>
            <a:tailEnd type="none" w="med" len="med"/>
          </a:ln>
        </p:spPr>
      </p:sp>
      <p:sp>
        <p:nvSpPr>
          <p:cNvPr id="96276" name="Text Box 23"/>
          <p:cNvSpPr txBox="1"/>
          <p:nvPr/>
        </p:nvSpPr>
        <p:spPr>
          <a:xfrm rot="-5400000">
            <a:off x="671513" y="3872548"/>
            <a:ext cx="1511300" cy="845185"/>
          </a:xfrm>
          <a:prstGeom prst="rect">
            <a:avLst/>
          </a:prstGeom>
          <a:noFill/>
          <a:ln w="9525">
            <a:noFill/>
          </a:ln>
        </p:spPr>
        <p:txBody>
          <a:bodyPr>
            <a:spAutoFit/>
          </a:bodyPr>
          <a:p>
            <a:pPr algn="ctr">
              <a:spcBef>
                <a:spcPct val="50000"/>
              </a:spcBef>
            </a:pPr>
            <a:r>
              <a:rPr lang="en-US" altLang="zh-CN" sz="1400" dirty="0">
                <a:latin typeface="微软雅黑" panose="020B0503020204020204" charset="-122"/>
                <a:ea typeface="微软雅黑" panose="020B0503020204020204" charset="-122"/>
                <a:cs typeface="微软雅黑" panose="020B0503020204020204" charset="-122"/>
              </a:rPr>
              <a:t>Contractor’s risk</a:t>
            </a:r>
            <a:endParaRPr lang="en-US" altLang="zh-CN" sz="1400" dirty="0">
              <a:latin typeface="微软雅黑" panose="020B0503020204020204" charset="-122"/>
              <a:ea typeface="微软雅黑" panose="020B0503020204020204" charset="-122"/>
              <a:cs typeface="微软雅黑" panose="020B0503020204020204" charset="-122"/>
            </a:endParaRPr>
          </a:p>
          <a:p>
            <a:pPr algn="ctr">
              <a:spcBef>
                <a:spcPct val="50000"/>
              </a:spcBef>
            </a:pPr>
            <a:r>
              <a:rPr lang="zh-CN" altLang="en-US" sz="1400" dirty="0">
                <a:latin typeface="微软雅黑" panose="020B0503020204020204" charset="-122"/>
                <a:ea typeface="微软雅黑" panose="020B0503020204020204" charset="-122"/>
                <a:cs typeface="微软雅黑" panose="020B0503020204020204" charset="-122"/>
              </a:rPr>
              <a:t>承建商的风险</a:t>
            </a:r>
            <a:endParaRPr lang="zh-CN" altLang="en-US" sz="1400" dirty="0">
              <a:latin typeface="微软雅黑" panose="020B0503020204020204" charset="-122"/>
              <a:ea typeface="微软雅黑" panose="020B0503020204020204" charset="-122"/>
              <a:cs typeface="微软雅黑" panose="020B0503020204020204" charset="-122"/>
            </a:endParaRPr>
          </a:p>
        </p:txBody>
      </p:sp>
      <p:sp>
        <p:nvSpPr>
          <p:cNvPr id="96277" name="Text Box 24"/>
          <p:cNvSpPr txBox="1"/>
          <p:nvPr/>
        </p:nvSpPr>
        <p:spPr>
          <a:xfrm>
            <a:off x="3971925" y="5877560"/>
            <a:ext cx="1824355" cy="629920"/>
          </a:xfrm>
          <a:prstGeom prst="rect">
            <a:avLst/>
          </a:prstGeom>
          <a:noFill/>
          <a:ln w="9525">
            <a:noFill/>
          </a:ln>
        </p:spPr>
        <p:txBody>
          <a:bodyPr wrap="square">
            <a:spAutoFit/>
          </a:bodyPr>
          <a:p>
            <a:pPr algn="ctr">
              <a:spcBef>
                <a:spcPct val="50000"/>
              </a:spcBef>
            </a:pPr>
            <a:r>
              <a:rPr lang="en-US" altLang="zh-CN" sz="1400" dirty="0">
                <a:latin typeface="微软雅黑" panose="020B0503020204020204" charset="-122"/>
                <a:ea typeface="微软雅黑" panose="020B0503020204020204" charset="-122"/>
                <a:cs typeface="微软雅黑" panose="020B0503020204020204" charset="-122"/>
              </a:rPr>
              <a:t>Employer’s risk</a:t>
            </a:r>
            <a:endParaRPr lang="en-US" altLang="zh-CN" sz="1400" dirty="0">
              <a:latin typeface="微软雅黑" panose="020B0503020204020204" charset="-122"/>
              <a:ea typeface="微软雅黑" panose="020B0503020204020204" charset="-122"/>
              <a:cs typeface="微软雅黑" panose="020B0503020204020204" charset="-122"/>
            </a:endParaRPr>
          </a:p>
          <a:p>
            <a:pPr algn="ctr">
              <a:spcBef>
                <a:spcPct val="50000"/>
              </a:spcBef>
            </a:pPr>
            <a:r>
              <a:rPr lang="zh-CN" altLang="en-US" sz="1400" dirty="0">
                <a:latin typeface="微软雅黑" panose="020B0503020204020204" charset="-122"/>
                <a:ea typeface="微软雅黑" panose="020B0503020204020204" charset="-122"/>
                <a:cs typeface="微软雅黑" panose="020B0503020204020204" charset="-122"/>
              </a:rPr>
              <a:t>建设单位的风险</a:t>
            </a:r>
            <a:endParaRPr lang="zh-CN" altLang="en-US" sz="1400" dirty="0">
              <a:latin typeface="微软雅黑" panose="020B0503020204020204" charset="-122"/>
              <a:ea typeface="微软雅黑" panose="020B0503020204020204" charset="-122"/>
              <a:cs typeface="微软雅黑" panose="020B0503020204020204" charset="-122"/>
            </a:endParaRPr>
          </a:p>
        </p:txBody>
      </p:sp>
      <p:sp>
        <p:nvSpPr>
          <p:cNvPr id="96278" name="Text Box 25"/>
          <p:cNvSpPr txBox="1"/>
          <p:nvPr/>
        </p:nvSpPr>
        <p:spPr>
          <a:xfrm>
            <a:off x="6372225" y="4437698"/>
            <a:ext cx="2447925" cy="521970"/>
          </a:xfrm>
          <a:prstGeom prst="rect">
            <a:avLst/>
          </a:prstGeom>
          <a:noFill/>
          <a:ln w="9525">
            <a:noFill/>
          </a:ln>
        </p:spPr>
        <p:txBody>
          <a:bodyPr>
            <a:spAutoFit/>
          </a:bodyPr>
          <a:p>
            <a:pPr algn="ctr">
              <a:spcBef>
                <a:spcPct val="50000"/>
              </a:spcBef>
            </a:pPr>
            <a:r>
              <a:rPr lang="en-US" altLang="zh-CN" sz="1400" dirty="0">
                <a:latin typeface="微软雅黑" panose="020B0503020204020204" charset="-122"/>
                <a:ea typeface="微软雅黑" panose="020B0503020204020204" charset="-122"/>
                <a:cs typeface="微软雅黑" panose="020B0503020204020204" charset="-122"/>
              </a:rPr>
              <a:t>Cost plus % </a:t>
            </a:r>
            <a:r>
              <a:rPr lang="zh-CN" altLang="en-US" sz="1400" dirty="0">
                <a:latin typeface="微软雅黑" panose="020B0503020204020204" charset="-122"/>
                <a:ea typeface="微软雅黑" panose="020B0503020204020204" charset="-122"/>
                <a:cs typeface="微软雅黑" panose="020B0503020204020204" charset="-122"/>
              </a:rPr>
              <a:t>成本加费率合同</a:t>
            </a:r>
            <a:endParaRPr lang="zh-CN" altLang="en-US" sz="1400" dirty="0">
              <a:latin typeface="微软雅黑" panose="020B0503020204020204" charset="-122"/>
              <a:ea typeface="微软雅黑" panose="020B0503020204020204" charset="-122"/>
              <a:cs typeface="微软雅黑" panose="020B0503020204020204" charset="-122"/>
            </a:endParaRPr>
          </a:p>
        </p:txBody>
      </p:sp>
      <p:sp>
        <p:nvSpPr>
          <p:cNvPr id="96279" name="Text Box 26"/>
          <p:cNvSpPr txBox="1"/>
          <p:nvPr/>
        </p:nvSpPr>
        <p:spPr>
          <a:xfrm>
            <a:off x="5580063" y="4005898"/>
            <a:ext cx="3097212" cy="304800"/>
          </a:xfrm>
          <a:prstGeom prst="rect">
            <a:avLst/>
          </a:prstGeom>
          <a:noFill/>
          <a:ln w="9525">
            <a:noFill/>
          </a:ln>
        </p:spPr>
        <p:txBody>
          <a:bodyPr>
            <a:spAutoFit/>
          </a:bodyPr>
          <a:p>
            <a:pPr algn="ctr">
              <a:spcBef>
                <a:spcPct val="50000"/>
              </a:spcBef>
            </a:pPr>
            <a:r>
              <a:rPr lang="en-US" altLang="zh-CN" sz="1400" dirty="0">
                <a:latin typeface="微软雅黑" panose="020B0503020204020204" charset="-122"/>
                <a:ea typeface="微软雅黑" panose="020B0503020204020204" charset="-122"/>
                <a:cs typeface="微软雅黑" panose="020B0503020204020204" charset="-122"/>
              </a:rPr>
              <a:t>Cost plus fixed fee </a:t>
            </a:r>
            <a:r>
              <a:rPr lang="zh-CN" altLang="en-US" sz="1400" dirty="0">
                <a:latin typeface="微软雅黑" panose="020B0503020204020204" charset="-122"/>
                <a:ea typeface="微软雅黑" panose="020B0503020204020204" charset="-122"/>
                <a:cs typeface="微软雅黑" panose="020B0503020204020204" charset="-122"/>
              </a:rPr>
              <a:t>成本加固定费合同</a:t>
            </a:r>
            <a:endParaRPr lang="zh-CN" altLang="en-US" sz="1400" dirty="0">
              <a:latin typeface="微软雅黑" panose="020B0503020204020204" charset="-122"/>
              <a:ea typeface="微软雅黑" panose="020B0503020204020204" charset="-122"/>
              <a:cs typeface="微软雅黑" panose="020B0503020204020204" charset="-122"/>
            </a:endParaRPr>
          </a:p>
        </p:txBody>
      </p:sp>
      <p:sp>
        <p:nvSpPr>
          <p:cNvPr id="96280" name="Text Box 27"/>
          <p:cNvSpPr txBox="1"/>
          <p:nvPr/>
        </p:nvSpPr>
        <p:spPr>
          <a:xfrm>
            <a:off x="4500563" y="3429635"/>
            <a:ext cx="2447925" cy="304800"/>
          </a:xfrm>
          <a:prstGeom prst="rect">
            <a:avLst/>
          </a:prstGeom>
          <a:noFill/>
          <a:ln w="9525">
            <a:noFill/>
          </a:ln>
        </p:spPr>
        <p:txBody>
          <a:bodyPr>
            <a:spAutoFit/>
          </a:bodyPr>
          <a:p>
            <a:pPr algn="ctr">
              <a:spcBef>
                <a:spcPct val="50000"/>
              </a:spcBef>
            </a:pPr>
            <a:r>
              <a:rPr lang="en-US" altLang="zh-CN" sz="1400" dirty="0">
                <a:latin typeface="微软雅黑" panose="020B0503020204020204" charset="-122"/>
                <a:ea typeface="微软雅黑" panose="020B0503020204020204" charset="-122"/>
                <a:cs typeface="微软雅黑" panose="020B0503020204020204" charset="-122"/>
              </a:rPr>
              <a:t>Schedule </a:t>
            </a:r>
            <a:r>
              <a:rPr lang="zh-CN" altLang="en-US" sz="1400" dirty="0">
                <a:latin typeface="微软雅黑" panose="020B0503020204020204" charset="-122"/>
                <a:ea typeface="微软雅黑" panose="020B0503020204020204" charset="-122"/>
                <a:cs typeface="微软雅黑" panose="020B0503020204020204" charset="-122"/>
              </a:rPr>
              <a:t>单价表合同</a:t>
            </a:r>
            <a:endParaRPr lang="zh-CN" altLang="en-US" sz="1400" dirty="0">
              <a:latin typeface="微软雅黑" panose="020B0503020204020204" charset="-122"/>
              <a:ea typeface="微软雅黑" panose="020B0503020204020204" charset="-122"/>
              <a:cs typeface="微软雅黑" panose="020B0503020204020204" charset="-122"/>
            </a:endParaRPr>
          </a:p>
        </p:txBody>
      </p:sp>
      <p:sp>
        <p:nvSpPr>
          <p:cNvPr id="96281" name="Text Box 28"/>
          <p:cNvSpPr txBox="1"/>
          <p:nvPr/>
        </p:nvSpPr>
        <p:spPr>
          <a:xfrm>
            <a:off x="3132138" y="2277110"/>
            <a:ext cx="5761037" cy="845185"/>
          </a:xfrm>
          <a:prstGeom prst="rect">
            <a:avLst/>
          </a:prstGeom>
          <a:noFill/>
          <a:ln w="9525">
            <a:noFill/>
          </a:ln>
        </p:spPr>
        <p:txBody>
          <a:bodyPr>
            <a:spAutoFit/>
          </a:bodyPr>
          <a:p>
            <a:pPr algn="ctr">
              <a:spcBef>
                <a:spcPct val="50000"/>
              </a:spcBef>
            </a:pPr>
            <a:r>
              <a:rPr lang="en-US" altLang="zh-CN" sz="1400" dirty="0">
                <a:latin typeface="微软雅黑" panose="020B0503020204020204" charset="-122"/>
                <a:ea typeface="微软雅黑" panose="020B0503020204020204" charset="-122"/>
                <a:cs typeface="微软雅黑" panose="020B0503020204020204" charset="-122"/>
              </a:rPr>
              <a:t>Bills of quantities depending on the quality of information on which based</a:t>
            </a:r>
            <a:endParaRPr lang="en-US" altLang="zh-CN" sz="1400" dirty="0">
              <a:latin typeface="微软雅黑" panose="020B0503020204020204" charset="-122"/>
              <a:ea typeface="微软雅黑" panose="020B0503020204020204" charset="-122"/>
              <a:cs typeface="微软雅黑" panose="020B0503020204020204" charset="-122"/>
            </a:endParaRPr>
          </a:p>
          <a:p>
            <a:pPr algn="ctr">
              <a:spcBef>
                <a:spcPct val="50000"/>
              </a:spcBef>
            </a:pPr>
            <a:r>
              <a:rPr lang="zh-CN" altLang="en-US" sz="1400" dirty="0">
                <a:latin typeface="微软雅黑" panose="020B0503020204020204" charset="-122"/>
                <a:ea typeface="微软雅黑" panose="020B0503020204020204" charset="-122"/>
                <a:cs typeface="微软雅黑" panose="020B0503020204020204" charset="-122"/>
              </a:rPr>
              <a:t>工程量清单合同</a:t>
            </a:r>
            <a:r>
              <a:rPr lang="en-US" altLang="zh-CN" sz="1400" dirty="0">
                <a:latin typeface="微软雅黑" panose="020B0503020204020204" charset="-122"/>
                <a:ea typeface="微软雅黑" panose="020B0503020204020204" charset="-122"/>
                <a:cs typeface="微软雅黑" panose="020B0503020204020204" charset="-122"/>
              </a:rPr>
              <a:t>(</a:t>
            </a:r>
            <a:r>
              <a:rPr lang="zh-CN" altLang="en-US" sz="1400" dirty="0">
                <a:latin typeface="微软雅黑" panose="020B0503020204020204" charset="-122"/>
                <a:ea typeface="微软雅黑" panose="020B0503020204020204" charset="-122"/>
                <a:cs typeface="微软雅黑" panose="020B0503020204020204" charset="-122"/>
              </a:rPr>
              <a:t>有赖于编制清单所依据的设计资料质量</a:t>
            </a:r>
            <a:r>
              <a:rPr lang="en-US" altLang="zh-CN" sz="1400" dirty="0">
                <a:latin typeface="微软雅黑" panose="020B0503020204020204" charset="-122"/>
                <a:ea typeface="微软雅黑" panose="020B0503020204020204" charset="-122"/>
                <a:cs typeface="微软雅黑" panose="020B0503020204020204" charset="-122"/>
              </a:rPr>
              <a:t>)</a:t>
            </a:r>
            <a:endParaRPr lang="en-US" altLang="zh-CN" sz="1400" dirty="0">
              <a:latin typeface="微软雅黑" panose="020B0503020204020204" charset="-122"/>
              <a:ea typeface="微软雅黑" panose="020B0503020204020204" charset="-122"/>
              <a:cs typeface="微软雅黑" panose="020B0503020204020204" charset="-122"/>
            </a:endParaRPr>
          </a:p>
        </p:txBody>
      </p:sp>
      <p:sp>
        <p:nvSpPr>
          <p:cNvPr id="96282" name="Text Box 29"/>
          <p:cNvSpPr txBox="1"/>
          <p:nvPr/>
        </p:nvSpPr>
        <p:spPr>
          <a:xfrm>
            <a:off x="2051050" y="1557973"/>
            <a:ext cx="3743325" cy="623887"/>
          </a:xfrm>
          <a:prstGeom prst="rect">
            <a:avLst/>
          </a:prstGeom>
          <a:noFill/>
          <a:ln w="9525">
            <a:noFill/>
          </a:ln>
        </p:spPr>
        <p:txBody>
          <a:bodyPr>
            <a:spAutoFit/>
          </a:bodyPr>
          <a:p>
            <a:pPr algn="ctr">
              <a:spcBef>
                <a:spcPct val="50000"/>
              </a:spcBef>
            </a:pPr>
            <a:r>
              <a:rPr lang="en-US" altLang="zh-CN" sz="1400" dirty="0">
                <a:latin typeface="微软雅黑" panose="020B0503020204020204" charset="-122"/>
                <a:ea typeface="微软雅黑" panose="020B0503020204020204" charset="-122"/>
                <a:cs typeface="微软雅黑" panose="020B0503020204020204" charset="-122"/>
              </a:rPr>
              <a:t>Lump sum (drawings and specification)</a:t>
            </a:r>
            <a:endParaRPr lang="en-US" altLang="zh-CN" sz="1400" dirty="0">
              <a:latin typeface="微软雅黑" panose="020B0503020204020204" charset="-122"/>
              <a:ea typeface="微软雅黑" panose="020B0503020204020204" charset="-122"/>
              <a:cs typeface="微软雅黑" panose="020B0503020204020204" charset="-122"/>
            </a:endParaRPr>
          </a:p>
          <a:p>
            <a:pPr algn="ctr">
              <a:spcBef>
                <a:spcPct val="50000"/>
              </a:spcBef>
            </a:pPr>
            <a:r>
              <a:rPr lang="zh-CN" altLang="en-US" sz="1400" dirty="0">
                <a:latin typeface="微软雅黑" panose="020B0503020204020204" charset="-122"/>
                <a:ea typeface="微软雅黑" panose="020B0503020204020204" charset="-122"/>
                <a:cs typeface="微软雅黑" panose="020B0503020204020204" charset="-122"/>
              </a:rPr>
              <a:t>总价包干合同</a:t>
            </a:r>
            <a:r>
              <a:rPr lang="en-US" altLang="zh-CN" sz="1400" dirty="0">
                <a:latin typeface="微软雅黑" panose="020B0503020204020204" charset="-122"/>
                <a:ea typeface="微软雅黑" panose="020B0503020204020204" charset="-122"/>
                <a:cs typeface="微软雅黑" panose="020B0503020204020204" charset="-122"/>
              </a:rPr>
              <a:t>(</a:t>
            </a:r>
            <a:r>
              <a:rPr lang="zh-CN" altLang="en-US" sz="1400" dirty="0">
                <a:latin typeface="微软雅黑" panose="020B0503020204020204" charset="-122"/>
                <a:ea typeface="微软雅黑" panose="020B0503020204020204" charset="-122"/>
                <a:cs typeface="微软雅黑" panose="020B0503020204020204" charset="-122"/>
              </a:rPr>
              <a:t>图纸</a:t>
            </a:r>
            <a:r>
              <a:rPr lang="en-US" altLang="zh-CN" sz="1400" dirty="0">
                <a:latin typeface="微软雅黑" panose="020B0503020204020204" charset="-122"/>
                <a:ea typeface="微软雅黑" panose="020B0503020204020204" charset="-122"/>
                <a:cs typeface="微软雅黑" panose="020B0503020204020204" charset="-122"/>
              </a:rPr>
              <a:t>+</a:t>
            </a:r>
            <a:r>
              <a:rPr lang="zh-CN" altLang="en-US" sz="1400" dirty="0">
                <a:latin typeface="微软雅黑" panose="020B0503020204020204" charset="-122"/>
                <a:ea typeface="微软雅黑" panose="020B0503020204020204" charset="-122"/>
                <a:cs typeface="微软雅黑" panose="020B0503020204020204" charset="-122"/>
              </a:rPr>
              <a:t>规范</a:t>
            </a:r>
            <a:r>
              <a:rPr lang="en-US" altLang="zh-CN" sz="1400" dirty="0">
                <a:latin typeface="微软雅黑" panose="020B0503020204020204" charset="-122"/>
                <a:ea typeface="微软雅黑" panose="020B0503020204020204" charset="-122"/>
                <a:cs typeface="微软雅黑" panose="020B0503020204020204" charset="-122"/>
              </a:rPr>
              <a:t>)</a:t>
            </a:r>
            <a:endParaRPr lang="en-US" altLang="zh-CN" sz="1400" dirty="0">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11267" name="Rectangle 3"/>
          <p:cNvSpPr>
            <a:spLocks noGrp="1"/>
          </p:cNvSpPr>
          <p:nvPr>
            <p:ph idx="1"/>
          </p:nvPr>
        </p:nvSpPr>
        <p:spPr>
          <a:xfrm>
            <a:off x="470535" y="1270000"/>
            <a:ext cx="8189595" cy="4754245"/>
          </a:xfrm>
          <a:noFill/>
          <a:ln w="9525">
            <a:noFill/>
          </a:ln>
        </p:spPr>
        <p:txBody>
          <a:bodyPr vert="horz" wrap="square" lIns="91440" tIns="45720" rIns="91440" bIns="45720" rtlCol="0" anchor="t" anchorCtr="0">
            <a:noAutofit/>
          </a:bodyPr>
          <a:p>
            <a:pPr marL="0" lvl="0" algn="l" defTabSz="914400">
              <a:lnSpc>
                <a:spcPct val="150000"/>
              </a:lnSpc>
              <a:spcBef>
                <a:spcPts val="0"/>
              </a:spcBef>
              <a:buClrTx/>
              <a:buSzTx/>
              <a:buFontTx/>
              <a:buNone/>
            </a:pPr>
            <a:r>
              <a:rPr kumimoji="0" lang="en-US" altLang="zh-CN" sz="2400" kern="1200" dirty="0">
                <a:cs typeface="微软雅黑" panose="020B0503020204020204" charset="-122"/>
                <a:sym typeface="+mn-ea"/>
              </a:rPr>
              <a:t>4  </a:t>
            </a:r>
            <a:r>
              <a:rPr kumimoji="0" lang="en-US" altLang="zh-CN" sz="2400" kern="1200" dirty="0">
                <a:cs typeface="微软雅黑" panose="020B0503020204020204" charset="-122"/>
                <a:sym typeface="+mn-ea"/>
              </a:rPr>
              <a:t>合同条款体系：</a:t>
            </a:r>
            <a:endParaRPr kumimoji="0" lang="en-US" altLang="zh-CN" sz="2400" kern="1200" dirty="0">
              <a:cs typeface="微软雅黑" panose="020B0503020204020204" charset="-122"/>
              <a:sym typeface="+mn-ea"/>
            </a:endParaRPr>
          </a:p>
          <a:p>
            <a:pPr marL="0" lvl="0" indent="0" algn="l" defTabSz="914400" eaLnBrk="1" latinLnBrk="0" hangingPunct="1">
              <a:lnSpc>
                <a:spcPct val="150000"/>
              </a:lnSpc>
              <a:spcBef>
                <a:spcPts val="0"/>
              </a:spcBef>
              <a:buClrTx/>
              <a:buSzTx/>
              <a:buFontTx/>
              <a:buNone/>
            </a:pPr>
            <a:r>
              <a:rPr kumimoji="0" lang="en-US" altLang="zh-CN" sz="2800" b="0" kern="1200" dirty="0">
                <a:cs typeface="微软雅黑" panose="020B0503020204020204" charset="-122"/>
                <a:sym typeface="+mn-ea"/>
              </a:rPr>
              <a:t>    </a:t>
            </a:r>
            <a:r>
              <a:rPr kumimoji="0" lang="en-US" altLang="zh-CN" sz="2000" b="0" kern="1200" dirty="0">
                <a:cs typeface="微软雅黑" panose="020B0503020204020204" charset="-122"/>
                <a:sym typeface="+mn-ea"/>
              </a:rPr>
              <a:t> </a:t>
            </a:r>
            <a:r>
              <a:rPr kumimoji="0" lang="en-US" altLang="zh-CN" sz="2000" b="0" kern="1200" dirty="0">
                <a:cs typeface="微软雅黑" panose="020B0503020204020204" charset="-122"/>
                <a:sym typeface="+mn-ea"/>
              </a:rPr>
              <a:t>一般使用国家的建设工程标准合同</a:t>
            </a:r>
            <a:r>
              <a:rPr kumimoji="0" lang="en-US" altLang="zh-CN" sz="2000" b="0" kern="1200" dirty="0">
                <a:cs typeface="微软雅黑" panose="020B0503020204020204" charset="-122"/>
                <a:sym typeface="+mn-ea"/>
              </a:rPr>
              <a:t>(</a:t>
            </a:r>
            <a:r>
              <a:rPr kumimoji="0" lang="en-US" altLang="zh-CN" sz="2000" b="0" kern="1200" dirty="0">
                <a:cs typeface="微软雅黑" panose="020B0503020204020204" charset="-122"/>
                <a:sym typeface="+mn-ea"/>
              </a:rPr>
              <a:t>示范文本</a:t>
            </a:r>
            <a:r>
              <a:rPr kumimoji="0" lang="en-US" altLang="zh-CN" sz="2000" b="0" kern="1200" dirty="0">
                <a:cs typeface="微软雅黑" panose="020B0503020204020204" charset="-122"/>
                <a:sym typeface="+mn-ea"/>
              </a:rPr>
              <a:t>).</a:t>
            </a:r>
            <a:r>
              <a:rPr kumimoji="0" lang="en-US" altLang="zh-CN" sz="2000" b="0" kern="1200" dirty="0">
                <a:cs typeface="微软雅黑" panose="020B0503020204020204" charset="-122"/>
                <a:sym typeface="+mn-ea"/>
              </a:rPr>
              <a:t>采用填空式“专用合同条款”编制方式，缺乏对具体项目限制条件的解析，和因之形成的适用的</a:t>
            </a:r>
            <a:r>
              <a:rPr kumimoji="0" lang="en-US" altLang="zh-CN" sz="2000" b="0" kern="1200" dirty="0">
                <a:cs typeface="微软雅黑" panose="020B0503020204020204" charset="-122"/>
                <a:sym typeface="+mn-ea"/>
              </a:rPr>
              <a:t>   </a:t>
            </a:r>
            <a:r>
              <a:rPr kumimoji="0" lang="en-US" altLang="zh-CN" sz="2000" b="0" kern="1200" dirty="0">
                <a:cs typeface="微软雅黑" panose="020B0503020204020204" charset="-122"/>
                <a:sym typeface="+mn-ea"/>
              </a:rPr>
              <a:t>“专用合同条款”条文和合同条件定义。合同条件约定不够全面详细明确，造成结算时易产生索赔和纠纷。</a:t>
            </a:r>
            <a:endParaRPr kumimoji="0" lang="en-US" altLang="zh-CN" sz="2000" b="0" kern="1200" dirty="0">
              <a:cs typeface="微软雅黑" panose="020B0503020204020204" charset="-122"/>
              <a:sym typeface="+mn-ea"/>
            </a:endParaRPr>
          </a:p>
        </p:txBody>
      </p:sp>
      <p:sp>
        <p:nvSpPr>
          <p:cNvPr id="11268" name="Rectangle 4"/>
          <p:cNvSpPr/>
          <p:nvPr/>
        </p:nvSpPr>
        <p:spPr>
          <a:xfrm>
            <a:off x="0" y="260668"/>
            <a:ext cx="8388350" cy="649287"/>
          </a:xfrm>
          <a:prstGeom prst="rect">
            <a:avLst/>
          </a:prstGeom>
          <a:solidFill>
            <a:srgbClr val="CC0000"/>
          </a:solidFill>
          <a:ln w="9525">
            <a:noFill/>
          </a:ln>
        </p:spPr>
        <p:txBody>
          <a:bodyPr>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当前建设工程成本控制所存在通病分析</a:t>
            </a:r>
            <a:endParaRPr lang="zh-CN" altLang="en-US" sz="2800" b="1" dirty="0">
              <a:latin typeface="微软雅黑" panose="020B0503020204020204" charset="-122"/>
              <a:ea typeface="微软雅黑" panose="020B0503020204020204" charset="-122"/>
              <a:sym typeface="+mn-ea"/>
            </a:endParaRPr>
          </a:p>
        </p:txBody>
      </p:sp>
    </p:spTree>
  </p:cSld>
  <p:clrMapOvr>
    <a:masterClrMapping/>
  </p:clrMapOvr>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97283" name="Text Box 6"/>
          <p:cNvSpPr/>
          <p:nvPr/>
        </p:nvSpPr>
        <p:spPr>
          <a:xfrm>
            <a:off x="0" y="260668"/>
            <a:ext cx="8135938" cy="583565"/>
          </a:xfrm>
          <a:prstGeom prst="rect">
            <a:avLst/>
          </a:prstGeom>
          <a:solidFill>
            <a:srgbClr val="CC0000"/>
          </a:solidFill>
          <a:ln w="9525">
            <a:noFill/>
          </a:ln>
        </p:spPr>
        <p:txBody>
          <a:bodyPr wrap="square">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不同合同形式优缺点分析</a:t>
            </a:r>
            <a:endParaRPr lang="zh-CN" altLang="en-US" sz="2800" b="1" dirty="0">
              <a:latin typeface="微软雅黑" panose="020B0503020204020204" charset="-122"/>
              <a:ea typeface="微软雅黑" panose="020B0503020204020204" charset="-122"/>
              <a:sym typeface="+mn-ea"/>
            </a:endParaRPr>
          </a:p>
        </p:txBody>
      </p:sp>
      <p:sp>
        <p:nvSpPr>
          <p:cNvPr id="97284" name="Rectangle 7"/>
          <p:cNvSpPr/>
          <p:nvPr/>
        </p:nvSpPr>
        <p:spPr>
          <a:xfrm>
            <a:off x="466725" y="1297940"/>
            <a:ext cx="8289925" cy="3415030"/>
          </a:xfrm>
          <a:prstGeom prst="rect">
            <a:avLst/>
          </a:prstGeom>
          <a:noFill/>
          <a:ln w="9525">
            <a:noFill/>
          </a:ln>
        </p:spPr>
        <p:txBody>
          <a:bodyPr wrap="square">
            <a:spAutoFit/>
          </a:bodyPr>
          <a:p>
            <a:pPr>
              <a:lnSpc>
                <a:spcPct val="150000"/>
              </a:lnSpc>
            </a:pPr>
            <a:r>
              <a:rPr lang="en-US" altLang="zh-CN" sz="2400" b="1" dirty="0">
                <a:solidFill>
                  <a:schemeClr val="tx2"/>
                </a:solidFill>
                <a:latin typeface="微软雅黑" panose="020B0503020204020204" charset="-122"/>
                <a:ea typeface="微软雅黑" panose="020B0503020204020204" charset="-122"/>
                <a:cs typeface="微软雅黑" panose="020B0503020204020204" charset="-122"/>
              </a:rPr>
              <a:t>1  </a:t>
            </a:r>
            <a:r>
              <a:rPr lang="zh-CN" altLang="en-US" sz="2400" b="1" dirty="0">
                <a:solidFill>
                  <a:schemeClr val="tx2"/>
                </a:solidFill>
                <a:latin typeface="微软雅黑" panose="020B0503020204020204" charset="-122"/>
                <a:ea typeface="微软雅黑" panose="020B0503020204020204" charset="-122"/>
                <a:cs typeface="微软雅黑" panose="020B0503020204020204" charset="-122"/>
              </a:rPr>
              <a:t>单纯总价包干合同</a:t>
            </a:r>
            <a:r>
              <a:rPr lang="en-US" altLang="zh-CN" sz="2400" b="1" dirty="0">
                <a:solidFill>
                  <a:schemeClr val="tx2"/>
                </a:solidFill>
                <a:latin typeface="微软雅黑" panose="020B0503020204020204" charset="-122"/>
                <a:ea typeface="微软雅黑" panose="020B0503020204020204" charset="-122"/>
                <a:cs typeface="微软雅黑" panose="020B0503020204020204" charset="-122"/>
              </a:rPr>
              <a:t>( Simple lump sum) </a:t>
            </a:r>
            <a:r>
              <a:rPr lang="zh-CN" altLang="en-US" sz="2400" b="1" dirty="0">
                <a:solidFill>
                  <a:schemeClr val="tx2"/>
                </a:solidFill>
                <a:latin typeface="微软雅黑" panose="020B0503020204020204" charset="-122"/>
                <a:ea typeface="微软雅黑" panose="020B0503020204020204" charset="-122"/>
                <a:cs typeface="微软雅黑" panose="020B0503020204020204" charset="-122"/>
              </a:rPr>
              <a:t>：</a:t>
            </a:r>
            <a:endParaRPr lang="zh-CN" altLang="en-US" sz="24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(a)  </a:t>
            </a:r>
            <a:r>
              <a:rPr lang="zh-CN" altLang="en-US" sz="2000" dirty="0">
                <a:latin typeface="微软雅黑" panose="020B0503020204020204" charset="-122"/>
                <a:ea typeface="微软雅黑" panose="020B0503020204020204" charset="-122"/>
                <a:cs typeface="微软雅黑" panose="020B0503020204020204" charset="-122"/>
              </a:rPr>
              <a:t>确定合同总价的计价基础为完善的合同图纸及技术规范，合同文件内不一定需包括工程量清单。</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(b)  </a:t>
            </a:r>
            <a:r>
              <a:rPr lang="zh-CN" altLang="en-US" sz="2000" dirty="0">
                <a:latin typeface="微软雅黑" panose="020B0503020204020204" charset="-122"/>
                <a:ea typeface="微软雅黑" panose="020B0503020204020204" charset="-122"/>
                <a:cs typeface="微软雅黑" panose="020B0503020204020204" charset="-122"/>
              </a:rPr>
              <a:t>简单，对于小型合同或非复杂项目，避免投入过多的招标文件编制和合同管理资源。</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(c)  </a:t>
            </a:r>
            <a:r>
              <a:rPr lang="zh-CN" altLang="en-US" sz="2000" dirty="0">
                <a:latin typeface="微软雅黑" panose="020B0503020204020204" charset="-122"/>
                <a:ea typeface="微软雅黑" panose="020B0503020204020204" charset="-122"/>
                <a:cs typeface="微软雅黑" panose="020B0503020204020204" charset="-122"/>
              </a:rPr>
              <a:t>发标前必须有完善设计资料，以使招标尽可能没有过大时间压力，保障各投标的离散性获得控制，及日后 没有过多变更发生。</a:t>
            </a:r>
            <a:endParaRPr lang="zh-CN" altLang="en-US" sz="2000" dirty="0">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98307" name="Text Box 6"/>
          <p:cNvSpPr/>
          <p:nvPr/>
        </p:nvSpPr>
        <p:spPr>
          <a:xfrm>
            <a:off x="0" y="260668"/>
            <a:ext cx="8135938" cy="583565"/>
          </a:xfrm>
          <a:prstGeom prst="rect">
            <a:avLst/>
          </a:prstGeom>
          <a:solidFill>
            <a:srgbClr val="CC0000"/>
          </a:solidFill>
          <a:ln w="9525">
            <a:noFill/>
          </a:ln>
        </p:spPr>
        <p:txBody>
          <a:bodyPr wrap="square">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不同合同形式优缺点分析</a:t>
            </a:r>
            <a:endParaRPr lang="zh-CN" altLang="en-US" sz="2800" b="1" dirty="0">
              <a:latin typeface="微软雅黑" panose="020B0503020204020204" charset="-122"/>
              <a:ea typeface="微软雅黑" panose="020B0503020204020204" charset="-122"/>
              <a:sym typeface="+mn-ea"/>
            </a:endParaRPr>
          </a:p>
        </p:txBody>
      </p:sp>
      <p:sp>
        <p:nvSpPr>
          <p:cNvPr id="98308" name="Rectangle 7"/>
          <p:cNvSpPr/>
          <p:nvPr/>
        </p:nvSpPr>
        <p:spPr>
          <a:xfrm>
            <a:off x="466725" y="1297940"/>
            <a:ext cx="8170545" cy="4799965"/>
          </a:xfrm>
          <a:prstGeom prst="rect">
            <a:avLst/>
          </a:prstGeom>
          <a:noFill/>
          <a:ln w="9525">
            <a:noFill/>
          </a:ln>
        </p:spPr>
        <p:txBody>
          <a:bodyPr wrap="square">
            <a:spAutoFit/>
          </a:bodyPr>
          <a:p>
            <a:pPr>
              <a:lnSpc>
                <a:spcPct val="150000"/>
              </a:lnSpc>
            </a:pPr>
            <a:r>
              <a:rPr lang="en-US" altLang="zh-CN" sz="2400" b="1" dirty="0">
                <a:solidFill>
                  <a:schemeClr val="tx2"/>
                </a:solidFill>
                <a:latin typeface="微软雅黑" panose="020B0503020204020204" charset="-122"/>
                <a:ea typeface="微软雅黑" panose="020B0503020204020204" charset="-122"/>
                <a:cs typeface="微软雅黑" panose="020B0503020204020204" charset="-122"/>
              </a:rPr>
              <a:t>2  </a:t>
            </a:r>
            <a:r>
              <a:rPr lang="zh-CN" altLang="en-US" sz="2400" b="1" dirty="0">
                <a:solidFill>
                  <a:schemeClr val="tx2"/>
                </a:solidFill>
                <a:latin typeface="微软雅黑" panose="020B0503020204020204" charset="-122"/>
                <a:ea typeface="微软雅黑" panose="020B0503020204020204" charset="-122"/>
                <a:cs typeface="微软雅黑" panose="020B0503020204020204" charset="-122"/>
              </a:rPr>
              <a:t>确定工程量清单</a:t>
            </a:r>
            <a:endParaRPr lang="zh-CN" altLang="en-US" sz="2400" b="1"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(a)  </a:t>
            </a:r>
            <a:r>
              <a:rPr lang="zh-CN" altLang="en-US" sz="2000" dirty="0">
                <a:latin typeface="微软雅黑" panose="020B0503020204020204" charset="-122"/>
                <a:ea typeface="微软雅黑" panose="020B0503020204020204" charset="-122"/>
                <a:cs typeface="微软雅黑" panose="020B0503020204020204" charset="-122"/>
              </a:rPr>
              <a:t>并不影响固定总价的合同性质，工程量清单价款只作为合同总价的辅助解释文件。</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(b)  </a:t>
            </a:r>
            <a:r>
              <a:rPr lang="zh-CN" altLang="en-US" sz="2000" dirty="0">
                <a:latin typeface="微软雅黑" panose="020B0503020204020204" charset="-122"/>
                <a:ea typeface="微软雅黑" panose="020B0503020204020204" charset="-122"/>
                <a:cs typeface="微软雅黑" panose="020B0503020204020204" charset="-122"/>
              </a:rPr>
              <a:t>当然需要确定的设计资料，以便不存在设计与施工的重叠进行阶段，同时编制清单也有助于在标前处理设计资料内存在问题，避免对日后施工产生干扰和工期延长。</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(c)  </a:t>
            </a:r>
            <a:r>
              <a:rPr lang="zh-CN" altLang="en-US" sz="2000" dirty="0">
                <a:latin typeface="微软雅黑" panose="020B0503020204020204" charset="-122"/>
                <a:ea typeface="微软雅黑" panose="020B0503020204020204" charset="-122"/>
                <a:cs typeface="微软雅黑" panose="020B0503020204020204" charset="-122"/>
              </a:rPr>
              <a:t>由造价工程师编制工程量清单，资源节约、专业化质量保证、所有投标者计价统一、便利评标等。</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(d)   </a:t>
            </a:r>
            <a:r>
              <a:rPr lang="zh-CN" altLang="en-US" sz="2000" dirty="0">
                <a:latin typeface="微软雅黑" panose="020B0503020204020204" charset="-122"/>
                <a:ea typeface="微软雅黑" panose="020B0503020204020204" charset="-122"/>
                <a:cs typeface="微软雅黑" panose="020B0503020204020204" charset="-122"/>
              </a:rPr>
              <a:t>便利于计算设计变更费、中期付款、财务报告、成本设计管理、决算等。</a:t>
            </a:r>
            <a:endParaRPr lang="zh-CN" altLang="en-US" sz="2000" dirty="0">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99331" name="Text Box 6"/>
          <p:cNvSpPr/>
          <p:nvPr/>
        </p:nvSpPr>
        <p:spPr>
          <a:xfrm>
            <a:off x="0" y="260668"/>
            <a:ext cx="8135938" cy="583565"/>
          </a:xfrm>
          <a:prstGeom prst="rect">
            <a:avLst/>
          </a:prstGeom>
          <a:solidFill>
            <a:srgbClr val="CC0000"/>
          </a:solidFill>
          <a:ln w="9525">
            <a:noFill/>
          </a:ln>
        </p:spPr>
        <p:txBody>
          <a:bodyPr wrap="square">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不同合同形式优缺点分析</a:t>
            </a:r>
            <a:endParaRPr lang="zh-CN" altLang="en-US" sz="2800" b="1" dirty="0">
              <a:latin typeface="微软雅黑" panose="020B0503020204020204" charset="-122"/>
              <a:ea typeface="微软雅黑" panose="020B0503020204020204" charset="-122"/>
              <a:sym typeface="+mn-ea"/>
            </a:endParaRPr>
          </a:p>
        </p:txBody>
      </p:sp>
      <p:sp>
        <p:nvSpPr>
          <p:cNvPr id="99332" name="Rectangle 7"/>
          <p:cNvSpPr/>
          <p:nvPr/>
        </p:nvSpPr>
        <p:spPr>
          <a:xfrm>
            <a:off x="466725" y="1297940"/>
            <a:ext cx="8197850" cy="4799965"/>
          </a:xfrm>
          <a:prstGeom prst="rect">
            <a:avLst/>
          </a:prstGeom>
          <a:noFill/>
          <a:ln w="9525">
            <a:noFill/>
          </a:ln>
        </p:spPr>
        <p:txBody>
          <a:bodyPr wrap="square">
            <a:spAutoFit/>
          </a:bodyPr>
          <a:p>
            <a:pPr>
              <a:lnSpc>
                <a:spcPct val="150000"/>
              </a:lnSpc>
            </a:pPr>
            <a:r>
              <a:rPr lang="en-US" altLang="zh-CN" sz="2400" b="1" dirty="0">
                <a:solidFill>
                  <a:schemeClr val="tx2"/>
                </a:solidFill>
                <a:latin typeface="微软雅黑" panose="020B0503020204020204" charset="-122"/>
                <a:ea typeface="微软雅黑" panose="020B0503020204020204" charset="-122"/>
                <a:cs typeface="微软雅黑" panose="020B0503020204020204" charset="-122"/>
              </a:rPr>
              <a:t>2  </a:t>
            </a:r>
            <a:r>
              <a:rPr lang="zh-CN" altLang="en-US" sz="2400" b="1" dirty="0">
                <a:solidFill>
                  <a:schemeClr val="tx2"/>
                </a:solidFill>
                <a:latin typeface="微软雅黑" panose="020B0503020204020204" charset="-122"/>
                <a:ea typeface="微软雅黑" panose="020B0503020204020204" charset="-122"/>
                <a:cs typeface="微软雅黑" panose="020B0503020204020204" charset="-122"/>
              </a:rPr>
              <a:t>确定工程量清单</a:t>
            </a:r>
            <a:endParaRPr lang="zh-CN" altLang="en-US" sz="24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(e)  </a:t>
            </a:r>
            <a:r>
              <a:rPr lang="zh-CN" altLang="en-US" sz="2000" dirty="0">
                <a:latin typeface="微软雅黑" panose="020B0503020204020204" charset="-122"/>
                <a:ea typeface="微软雅黑" panose="020B0503020204020204" charset="-122"/>
                <a:cs typeface="微软雅黑" panose="020B0503020204020204" charset="-122"/>
              </a:rPr>
              <a:t>投标者不需因数量计算的错误而在投价时包括相关投价，有关差异可在日后获得调整</a:t>
            </a:r>
            <a:r>
              <a:rPr lang="en-US" altLang="zh-CN" sz="2000" dirty="0">
                <a:latin typeface="微软雅黑" panose="020B0503020204020204" charset="-122"/>
                <a:ea typeface="微软雅黑" panose="020B0503020204020204" charset="-122"/>
                <a:cs typeface="微软雅黑" panose="020B0503020204020204" charset="-122"/>
              </a:rPr>
              <a:t>(</a:t>
            </a:r>
            <a:r>
              <a:rPr lang="zh-CN" altLang="en-US" sz="2000" dirty="0">
                <a:latin typeface="微软雅黑" panose="020B0503020204020204" charset="-122"/>
                <a:ea typeface="微软雅黑" panose="020B0503020204020204" charset="-122"/>
                <a:cs typeface="微软雅黑" panose="020B0503020204020204" charset="-122"/>
              </a:rPr>
              <a:t>但为满足实际工程管理需要，通常做法是，小差异视同已包括在合同总价内，大的差异则按设计变更般处理</a:t>
            </a:r>
            <a:r>
              <a:rPr lang="en-US" altLang="zh-CN" sz="2000" dirty="0">
                <a:latin typeface="微软雅黑" panose="020B0503020204020204" charset="-122"/>
                <a:ea typeface="微软雅黑" panose="020B0503020204020204" charset="-122"/>
                <a:cs typeface="微软雅黑" panose="020B0503020204020204" charset="-122"/>
              </a:rPr>
              <a:t>)</a:t>
            </a:r>
            <a:r>
              <a:rPr lang="zh-CN" altLang="en-US" sz="2000" dirty="0">
                <a:latin typeface="微软雅黑" panose="020B0503020204020204" charset="-122"/>
                <a:ea typeface="微软雅黑" panose="020B0503020204020204" charset="-122"/>
                <a:cs typeface="微软雅黑" panose="020B0503020204020204" charset="-122"/>
              </a:rPr>
              <a:t>。</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(f)   </a:t>
            </a:r>
            <a:r>
              <a:rPr lang="zh-CN" altLang="en-US" sz="2000" dirty="0">
                <a:latin typeface="微软雅黑" panose="020B0503020204020204" charset="-122"/>
                <a:ea typeface="微软雅黑" panose="020B0503020204020204" charset="-122"/>
                <a:cs typeface="微软雅黑" panose="020B0503020204020204" charset="-122"/>
              </a:rPr>
              <a:t>适用于大型和更复杂、高而更简单的项目。</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(g)   </a:t>
            </a:r>
            <a:r>
              <a:rPr lang="zh-CN" altLang="en-US" sz="2000" dirty="0">
                <a:latin typeface="微软雅黑" panose="020B0503020204020204" charset="-122"/>
                <a:ea typeface="微软雅黑" panose="020B0503020204020204" charset="-122"/>
                <a:cs typeface="微软雅黑" panose="020B0503020204020204" charset="-122"/>
              </a:rPr>
              <a:t>方式采用受到设计资料深度、招标时间和招标文件编制成本等限制 。 </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(h)   </a:t>
            </a:r>
            <a:r>
              <a:rPr lang="zh-CN" altLang="en-US" sz="2000" dirty="0">
                <a:latin typeface="微软雅黑" panose="020B0503020204020204" charset="-122"/>
                <a:ea typeface="微软雅黑" panose="020B0503020204020204" charset="-122"/>
                <a:cs typeface="微软雅黑" panose="020B0503020204020204" charset="-122"/>
              </a:rPr>
              <a:t>对于非常大型及需要设计不断深化的项目，或许多主要决定都需在施工中方能做出决定的更新改建工程，使用近似工程量清单及进行工程量重计量方式，应更为适用。</a:t>
            </a:r>
            <a:endParaRPr lang="zh-CN" altLang="en-US" sz="2000" dirty="0">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100355" name="Text Box 4"/>
          <p:cNvSpPr/>
          <p:nvPr/>
        </p:nvSpPr>
        <p:spPr>
          <a:xfrm>
            <a:off x="0" y="260668"/>
            <a:ext cx="8135938" cy="583565"/>
          </a:xfrm>
          <a:prstGeom prst="rect">
            <a:avLst/>
          </a:prstGeom>
          <a:solidFill>
            <a:srgbClr val="CC0000"/>
          </a:solidFill>
          <a:ln w="9525">
            <a:noFill/>
          </a:ln>
        </p:spPr>
        <p:txBody>
          <a:bodyPr wrap="square">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不同合同形式优缺点分析</a:t>
            </a:r>
            <a:endParaRPr lang="zh-CN" altLang="en-US" sz="2800" b="1" dirty="0">
              <a:latin typeface="微软雅黑" panose="020B0503020204020204" charset="-122"/>
              <a:ea typeface="微软雅黑" panose="020B0503020204020204" charset="-122"/>
              <a:sym typeface="+mn-ea"/>
            </a:endParaRPr>
          </a:p>
        </p:txBody>
      </p:sp>
      <p:sp>
        <p:nvSpPr>
          <p:cNvPr id="100356" name="Rectangle 5"/>
          <p:cNvSpPr/>
          <p:nvPr/>
        </p:nvSpPr>
        <p:spPr>
          <a:xfrm>
            <a:off x="466725" y="1226185"/>
            <a:ext cx="8217535" cy="4154170"/>
          </a:xfrm>
          <a:prstGeom prst="rect">
            <a:avLst/>
          </a:prstGeom>
          <a:noFill/>
          <a:ln w="9525">
            <a:noFill/>
          </a:ln>
        </p:spPr>
        <p:txBody>
          <a:bodyPr wrap="square">
            <a:spAutoFit/>
          </a:bodyPr>
          <a:p>
            <a:pPr>
              <a:lnSpc>
                <a:spcPct val="150000"/>
              </a:lnSpc>
            </a:pPr>
            <a:r>
              <a:rPr lang="en-US" altLang="zh-CN" sz="2400" b="1" dirty="0">
                <a:solidFill>
                  <a:schemeClr val="tx2"/>
                </a:solidFill>
                <a:latin typeface="微软雅黑" panose="020B0503020204020204" charset="-122"/>
                <a:ea typeface="微软雅黑" panose="020B0503020204020204" charset="-122"/>
                <a:cs typeface="微软雅黑" panose="020B0503020204020204" charset="-122"/>
              </a:rPr>
              <a:t>3  </a:t>
            </a:r>
            <a:r>
              <a:rPr lang="zh-CN" altLang="en-US" sz="2400" b="1" dirty="0">
                <a:solidFill>
                  <a:schemeClr val="tx2"/>
                </a:solidFill>
                <a:latin typeface="微软雅黑" panose="020B0503020204020204" charset="-122"/>
                <a:ea typeface="微软雅黑" panose="020B0503020204020204" charset="-122"/>
                <a:cs typeface="微软雅黑" panose="020B0503020204020204" charset="-122"/>
              </a:rPr>
              <a:t>近似工程量清单</a:t>
            </a:r>
            <a:endParaRPr lang="zh-CN" altLang="en-US" sz="2400" b="1" dirty="0">
              <a:solidFill>
                <a:schemeClr val="tx2"/>
              </a:solidFill>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 (a)  </a:t>
            </a:r>
            <a:r>
              <a:rPr lang="zh-CN" altLang="en-US" sz="2000" dirty="0">
                <a:latin typeface="微软雅黑" panose="020B0503020204020204" charset="-122"/>
                <a:ea typeface="微软雅黑" panose="020B0503020204020204" charset="-122"/>
                <a:cs typeface="微软雅黑" panose="020B0503020204020204" charset="-122"/>
              </a:rPr>
              <a:t>即用于招标的工程量清单虽然涵盖整个工程，但工程量却仅是近似数量。</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 (b)  </a:t>
            </a:r>
            <a:r>
              <a:rPr lang="zh-CN" altLang="en-US" sz="2000" dirty="0">
                <a:latin typeface="微软雅黑" panose="020B0503020204020204" charset="-122"/>
                <a:ea typeface="微软雅黑" panose="020B0503020204020204" charset="-122"/>
                <a:cs typeface="微软雅黑" panose="020B0503020204020204" charset="-122"/>
              </a:rPr>
              <a:t>整个工程决算时都需要重新计量，但必须按照合同单价或合同调整单价计价。</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 (c)  </a:t>
            </a:r>
            <a:r>
              <a:rPr lang="zh-CN" altLang="en-US" sz="2000" dirty="0">
                <a:latin typeface="微软雅黑" panose="020B0503020204020204" charset="-122"/>
                <a:ea typeface="微软雅黑" panose="020B0503020204020204" charset="-122"/>
                <a:cs typeface="微软雅黑" panose="020B0503020204020204" charset="-122"/>
              </a:rPr>
              <a:t>当招标完成时间非常受限条件下，此等方式特别有帮助于节约合同签订前阶段的时间，实现设计与施工的合理时间搭接；但可能导致投标者因实际工程量的不肯定而进行偏高投价。</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90000"/>
              </a:lnSpc>
            </a:pPr>
            <a:endParaRPr lang="en-US" altLang="zh-CN" sz="2000" dirty="0">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101379" name="Text Box 4"/>
          <p:cNvSpPr/>
          <p:nvPr/>
        </p:nvSpPr>
        <p:spPr>
          <a:xfrm>
            <a:off x="0" y="260668"/>
            <a:ext cx="8135938" cy="583565"/>
          </a:xfrm>
          <a:prstGeom prst="rect">
            <a:avLst/>
          </a:prstGeom>
          <a:solidFill>
            <a:srgbClr val="CC0000"/>
          </a:solidFill>
          <a:ln w="9525">
            <a:noFill/>
          </a:ln>
        </p:spPr>
        <p:txBody>
          <a:bodyPr wrap="square">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不同合同形式优缺点分析</a:t>
            </a:r>
            <a:endParaRPr lang="zh-CN" altLang="en-US" sz="2800" b="1" dirty="0">
              <a:latin typeface="微软雅黑" panose="020B0503020204020204" charset="-122"/>
              <a:ea typeface="微软雅黑" panose="020B0503020204020204" charset="-122"/>
              <a:sym typeface="+mn-ea"/>
            </a:endParaRPr>
          </a:p>
        </p:txBody>
      </p:sp>
      <p:sp>
        <p:nvSpPr>
          <p:cNvPr id="101380" name="Rectangle 5"/>
          <p:cNvSpPr/>
          <p:nvPr/>
        </p:nvSpPr>
        <p:spPr>
          <a:xfrm>
            <a:off x="466725" y="1226185"/>
            <a:ext cx="8201025" cy="3230245"/>
          </a:xfrm>
          <a:prstGeom prst="rect">
            <a:avLst/>
          </a:prstGeom>
          <a:noFill/>
          <a:ln w="9525">
            <a:noFill/>
          </a:ln>
        </p:spPr>
        <p:txBody>
          <a:bodyPr wrap="square">
            <a:spAutoFit/>
          </a:bodyPr>
          <a:p>
            <a:pPr>
              <a:lnSpc>
                <a:spcPct val="150000"/>
              </a:lnSpc>
            </a:pPr>
            <a:r>
              <a:rPr lang="en-US" altLang="zh-CN" sz="2400" b="1" dirty="0">
                <a:solidFill>
                  <a:schemeClr val="tx2"/>
                </a:solidFill>
                <a:latin typeface="微软雅黑" panose="020B0503020204020204" charset="-122"/>
                <a:ea typeface="微软雅黑" panose="020B0503020204020204" charset="-122"/>
                <a:cs typeface="微软雅黑" panose="020B0503020204020204" charset="-122"/>
              </a:rPr>
              <a:t>3  </a:t>
            </a:r>
            <a:r>
              <a:rPr lang="zh-CN" altLang="en-US" sz="2400" b="1" dirty="0">
                <a:solidFill>
                  <a:schemeClr val="tx2"/>
                </a:solidFill>
                <a:latin typeface="微软雅黑" panose="020B0503020204020204" charset="-122"/>
                <a:ea typeface="微软雅黑" panose="020B0503020204020204" charset="-122"/>
                <a:cs typeface="微软雅黑" panose="020B0503020204020204" charset="-122"/>
              </a:rPr>
              <a:t>近似工程量清单</a:t>
            </a:r>
            <a:endParaRPr lang="zh-CN" altLang="en-US" sz="2400" b="1" dirty="0">
              <a:solidFill>
                <a:schemeClr val="tx2"/>
              </a:solidFill>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(d)  </a:t>
            </a:r>
            <a:r>
              <a:rPr lang="zh-CN" altLang="en-US" sz="2000" dirty="0">
                <a:latin typeface="微软雅黑" panose="020B0503020204020204" charset="-122"/>
                <a:ea typeface="微软雅黑" panose="020B0503020204020204" charset="-122"/>
                <a:cs typeface="微软雅黑" panose="020B0503020204020204" charset="-122"/>
              </a:rPr>
              <a:t>近似工程量清单和相辅之工程量重计量，可更加便利编制财务报告和执行成本设计管理。若为确定工程量清单，则在实际发生了过多变更情况下，成本控制的价值可能丧失更多。</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(e)  </a:t>
            </a:r>
            <a:r>
              <a:rPr lang="zh-CN" altLang="en-US" sz="2000" dirty="0">
                <a:latin typeface="微软雅黑" panose="020B0503020204020204" charset="-122"/>
                <a:ea typeface="微软雅黑" panose="020B0503020204020204" charset="-122"/>
                <a:cs typeface="微软雅黑" panose="020B0503020204020204" charset="-122"/>
              </a:rPr>
              <a:t>没有关于工程量近似程度的严格规定，一般取决于设计资料的准确性和招标文件编制时间的充分性。</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90000"/>
              </a:lnSpc>
            </a:pPr>
            <a:endParaRPr lang="en-US" altLang="zh-CN" sz="2000" dirty="0">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3"/>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102403" name="Text Box 4"/>
          <p:cNvSpPr/>
          <p:nvPr/>
        </p:nvSpPr>
        <p:spPr>
          <a:xfrm>
            <a:off x="0" y="260668"/>
            <a:ext cx="8135938" cy="583565"/>
          </a:xfrm>
          <a:prstGeom prst="rect">
            <a:avLst/>
          </a:prstGeom>
          <a:solidFill>
            <a:srgbClr val="CC0000"/>
          </a:solidFill>
          <a:ln w="9525">
            <a:noFill/>
          </a:ln>
        </p:spPr>
        <p:txBody>
          <a:bodyPr wrap="square">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不同合同形式优缺点分析</a:t>
            </a:r>
            <a:endParaRPr lang="zh-CN" altLang="en-US" sz="2800" b="1" dirty="0">
              <a:latin typeface="微软雅黑" panose="020B0503020204020204" charset="-122"/>
              <a:ea typeface="微软雅黑" panose="020B0503020204020204" charset="-122"/>
              <a:sym typeface="+mn-ea"/>
            </a:endParaRPr>
          </a:p>
        </p:txBody>
      </p:sp>
      <p:sp>
        <p:nvSpPr>
          <p:cNvPr id="102404" name="Rectangle 5"/>
          <p:cNvSpPr/>
          <p:nvPr/>
        </p:nvSpPr>
        <p:spPr>
          <a:xfrm>
            <a:off x="466725" y="1226185"/>
            <a:ext cx="8253095" cy="6000750"/>
          </a:xfrm>
          <a:prstGeom prst="rect">
            <a:avLst/>
          </a:prstGeom>
          <a:noFill/>
          <a:ln w="9525">
            <a:noFill/>
          </a:ln>
        </p:spPr>
        <p:txBody>
          <a:bodyPr wrap="square">
            <a:spAutoFit/>
          </a:bodyPr>
          <a:p>
            <a:pPr>
              <a:lnSpc>
                <a:spcPct val="150000"/>
              </a:lnSpc>
            </a:pPr>
            <a:r>
              <a:rPr lang="en-US" altLang="zh-CN" sz="2400" b="1" dirty="0">
                <a:solidFill>
                  <a:schemeClr val="tx2"/>
                </a:solidFill>
                <a:latin typeface="微软雅黑" panose="020B0503020204020204" charset="-122"/>
                <a:ea typeface="微软雅黑" panose="020B0503020204020204" charset="-122"/>
                <a:cs typeface="微软雅黑" panose="020B0503020204020204" charset="-122"/>
              </a:rPr>
              <a:t>4  </a:t>
            </a:r>
            <a:r>
              <a:rPr lang="zh-CN" altLang="en-US" sz="2400" b="1" dirty="0">
                <a:solidFill>
                  <a:schemeClr val="tx2"/>
                </a:solidFill>
                <a:latin typeface="微软雅黑" panose="020B0503020204020204" charset="-122"/>
                <a:ea typeface="微软雅黑" panose="020B0503020204020204" charset="-122"/>
                <a:cs typeface="微软雅黑" panose="020B0503020204020204" charset="-122"/>
              </a:rPr>
              <a:t>基本成本补偿合同</a:t>
            </a:r>
            <a:r>
              <a:rPr lang="en-US" altLang="zh-CN" sz="2400" b="1" dirty="0">
                <a:solidFill>
                  <a:schemeClr val="tx2"/>
                </a:solidFill>
                <a:latin typeface="微软雅黑" panose="020B0503020204020204" charset="-122"/>
                <a:ea typeface="微软雅黑" panose="020B0503020204020204" charset="-122"/>
                <a:cs typeface="微软雅黑" panose="020B0503020204020204" charset="-122"/>
              </a:rPr>
              <a:t>( Prime cost  reimbursement ) </a:t>
            </a:r>
            <a:endParaRPr lang="en-US" altLang="zh-CN" sz="2400" b="1" dirty="0">
              <a:solidFill>
                <a:schemeClr val="tx2"/>
              </a:solidFill>
              <a:latin typeface="微软雅黑" panose="020B0503020204020204" charset="-122"/>
              <a:ea typeface="微软雅黑" panose="020B0503020204020204" charset="-122"/>
              <a:cs typeface="微软雅黑" panose="020B0503020204020204" charset="-122"/>
            </a:endParaRPr>
          </a:p>
          <a:p>
            <a:pPr>
              <a:lnSpc>
                <a:spcPct val="150000"/>
              </a:lnSpc>
            </a:pPr>
            <a:r>
              <a:rPr lang="en-US" altLang="zh-CN" sz="2000" dirty="0">
                <a:latin typeface="微软雅黑" panose="020B0503020204020204" charset="-122"/>
                <a:ea typeface="微软雅黑" panose="020B0503020204020204" charset="-122"/>
                <a:cs typeface="微软雅黑" panose="020B0503020204020204" charset="-122"/>
              </a:rPr>
              <a:t>     (a)  </a:t>
            </a:r>
            <a:r>
              <a:rPr lang="zh-CN" altLang="en-US" sz="2000" dirty="0">
                <a:latin typeface="微软雅黑" panose="020B0503020204020204" charset="-122"/>
                <a:ea typeface="微软雅黑" panose="020B0503020204020204" charset="-122"/>
                <a:cs typeface="微软雅黑" panose="020B0503020204020204" charset="-122"/>
              </a:rPr>
              <a:t>有时叫“成本加酬金” 或“日工签证”</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(b)  </a:t>
            </a:r>
            <a:r>
              <a:rPr lang="zh-CN" altLang="en-US" sz="2000" dirty="0">
                <a:latin typeface="微软雅黑" panose="020B0503020204020204" charset="-122"/>
                <a:ea typeface="微软雅黑" panose="020B0503020204020204" charset="-122"/>
                <a:cs typeface="微软雅黑" panose="020B0503020204020204" charset="-122"/>
              </a:rPr>
              <a:t>在甚至对于编制近似工程量清单的设计资料和时间要求都不能具备情况下，此等方式非常有用。</a:t>
            </a:r>
            <a:endParaRPr lang="zh-CN" altLang="en-US" sz="2000" b="1" dirty="0">
              <a:solidFill>
                <a:schemeClr val="tx2"/>
              </a:solidFill>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(c)  </a:t>
            </a:r>
            <a:r>
              <a:rPr lang="zh-CN" altLang="en-US" sz="2000" dirty="0">
                <a:latin typeface="微软雅黑" panose="020B0503020204020204" charset="-122"/>
                <a:ea typeface="微软雅黑" panose="020B0503020204020204" charset="-122"/>
                <a:cs typeface="微软雅黑" panose="020B0503020204020204" charset="-122"/>
              </a:rPr>
              <a:t>适用于无法预见性的修改工程或影响工程的其他工作条件不能确定的工程。</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(d)  </a:t>
            </a:r>
            <a:r>
              <a:rPr lang="zh-CN" altLang="en-US" sz="2000" dirty="0">
                <a:latin typeface="微软雅黑" panose="020B0503020204020204" charset="-122"/>
                <a:ea typeface="微软雅黑" panose="020B0503020204020204" charset="-122"/>
                <a:cs typeface="微软雅黑" panose="020B0503020204020204" charset="-122"/>
              </a:rPr>
              <a:t>需特别专注成本控制，因为承包人一般没有动机去使工程更经济的进行。   </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(e)   </a:t>
            </a:r>
            <a:r>
              <a:rPr lang="zh-CN" altLang="en-US" sz="2000" dirty="0">
                <a:latin typeface="微软雅黑" panose="020B0503020204020204" charset="-122"/>
                <a:ea typeface="微软雅黑" panose="020B0503020204020204" charset="-122"/>
                <a:cs typeface="微软雅黑" panose="020B0503020204020204" charset="-122"/>
              </a:rPr>
              <a:t>最好限制于运用在特殊需要使用情况。</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(f)  </a:t>
            </a:r>
            <a:r>
              <a:rPr lang="zh-CN" altLang="en-US" sz="2000" dirty="0">
                <a:latin typeface="微软雅黑" panose="020B0503020204020204" charset="-122"/>
                <a:ea typeface="微软雅黑" panose="020B0503020204020204" charset="-122"/>
                <a:cs typeface="微软雅黑" panose="020B0503020204020204" charset="-122"/>
              </a:rPr>
              <a:t>由于执行工程的能力是更为关注问题，故通常是通过议标而非公开竞标方式选定承包人。</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90000"/>
              </a:lnSpc>
            </a:pPr>
            <a:endParaRPr lang="en-US" altLang="zh-CN" sz="2000" dirty="0">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103427" name="Text Box 4"/>
          <p:cNvSpPr/>
          <p:nvPr/>
        </p:nvSpPr>
        <p:spPr>
          <a:xfrm>
            <a:off x="0" y="260668"/>
            <a:ext cx="8135938" cy="583565"/>
          </a:xfrm>
          <a:prstGeom prst="rect">
            <a:avLst/>
          </a:prstGeom>
          <a:solidFill>
            <a:srgbClr val="CC0000"/>
          </a:solidFill>
          <a:ln w="9525">
            <a:noFill/>
          </a:ln>
        </p:spPr>
        <p:txBody>
          <a:bodyPr wrap="square">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不同合同形式优缺点分析</a:t>
            </a:r>
            <a:endParaRPr lang="zh-CN" altLang="en-US" sz="2800" b="1" dirty="0">
              <a:latin typeface="微软雅黑" panose="020B0503020204020204" charset="-122"/>
              <a:ea typeface="微软雅黑" panose="020B0503020204020204" charset="-122"/>
              <a:sym typeface="+mn-ea"/>
            </a:endParaRPr>
          </a:p>
        </p:txBody>
      </p:sp>
      <p:sp>
        <p:nvSpPr>
          <p:cNvPr id="103428" name="Rectangle 5"/>
          <p:cNvSpPr/>
          <p:nvPr/>
        </p:nvSpPr>
        <p:spPr>
          <a:xfrm>
            <a:off x="466725" y="1297940"/>
            <a:ext cx="8224520" cy="4615815"/>
          </a:xfrm>
          <a:prstGeom prst="rect">
            <a:avLst/>
          </a:prstGeom>
          <a:noFill/>
          <a:ln w="9525">
            <a:noFill/>
          </a:ln>
        </p:spPr>
        <p:txBody>
          <a:bodyPr wrap="square">
            <a:spAutoFit/>
          </a:bodyPr>
          <a:p>
            <a:pPr>
              <a:lnSpc>
                <a:spcPct val="150000"/>
              </a:lnSpc>
            </a:pPr>
            <a:r>
              <a:rPr lang="en-US" altLang="zh-CN" sz="2400" b="1" dirty="0">
                <a:solidFill>
                  <a:schemeClr val="tx2"/>
                </a:solidFill>
                <a:latin typeface="微软雅黑" panose="020B0503020204020204" charset="-122"/>
                <a:ea typeface="微软雅黑" panose="020B0503020204020204" charset="-122"/>
                <a:cs typeface="微软雅黑" panose="020B0503020204020204" charset="-122"/>
              </a:rPr>
              <a:t>5  </a:t>
            </a:r>
            <a:r>
              <a:rPr lang="zh-CN" altLang="en-US" sz="2400" b="1" dirty="0">
                <a:solidFill>
                  <a:schemeClr val="tx2"/>
                </a:solidFill>
                <a:latin typeface="微软雅黑" panose="020B0503020204020204" charset="-122"/>
                <a:ea typeface="微软雅黑" panose="020B0503020204020204" charset="-122"/>
                <a:cs typeface="微软雅黑" panose="020B0503020204020204" charset="-122"/>
              </a:rPr>
              <a:t>一份施工合同内可</a:t>
            </a:r>
            <a:r>
              <a:rPr lang="zh-CN" altLang="en-US" sz="2400" b="1" dirty="0">
                <a:solidFill>
                  <a:schemeClr val="tx2"/>
                </a:solidFill>
                <a:latin typeface="微软雅黑" panose="020B0503020204020204" charset="-122"/>
                <a:ea typeface="微软雅黑" panose="020B0503020204020204" charset="-122"/>
                <a:cs typeface="微软雅黑" panose="020B0503020204020204" charset="-122"/>
              </a:rPr>
              <a:t>能发生的应用情况 </a:t>
            </a:r>
            <a:endParaRPr lang="zh-CN" altLang="en-US" sz="2000" b="1" dirty="0">
              <a:solidFill>
                <a:schemeClr val="tx2"/>
              </a:solidFill>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(a)  </a:t>
            </a:r>
            <a:r>
              <a:rPr lang="zh-CN" altLang="en-US" sz="2000" dirty="0">
                <a:latin typeface="微软雅黑" panose="020B0503020204020204" charset="-122"/>
                <a:ea typeface="微软雅黑" panose="020B0503020204020204" charset="-122"/>
                <a:cs typeface="微软雅黑" panose="020B0503020204020204" charset="-122"/>
              </a:rPr>
              <a:t>视项目限制条件而定，可采用上述各种方式的结合方式，如：</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(i)   </a:t>
            </a:r>
            <a:r>
              <a:rPr lang="zh-CN" altLang="en-US" sz="2000" dirty="0">
                <a:latin typeface="微软雅黑" panose="020B0503020204020204" charset="-122"/>
                <a:ea typeface="微软雅黑" panose="020B0503020204020204" charset="-122"/>
                <a:cs typeface="微软雅黑" panose="020B0503020204020204" charset="-122"/>
              </a:rPr>
              <a:t>整体工程为确定工程量清单总价包干、但局部工程为近似工程量及需重计量合同价款合同；</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(ii)  </a:t>
            </a:r>
            <a:r>
              <a:rPr lang="zh-CN" altLang="en-US" sz="2000" dirty="0">
                <a:latin typeface="微软雅黑" panose="020B0503020204020204" charset="-122"/>
                <a:ea typeface="微软雅黑" panose="020B0503020204020204" charset="-122"/>
                <a:cs typeface="微软雅黑" panose="020B0503020204020204" charset="-122"/>
              </a:rPr>
              <a:t>整体工程为近似工程量清单及需重计量合同、但局部工程</a:t>
            </a:r>
            <a:r>
              <a:rPr lang="en-US" altLang="zh-CN" sz="2000" dirty="0">
                <a:latin typeface="微软雅黑" panose="020B0503020204020204" charset="-122"/>
                <a:ea typeface="微软雅黑" panose="020B0503020204020204" charset="-122"/>
                <a:cs typeface="微软雅黑" panose="020B0503020204020204" charset="-122"/>
              </a:rPr>
              <a:t>(</a:t>
            </a:r>
            <a:r>
              <a:rPr lang="zh-CN" altLang="en-US" sz="2000" dirty="0">
                <a:latin typeface="微软雅黑" panose="020B0503020204020204" charset="-122"/>
                <a:ea typeface="微软雅黑" panose="020B0503020204020204" charset="-122"/>
                <a:cs typeface="微软雅黑" panose="020B0503020204020204" charset="-122"/>
              </a:rPr>
              <a:t>如其中的门窗和幕墙工程</a:t>
            </a:r>
            <a:r>
              <a:rPr lang="en-US" altLang="zh-CN" sz="2000" dirty="0">
                <a:latin typeface="微软雅黑" panose="020B0503020204020204" charset="-122"/>
                <a:ea typeface="微软雅黑" panose="020B0503020204020204" charset="-122"/>
                <a:cs typeface="微软雅黑" panose="020B0503020204020204" charset="-122"/>
              </a:rPr>
              <a:t>)</a:t>
            </a:r>
            <a:r>
              <a:rPr lang="zh-CN" altLang="en-US" sz="2000" dirty="0">
                <a:latin typeface="微软雅黑" panose="020B0503020204020204" charset="-122"/>
                <a:ea typeface="微软雅黑" panose="020B0503020204020204" charset="-122"/>
                <a:cs typeface="微软雅黑" panose="020B0503020204020204" charset="-122"/>
              </a:rPr>
              <a:t>为单纯总价包干合同。</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(b)  </a:t>
            </a:r>
            <a:r>
              <a:rPr lang="zh-CN" altLang="en-US" sz="2000" dirty="0">
                <a:latin typeface="微软雅黑" panose="020B0503020204020204" charset="-122"/>
                <a:ea typeface="微软雅黑" panose="020B0503020204020204" charset="-122"/>
                <a:cs typeface="微软雅黑" panose="020B0503020204020204" charset="-122"/>
              </a:rPr>
              <a:t>总之，合同方式的选择，关键取决于工程性质、设计资料深度和招标时间限制等，并需使合同具实践操作性。</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90000"/>
              </a:lnSpc>
            </a:pPr>
            <a:endParaRPr lang="en-US" altLang="zh-CN" sz="2000" dirty="0">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104451" name="Rectangle 3"/>
          <p:cNvSpPr>
            <a:spLocks noGrp="1"/>
          </p:cNvSpPr>
          <p:nvPr>
            <p:ph idx="1"/>
          </p:nvPr>
        </p:nvSpPr>
        <p:spPr>
          <a:xfrm>
            <a:off x="539750" y="1268730"/>
            <a:ext cx="8070850" cy="5029200"/>
          </a:xfrm>
        </p:spPr>
        <p:txBody>
          <a:bodyPr vert="horz" wrap="square" lIns="91440" tIns="45720" rIns="91440" bIns="45720" anchor="t" anchorCtr="0"/>
          <a:p>
            <a:pPr marL="0" indent="0" eaLnBrk="1" latinLnBrk="0" hangingPunct="1">
              <a:lnSpc>
                <a:spcPct val="150000"/>
              </a:lnSpc>
              <a:spcBef>
                <a:spcPts val="0"/>
              </a:spcBef>
              <a:buNone/>
            </a:pPr>
            <a:r>
              <a:rPr lang="en-US" altLang="zh-CN" sz="2000" b="0" dirty="0">
                <a:cs typeface="微软雅黑" panose="020B0503020204020204" charset="-122"/>
              </a:rPr>
              <a:t>1</a:t>
            </a:r>
            <a:r>
              <a:rPr lang="zh-CN" altLang="en-US" sz="2000" b="0" dirty="0">
                <a:cs typeface="微软雅黑" panose="020B0503020204020204" charset="-122"/>
              </a:rPr>
              <a:t>、合理编制资金使用计划；</a:t>
            </a:r>
            <a:endParaRPr lang="zh-CN" altLang="en-US" sz="2000" b="0" dirty="0">
              <a:cs typeface="微软雅黑" panose="020B0503020204020204" charset="-122"/>
            </a:endParaRPr>
          </a:p>
          <a:p>
            <a:pPr marL="0" indent="0" eaLnBrk="1" latinLnBrk="0" hangingPunct="1">
              <a:lnSpc>
                <a:spcPct val="150000"/>
              </a:lnSpc>
              <a:spcBef>
                <a:spcPts val="0"/>
              </a:spcBef>
              <a:buNone/>
            </a:pPr>
            <a:r>
              <a:rPr lang="en-US" altLang="zh-CN" sz="2000" b="0" dirty="0">
                <a:cs typeface="微软雅黑" panose="020B0503020204020204" charset="-122"/>
              </a:rPr>
              <a:t>2</a:t>
            </a:r>
            <a:r>
              <a:rPr lang="zh-CN" altLang="en-US" sz="2000" b="0" dirty="0">
                <a:cs typeface="微软雅黑" panose="020B0503020204020204" charset="-122"/>
              </a:rPr>
              <a:t>、审核与确定工程预付款；</a:t>
            </a:r>
            <a:endParaRPr lang="zh-CN" altLang="en-US" sz="2000" b="0" dirty="0">
              <a:cs typeface="微软雅黑" panose="020B0503020204020204" charset="-122"/>
            </a:endParaRPr>
          </a:p>
          <a:p>
            <a:pPr marL="0" indent="0" eaLnBrk="1" latinLnBrk="0" hangingPunct="1">
              <a:lnSpc>
                <a:spcPct val="150000"/>
              </a:lnSpc>
              <a:spcBef>
                <a:spcPts val="0"/>
              </a:spcBef>
              <a:buNone/>
            </a:pPr>
            <a:r>
              <a:rPr lang="en-US" altLang="zh-CN" sz="2000" b="0" dirty="0">
                <a:cs typeface="微软雅黑" panose="020B0503020204020204" charset="-122"/>
              </a:rPr>
              <a:t>3</a:t>
            </a:r>
            <a:r>
              <a:rPr lang="zh-CN" altLang="en-US" sz="2000" b="0" dirty="0">
                <a:cs typeface="微软雅黑" panose="020B0503020204020204" charset="-122"/>
              </a:rPr>
              <a:t>、审核与确定工程进度款；</a:t>
            </a:r>
            <a:endParaRPr lang="zh-CN" altLang="en-US" sz="2000" b="0" dirty="0">
              <a:cs typeface="微软雅黑" panose="020B0503020204020204" charset="-122"/>
            </a:endParaRPr>
          </a:p>
          <a:p>
            <a:pPr marL="0" indent="0" eaLnBrk="1" latinLnBrk="0" hangingPunct="1">
              <a:lnSpc>
                <a:spcPct val="150000"/>
              </a:lnSpc>
              <a:spcBef>
                <a:spcPts val="0"/>
              </a:spcBef>
              <a:buNone/>
            </a:pPr>
            <a:r>
              <a:rPr lang="en-US" altLang="zh-CN" sz="2000" b="0" dirty="0">
                <a:cs typeface="微软雅黑" panose="020B0503020204020204" charset="-122"/>
              </a:rPr>
              <a:t>4</a:t>
            </a:r>
            <a:r>
              <a:rPr lang="zh-CN" altLang="en-US" sz="2000" b="0" dirty="0">
                <a:cs typeface="微软雅黑" panose="020B0503020204020204" charset="-122"/>
              </a:rPr>
              <a:t>、审核与确定工程变更价款；</a:t>
            </a:r>
            <a:endParaRPr lang="zh-CN" altLang="en-US" sz="2000" b="0" dirty="0">
              <a:cs typeface="微软雅黑" panose="020B0503020204020204" charset="-122"/>
            </a:endParaRPr>
          </a:p>
          <a:p>
            <a:pPr marL="0" indent="0" eaLnBrk="1" latinLnBrk="0" hangingPunct="1">
              <a:lnSpc>
                <a:spcPct val="150000"/>
              </a:lnSpc>
              <a:spcBef>
                <a:spcPts val="0"/>
              </a:spcBef>
              <a:buNone/>
            </a:pPr>
            <a:r>
              <a:rPr lang="en-US" altLang="zh-CN" sz="2000" b="0" dirty="0">
                <a:cs typeface="微软雅黑" panose="020B0503020204020204" charset="-122"/>
              </a:rPr>
              <a:t>5</a:t>
            </a:r>
            <a:r>
              <a:rPr lang="zh-CN" altLang="en-US" sz="2000" b="0" dirty="0">
                <a:cs typeface="微软雅黑" panose="020B0503020204020204" charset="-122"/>
              </a:rPr>
              <a:t>、审核与确定工程索赔费用；</a:t>
            </a:r>
            <a:endParaRPr lang="zh-CN" altLang="en-US" sz="2000" b="0" dirty="0">
              <a:cs typeface="微软雅黑" panose="020B0503020204020204" charset="-122"/>
            </a:endParaRPr>
          </a:p>
          <a:p>
            <a:pPr marL="0" indent="0" eaLnBrk="1" latinLnBrk="0" hangingPunct="1">
              <a:lnSpc>
                <a:spcPct val="150000"/>
              </a:lnSpc>
              <a:spcBef>
                <a:spcPts val="0"/>
              </a:spcBef>
              <a:buNone/>
            </a:pPr>
            <a:r>
              <a:rPr lang="en-US" altLang="zh-CN" sz="2000" b="0" dirty="0">
                <a:cs typeface="微软雅黑" panose="020B0503020204020204" charset="-122"/>
              </a:rPr>
              <a:t>6</a:t>
            </a:r>
            <a:r>
              <a:rPr lang="zh-CN" altLang="en-US" sz="2000" b="0" dirty="0">
                <a:cs typeface="微软雅黑" panose="020B0503020204020204" charset="-122"/>
              </a:rPr>
              <a:t>、接受委托进行甲方指定分包工程（合同约定的专项分包大宗材料、设备的采购）招标，提供材料与设备询价等；</a:t>
            </a:r>
            <a:endParaRPr lang="zh-CN" altLang="en-US" sz="2000" b="0" dirty="0">
              <a:cs typeface="微软雅黑" panose="020B0503020204020204" charset="-122"/>
            </a:endParaRPr>
          </a:p>
          <a:p>
            <a:pPr marL="0" indent="0" eaLnBrk="1" latinLnBrk="0" hangingPunct="1">
              <a:lnSpc>
                <a:spcPct val="150000"/>
              </a:lnSpc>
              <a:spcBef>
                <a:spcPts val="0"/>
              </a:spcBef>
              <a:buNone/>
            </a:pPr>
            <a:r>
              <a:rPr lang="en-US" altLang="zh-CN" sz="2000" b="0" dirty="0">
                <a:cs typeface="微软雅黑" panose="020B0503020204020204" charset="-122"/>
              </a:rPr>
              <a:t>7</a:t>
            </a:r>
            <a:r>
              <a:rPr lang="zh-CN" altLang="en-US" sz="2000" b="0" dirty="0">
                <a:cs typeface="微软雅黑" panose="020B0503020204020204" charset="-122"/>
              </a:rPr>
              <a:t>、对资金使用情况进行偏差分析。</a:t>
            </a:r>
            <a:endParaRPr lang="zh-CN" altLang="en-US" sz="2000" b="0" dirty="0">
              <a:cs typeface="微软雅黑" panose="020B0503020204020204" charset="-122"/>
            </a:endParaRPr>
          </a:p>
        </p:txBody>
      </p:sp>
      <p:sp>
        <p:nvSpPr>
          <p:cNvPr id="104452" name="Text Box 4"/>
          <p:cNvSpPr/>
          <p:nvPr/>
        </p:nvSpPr>
        <p:spPr>
          <a:xfrm>
            <a:off x="0" y="257175"/>
            <a:ext cx="8135938" cy="583565"/>
          </a:xfrm>
          <a:prstGeom prst="rect">
            <a:avLst/>
          </a:prstGeom>
          <a:solidFill>
            <a:srgbClr val="CC0000"/>
          </a:solidFill>
          <a:ln w="9525">
            <a:noFill/>
          </a:ln>
        </p:spPr>
        <p:txBody>
          <a:bodyPr wrap="square">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施工阶段造价控制的工作内容</a:t>
            </a:r>
            <a:endParaRPr lang="zh-CN" altLang="en-US" sz="2800" b="1" dirty="0">
              <a:latin typeface="微软雅黑" panose="020B0503020204020204" charset="-122"/>
              <a:ea typeface="微软雅黑" panose="020B0503020204020204" charset="-122"/>
              <a:sym typeface="+mn-ea"/>
            </a:endParaRPr>
          </a:p>
        </p:txBody>
      </p:sp>
    </p:spTree>
  </p:cSld>
  <p:clrMapOvr>
    <a:masterClrMapping/>
  </p:clrMapOvr>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105475" name="Text Box 4"/>
          <p:cNvSpPr/>
          <p:nvPr/>
        </p:nvSpPr>
        <p:spPr>
          <a:xfrm>
            <a:off x="0" y="257175"/>
            <a:ext cx="8135938" cy="583565"/>
          </a:xfrm>
          <a:prstGeom prst="rect">
            <a:avLst/>
          </a:prstGeom>
          <a:solidFill>
            <a:srgbClr val="CC0000"/>
          </a:solidFill>
          <a:ln w="9525">
            <a:noFill/>
          </a:ln>
        </p:spPr>
        <p:txBody>
          <a:bodyPr wrap="square">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施工阶段的造价控制方法和要求</a:t>
            </a:r>
            <a:endParaRPr lang="zh-CN" altLang="en-US" sz="2800" b="1" dirty="0">
              <a:latin typeface="微软雅黑" panose="020B0503020204020204" charset="-122"/>
              <a:ea typeface="微软雅黑" panose="020B0503020204020204" charset="-122"/>
              <a:sym typeface="+mn-ea"/>
            </a:endParaRPr>
          </a:p>
        </p:txBody>
      </p:sp>
      <p:sp>
        <p:nvSpPr>
          <p:cNvPr id="105476" name="Rectangle 7"/>
          <p:cNvSpPr/>
          <p:nvPr/>
        </p:nvSpPr>
        <p:spPr>
          <a:xfrm>
            <a:off x="467995" y="1268730"/>
            <a:ext cx="8208963" cy="3415030"/>
          </a:xfrm>
          <a:prstGeom prst="rect">
            <a:avLst/>
          </a:prstGeom>
          <a:noFill/>
          <a:ln w="9525">
            <a:noFill/>
          </a:ln>
        </p:spPr>
        <p:txBody>
          <a:bodyPr>
            <a:spAutoFit/>
          </a:bodyPr>
          <a:p>
            <a:pPr>
              <a:lnSpc>
                <a:spcPct val="150000"/>
              </a:lnSpc>
            </a:pPr>
            <a:r>
              <a:rPr lang="en-US" altLang="zh-CN" sz="2400" b="1" dirty="0">
                <a:latin typeface="微软雅黑" panose="020B0503020204020204" charset="-122"/>
                <a:ea typeface="微软雅黑" panose="020B0503020204020204" charset="-122"/>
                <a:cs typeface="微软雅黑" panose="020B0503020204020204" charset="-122"/>
              </a:rPr>
              <a:t>1  </a:t>
            </a:r>
            <a:r>
              <a:rPr lang="zh-CN" altLang="en-US" sz="2400" b="1" dirty="0">
                <a:latin typeface="微软雅黑" panose="020B0503020204020204" charset="-122"/>
                <a:ea typeface="微软雅黑" panose="020B0503020204020204" charset="-122"/>
                <a:cs typeface="微软雅黑" panose="020B0503020204020204" charset="-122"/>
              </a:rPr>
              <a:t>工程款使用计划的编制与审核</a:t>
            </a:r>
            <a:endParaRPr lang="zh-CN" altLang="en-US" sz="2400" b="1"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1</a:t>
            </a:r>
            <a:r>
              <a:rPr lang="zh-CN" altLang="en-US" sz="2000" dirty="0">
                <a:latin typeface="微软雅黑" panose="020B0503020204020204" charset="-122"/>
                <a:ea typeface="微软雅黑" panose="020B0503020204020204" charset="-122"/>
                <a:cs typeface="微软雅黑" panose="020B0503020204020204" charset="-122"/>
              </a:rPr>
              <a:t>） 咨询项目组应根据约定并与委托人协商编制工程款使用计划，并作为项目施工阶段造价控制依据。</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2</a:t>
            </a:r>
            <a:r>
              <a:rPr lang="zh-CN" altLang="en-US" sz="2000" dirty="0">
                <a:latin typeface="微软雅黑" panose="020B0503020204020204" charset="-122"/>
                <a:ea typeface="微软雅黑" panose="020B0503020204020204" charset="-122"/>
                <a:cs typeface="微软雅黑" panose="020B0503020204020204" charset="-122"/>
              </a:rPr>
              <a:t>）项目工程款使用计划编制依据</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1</a:t>
            </a:r>
            <a:r>
              <a:rPr lang="zh-CN" altLang="en-US" sz="2000" dirty="0">
                <a:latin typeface="微软雅黑" panose="020B0503020204020204" charset="-122"/>
                <a:ea typeface="微软雅黑" panose="020B0503020204020204" charset="-122"/>
                <a:cs typeface="微软雅黑" panose="020B0503020204020204" charset="-122"/>
              </a:rPr>
              <a:t>）已经签订的承发包合同及投标报价。</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r>
              <a:rPr lang="en-US" altLang="zh-CN" sz="2000" dirty="0">
                <a:latin typeface="微软雅黑" panose="020B0503020204020204" charset="-122"/>
                <a:ea typeface="微软雅黑" panose="020B0503020204020204" charset="-122"/>
                <a:cs typeface="微软雅黑" panose="020B0503020204020204" charset="-122"/>
              </a:rPr>
              <a:t>2</a:t>
            </a:r>
            <a:r>
              <a:rPr lang="zh-CN" altLang="en-US" sz="2000" dirty="0">
                <a:latin typeface="微软雅黑" panose="020B0503020204020204" charset="-122"/>
                <a:ea typeface="微软雅黑" panose="020B0503020204020204" charset="-122"/>
                <a:cs typeface="微软雅黑" panose="020B0503020204020204" charset="-122"/>
              </a:rPr>
              <a:t>）已经委托人认可的施工组织设计。</a:t>
            </a:r>
            <a:endParaRPr lang="zh-CN" altLang="en-US" sz="2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cs typeface="微软雅黑" panose="020B0503020204020204" charset="-122"/>
              </a:rPr>
              <a:t>  </a:t>
            </a:r>
            <a:endParaRPr lang="zh-CN" altLang="en-US" sz="2000" dirty="0">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灯片编号占位符 5"/>
          <p:cNvSpPr txBox="1">
            <a:spLocks noGrp="1"/>
          </p:cNvSpPr>
          <p:nvPr>
            <p:ph type="sldNum" sz="quarter" idx="12"/>
          </p:nvPr>
        </p:nvSpPr>
        <p:spPr bwMode="auto"/>
        <p:txBody>
          <a:bodyPr vert="horz" wrap="square" lIns="91440" tIns="45720" rIns="91440" bIns="45720" numCol="1" anchor="t" anchorCtr="0" compatLnSpc="1"/>
          <a:lstStyle>
            <a:lvl1pPr marL="0" lvl="0" indent="0" algn="l" defTabSz="914400" rtl="0" eaLnBrk="0" fontAlgn="base" latinLnBrk="0" hangingPunct="0">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defRPr>
            </a:lvl1pPr>
            <a:lvl2pPr marL="457200" lvl="1"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3200" b="0" i="0" u="none" kern="1200" baseline="0">
                <a:solidFill>
                  <a:schemeClr val="tx1"/>
                </a:solidFill>
                <a:latin typeface="Times New Roman" panose="02020603050405020304" pitchFamily="18" charset="0"/>
                <a:ea typeface="楷体_GB2312" pitchFamily="49" charset="-122"/>
                <a:cs typeface="+mn-cs"/>
              </a:defRPr>
            </a:lvl5pPr>
          </a:lstStyle>
          <a:p>
            <a:pPr lvl="0" algn="r" eaLnBrk="1" hangingPunct="1"/>
            <a:fld id="{9A0DB2DC-4C9A-4742-B13C-FB6460FD3503}" type="slidenum">
              <a:rPr lang="en-US" altLang="zh-CN" sz="1400" dirty="0">
                <a:ea typeface="宋体" panose="02010600030101010101" pitchFamily="2" charset="-122"/>
              </a:rPr>
            </a:fld>
            <a:endParaRPr lang="en-US" altLang="zh-CN" sz="1400" dirty="0">
              <a:ea typeface="宋体" panose="02010600030101010101" pitchFamily="2" charset="-122"/>
            </a:endParaRPr>
          </a:p>
        </p:txBody>
      </p:sp>
      <p:sp>
        <p:nvSpPr>
          <p:cNvPr id="106499" name="Rectangle 3"/>
          <p:cNvSpPr>
            <a:spLocks noGrp="1"/>
          </p:cNvSpPr>
          <p:nvPr>
            <p:ph idx="1"/>
          </p:nvPr>
        </p:nvSpPr>
        <p:spPr>
          <a:xfrm>
            <a:off x="395605" y="1268095"/>
            <a:ext cx="8232775" cy="3784600"/>
          </a:xfrm>
          <a:noFill/>
          <a:ln w="9525">
            <a:noFill/>
          </a:ln>
        </p:spPr>
        <p:txBody>
          <a:bodyPr vert="horz" wrap="square" lIns="91440" tIns="45720" rIns="91440" bIns="45720" anchor="t" anchorCtr="0">
            <a:spAutoFit/>
          </a:bodyPr>
          <a:p>
            <a:pPr marL="0" lvl="0" indent="0" algn="l" defTabSz="914400" eaLnBrk="1" latinLnBrk="0" hangingPunct="1">
              <a:lnSpc>
                <a:spcPct val="150000"/>
              </a:lnSpc>
              <a:spcBef>
                <a:spcPts val="0"/>
              </a:spcBef>
              <a:buClrTx/>
              <a:buSzTx/>
              <a:buFontTx/>
              <a:buNone/>
            </a:pPr>
            <a:r>
              <a:rPr kumimoji="0" lang="en-US" altLang="zh-CN" sz="2000" b="0" kern="1200" dirty="0">
                <a:cs typeface="微软雅黑" panose="020B0503020204020204" charset="-122"/>
                <a:sym typeface="+mn-ea"/>
              </a:rPr>
              <a:t>  </a:t>
            </a:r>
            <a:r>
              <a:rPr kumimoji="0" lang="en-US" altLang="zh-CN" sz="2000" b="0" kern="1200" dirty="0">
                <a:cs typeface="微软雅黑" panose="020B0503020204020204" charset="-122"/>
                <a:sym typeface="+mn-ea"/>
              </a:rPr>
              <a:t>  3）工程款使用计划编制应包括下列步骤和内容</a:t>
            </a:r>
            <a:endParaRPr kumimoji="0" lang="en-US" altLang="zh-CN" sz="2000" b="0" kern="1200" dirty="0">
              <a:cs typeface="微软雅黑" panose="020B0503020204020204" charset="-122"/>
              <a:sym typeface="+mn-ea"/>
            </a:endParaRPr>
          </a:p>
          <a:p>
            <a:pPr marL="0" lvl="0" indent="0" algn="l" defTabSz="914400" eaLnBrk="1" latinLnBrk="0" hangingPunct="1">
              <a:lnSpc>
                <a:spcPct val="150000"/>
              </a:lnSpc>
              <a:spcBef>
                <a:spcPts val="0"/>
              </a:spcBef>
              <a:buClrTx/>
              <a:buSzTx/>
              <a:buFontTx/>
              <a:buNone/>
            </a:pPr>
            <a:r>
              <a:rPr kumimoji="0" lang="en-US" altLang="zh-CN" sz="2000" b="0" kern="1200" dirty="0">
                <a:cs typeface="微软雅黑" panose="020B0503020204020204" charset="-122"/>
                <a:sym typeface="+mn-ea"/>
              </a:rPr>
              <a:t>       （1）工程造价的总目标值，即工程总造价控制目标。</a:t>
            </a:r>
            <a:endParaRPr kumimoji="0" lang="en-US" altLang="zh-CN" sz="2000" b="0" kern="1200" dirty="0">
              <a:cs typeface="微软雅黑" panose="020B0503020204020204" charset="-122"/>
              <a:sym typeface="+mn-ea"/>
            </a:endParaRPr>
          </a:p>
          <a:p>
            <a:pPr marL="0" lvl="0" indent="0" algn="l" defTabSz="914400" eaLnBrk="1" latinLnBrk="0" hangingPunct="1">
              <a:lnSpc>
                <a:spcPct val="150000"/>
              </a:lnSpc>
              <a:spcBef>
                <a:spcPts val="0"/>
              </a:spcBef>
              <a:buClrTx/>
              <a:buSzTx/>
              <a:buFontTx/>
              <a:buNone/>
            </a:pPr>
            <a:r>
              <a:rPr kumimoji="0" lang="en-US" altLang="zh-CN" sz="2000" b="0" kern="1200" dirty="0">
                <a:cs typeface="微软雅黑" panose="020B0503020204020204" charset="-122"/>
                <a:sym typeface="+mn-ea"/>
              </a:rPr>
              <a:t>       </a:t>
            </a:r>
            <a:r>
              <a:rPr kumimoji="0" lang="en-US" altLang="zh-CN" sz="2000" b="0" kern="1200" dirty="0">
                <a:cs typeface="微软雅黑" panose="020B0503020204020204" charset="-122"/>
                <a:sym typeface="+mn-ea"/>
              </a:rPr>
              <a:t>（</a:t>
            </a:r>
            <a:r>
              <a:rPr kumimoji="0" lang="en-US" altLang="zh-CN" sz="2000" b="0" kern="1200" dirty="0">
                <a:cs typeface="微软雅黑" panose="020B0503020204020204" charset="-122"/>
                <a:sym typeface="+mn-ea"/>
              </a:rPr>
              <a:t>2</a:t>
            </a:r>
            <a:r>
              <a:rPr kumimoji="0" lang="en-US" altLang="zh-CN" sz="2000" b="0" kern="1200" dirty="0">
                <a:cs typeface="微软雅黑" panose="020B0503020204020204" charset="-122"/>
                <a:sym typeface="+mn-ea"/>
              </a:rPr>
              <a:t>）工程造价的分目标值，即单位工程造价控制目标。</a:t>
            </a:r>
            <a:endParaRPr kumimoji="0" lang="en-US" altLang="zh-CN" sz="2000" b="0" kern="1200" dirty="0">
              <a:cs typeface="微软雅黑" panose="020B0503020204020204" charset="-122"/>
              <a:sym typeface="+mn-ea"/>
            </a:endParaRPr>
          </a:p>
          <a:p>
            <a:pPr marL="0" lvl="0" indent="0" algn="l" defTabSz="914400" eaLnBrk="1" latinLnBrk="0" hangingPunct="1">
              <a:lnSpc>
                <a:spcPct val="150000"/>
              </a:lnSpc>
              <a:spcBef>
                <a:spcPts val="0"/>
              </a:spcBef>
              <a:buClrTx/>
              <a:buSzTx/>
              <a:buFontTx/>
              <a:buNone/>
            </a:pPr>
            <a:r>
              <a:rPr kumimoji="0" lang="en-US" altLang="zh-CN" sz="2000" b="0" kern="1200" dirty="0">
                <a:cs typeface="微软雅黑" panose="020B0503020204020204" charset="-122"/>
                <a:sym typeface="+mn-ea"/>
              </a:rPr>
              <a:t>  </a:t>
            </a:r>
            <a:r>
              <a:rPr kumimoji="0" lang="en-US" altLang="zh-CN" sz="2000" b="0" kern="1200" dirty="0">
                <a:cs typeface="微软雅黑" panose="020B0503020204020204" charset="-122"/>
                <a:sym typeface="+mn-ea"/>
              </a:rPr>
              <a:t>     </a:t>
            </a:r>
            <a:r>
              <a:rPr kumimoji="0" lang="en-US" altLang="zh-CN" sz="2000" b="0" kern="1200" dirty="0">
                <a:cs typeface="微软雅黑" panose="020B0503020204020204" charset="-122"/>
                <a:sym typeface="+mn-ea"/>
              </a:rPr>
              <a:t>（3</a:t>
            </a:r>
            <a:r>
              <a:rPr kumimoji="0" lang="en-US" altLang="zh-CN" sz="2000" b="0" kern="1200" dirty="0">
                <a:cs typeface="微软雅黑" panose="020B0503020204020204" charset="-122"/>
                <a:sym typeface="+mn-ea"/>
              </a:rPr>
              <a:t>）工程造价的明细目标值，即分部、分项造价控制目标。</a:t>
            </a:r>
            <a:endParaRPr kumimoji="0" lang="en-US" altLang="zh-CN" sz="2000" b="0" kern="1200" dirty="0">
              <a:cs typeface="微软雅黑" panose="020B0503020204020204" charset="-122"/>
              <a:sym typeface="+mn-ea"/>
            </a:endParaRPr>
          </a:p>
          <a:p>
            <a:pPr marL="0" lvl="0" indent="0" algn="l" defTabSz="914400" eaLnBrk="1" latinLnBrk="0" hangingPunct="1">
              <a:lnSpc>
                <a:spcPct val="150000"/>
              </a:lnSpc>
              <a:spcBef>
                <a:spcPts val="0"/>
              </a:spcBef>
              <a:buClrTx/>
              <a:buSzTx/>
              <a:buFontTx/>
              <a:buNone/>
            </a:pPr>
            <a:r>
              <a:rPr kumimoji="0" lang="en-US" altLang="zh-CN" sz="2000" b="0" kern="1200" dirty="0">
                <a:cs typeface="微软雅黑" panose="020B0503020204020204" charset="-122"/>
                <a:sym typeface="+mn-ea"/>
              </a:rPr>
              <a:t>  </a:t>
            </a:r>
            <a:r>
              <a:rPr kumimoji="0" lang="en-US" altLang="zh-CN" sz="2000" b="0" kern="1200" dirty="0">
                <a:cs typeface="微软雅黑" panose="020B0503020204020204" charset="-122"/>
                <a:sym typeface="+mn-ea"/>
              </a:rPr>
              <a:t>    </a:t>
            </a:r>
            <a:r>
              <a:rPr kumimoji="0" lang="en-US" altLang="zh-CN" sz="2000" b="0" kern="1200" dirty="0">
                <a:cs typeface="微软雅黑" panose="020B0503020204020204" charset="-122"/>
                <a:sym typeface="+mn-ea"/>
              </a:rPr>
              <a:t>（</a:t>
            </a:r>
            <a:r>
              <a:rPr kumimoji="0" lang="en-US" altLang="zh-CN" sz="2000" b="0" kern="1200" dirty="0">
                <a:cs typeface="微软雅黑" panose="020B0503020204020204" charset="-122"/>
                <a:sym typeface="+mn-ea"/>
              </a:rPr>
              <a:t>4</a:t>
            </a:r>
            <a:r>
              <a:rPr kumimoji="0" lang="en-US" altLang="zh-CN" sz="2000" b="0" kern="1200" dirty="0">
                <a:cs typeface="微软雅黑" panose="020B0503020204020204" charset="-122"/>
                <a:sym typeface="+mn-ea"/>
              </a:rPr>
              <a:t>）工程造价的进度目标值，即形象进度、时间节点造价控制目标。</a:t>
            </a:r>
            <a:endParaRPr kumimoji="0" lang="en-US" altLang="zh-CN" sz="2000" b="0" kern="1200" dirty="0">
              <a:cs typeface="微软雅黑" panose="020B0503020204020204" charset="-122"/>
              <a:sym typeface="+mn-ea"/>
            </a:endParaRPr>
          </a:p>
          <a:p>
            <a:pPr marL="0" lvl="0" indent="0" algn="l" defTabSz="914400" eaLnBrk="1" latinLnBrk="0" hangingPunct="1">
              <a:lnSpc>
                <a:spcPct val="150000"/>
              </a:lnSpc>
              <a:spcBef>
                <a:spcPts val="0"/>
              </a:spcBef>
              <a:buClrTx/>
              <a:buSzTx/>
              <a:buFontTx/>
              <a:buNone/>
            </a:pPr>
            <a:r>
              <a:rPr kumimoji="0" lang="en-US" altLang="zh-CN" sz="2000" b="0" kern="1200" dirty="0">
                <a:cs typeface="微软雅黑" panose="020B0503020204020204" charset="-122"/>
                <a:sym typeface="+mn-ea"/>
              </a:rPr>
              <a:t> </a:t>
            </a:r>
            <a:r>
              <a:rPr kumimoji="0" lang="en-US" altLang="zh-CN" sz="2000" b="0" kern="1200" dirty="0">
                <a:cs typeface="微软雅黑" panose="020B0503020204020204" charset="-122"/>
                <a:sym typeface="+mn-ea"/>
              </a:rPr>
              <a:t>  </a:t>
            </a:r>
            <a:r>
              <a:rPr kumimoji="0" lang="en-US" altLang="zh-CN" sz="2000" b="0" kern="1200" dirty="0">
                <a:cs typeface="微软雅黑" panose="020B0503020204020204" charset="-122"/>
                <a:sym typeface="+mn-ea"/>
              </a:rPr>
              <a:t> </a:t>
            </a:r>
            <a:r>
              <a:rPr kumimoji="0" lang="en-US" altLang="zh-CN" sz="2000" b="0" kern="1200" dirty="0">
                <a:cs typeface="微软雅黑" panose="020B0503020204020204" charset="-122"/>
                <a:sym typeface="+mn-ea"/>
              </a:rPr>
              <a:t>4</a:t>
            </a:r>
            <a:r>
              <a:rPr kumimoji="0" lang="en-US" altLang="zh-CN" sz="2000" b="0" kern="1200" dirty="0">
                <a:cs typeface="微软雅黑" panose="020B0503020204020204" charset="-122"/>
                <a:sym typeface="+mn-ea"/>
              </a:rPr>
              <a:t>）工程款使用计划与承包合同确定的工程款和支付方式应保持一致。</a:t>
            </a:r>
            <a:endParaRPr kumimoji="0" lang="en-US" altLang="zh-CN" sz="2000" b="0" kern="1200" dirty="0">
              <a:cs typeface="微软雅黑" panose="020B0503020204020204" charset="-122"/>
              <a:sym typeface="+mn-ea"/>
            </a:endParaRPr>
          </a:p>
          <a:p>
            <a:pPr marL="0" lvl="0" indent="0" algn="l" defTabSz="914400" eaLnBrk="1" latinLnBrk="0" hangingPunct="1">
              <a:lnSpc>
                <a:spcPct val="150000"/>
              </a:lnSpc>
              <a:spcBef>
                <a:spcPts val="0"/>
              </a:spcBef>
              <a:buClrTx/>
              <a:buSzTx/>
              <a:buFontTx/>
              <a:buNone/>
            </a:pPr>
            <a:r>
              <a:rPr kumimoji="0" lang="en-US" altLang="zh-CN" sz="2000" b="0" kern="1200" dirty="0">
                <a:cs typeface="微软雅黑" panose="020B0503020204020204" charset="-122"/>
                <a:sym typeface="+mn-ea"/>
              </a:rPr>
              <a:t>  </a:t>
            </a:r>
            <a:r>
              <a:rPr kumimoji="0" lang="en-US" altLang="zh-CN" sz="2000" b="0" kern="1200" dirty="0">
                <a:cs typeface="微软雅黑" panose="020B0503020204020204" charset="-122"/>
                <a:sym typeface="+mn-ea"/>
              </a:rPr>
              <a:t>  </a:t>
            </a:r>
            <a:r>
              <a:rPr kumimoji="0" lang="en-US" altLang="zh-CN" sz="2000" b="0" kern="1200" dirty="0">
                <a:cs typeface="微软雅黑" panose="020B0503020204020204" charset="-122"/>
                <a:sym typeface="+mn-ea"/>
              </a:rPr>
              <a:t>5</a:t>
            </a:r>
            <a:r>
              <a:rPr kumimoji="0" lang="en-US" altLang="zh-CN" sz="2000" b="0" kern="1200" dirty="0">
                <a:cs typeface="微软雅黑" panose="020B0503020204020204" charset="-122"/>
                <a:sym typeface="+mn-ea"/>
              </a:rPr>
              <a:t>）在工程变更较大的情况下，应及时对工程款使</a:t>
            </a:r>
            <a:endParaRPr kumimoji="0" lang="en-US" altLang="zh-CN" sz="2000" b="0" kern="1200" dirty="0">
              <a:cs typeface="微软雅黑" panose="020B0503020204020204" charset="-122"/>
              <a:sym typeface="+mn-ea"/>
            </a:endParaRPr>
          </a:p>
          <a:p>
            <a:pPr marL="0" lvl="0" indent="0" algn="l" defTabSz="914400" eaLnBrk="1" latinLnBrk="0" hangingPunct="1">
              <a:lnSpc>
                <a:spcPct val="150000"/>
              </a:lnSpc>
              <a:spcBef>
                <a:spcPts val="0"/>
              </a:spcBef>
              <a:buClrTx/>
              <a:buSzTx/>
              <a:buFontTx/>
              <a:buNone/>
            </a:pPr>
            <a:r>
              <a:rPr kumimoji="0" lang="en-US" altLang="zh-CN" sz="2000" b="0" kern="1200" dirty="0">
                <a:cs typeface="微软雅黑" panose="020B0503020204020204" charset="-122"/>
                <a:sym typeface="+mn-ea"/>
              </a:rPr>
              <a:t>     用计划进行调整。</a:t>
            </a:r>
            <a:r>
              <a:rPr kumimoji="0" lang="en-US" altLang="zh-CN" sz="2000" b="0" kern="1200" dirty="0">
                <a:cs typeface="微软雅黑" panose="020B0503020204020204" charset="-122"/>
                <a:sym typeface="+mn-ea"/>
              </a:rPr>
              <a:t> </a:t>
            </a:r>
            <a:endParaRPr kumimoji="0" lang="en-US" altLang="zh-CN" sz="2000" b="0" kern="1200" dirty="0">
              <a:cs typeface="微软雅黑" panose="020B0503020204020204" charset="-122"/>
              <a:sym typeface="+mn-ea"/>
            </a:endParaRPr>
          </a:p>
        </p:txBody>
      </p:sp>
      <p:sp>
        <p:nvSpPr>
          <p:cNvPr id="106500" name="Text Box 4"/>
          <p:cNvSpPr/>
          <p:nvPr/>
        </p:nvSpPr>
        <p:spPr>
          <a:xfrm>
            <a:off x="0" y="257175"/>
            <a:ext cx="8135938" cy="583565"/>
          </a:xfrm>
          <a:prstGeom prst="rect">
            <a:avLst/>
          </a:prstGeom>
          <a:solidFill>
            <a:srgbClr val="CC0000"/>
          </a:solidFill>
          <a:ln w="9525">
            <a:noFill/>
          </a:ln>
        </p:spPr>
        <p:txBody>
          <a:bodyPr wrap="square">
            <a:noAutofit/>
          </a:bodyPr>
          <a:p>
            <a:pPr lvl="0" algn="l">
              <a:spcBef>
                <a:spcPct val="20000"/>
              </a:spcBef>
              <a:buClrTx/>
              <a:buSzTx/>
              <a:buFontTx/>
            </a:pPr>
            <a:r>
              <a:rPr lang="zh-CN" altLang="en-US" sz="2800" b="1" dirty="0">
                <a:latin typeface="微软雅黑" panose="020B0503020204020204" charset="-122"/>
                <a:ea typeface="微软雅黑" panose="020B0503020204020204" charset="-122"/>
                <a:sym typeface="+mn-ea"/>
              </a:rPr>
              <a:t>施工阶段的造价控制方法和要求</a:t>
            </a:r>
            <a:endParaRPr lang="zh-CN" altLang="en-US" sz="2800" b="1" dirty="0">
              <a:latin typeface="微软雅黑" panose="020B0503020204020204" charset="-122"/>
              <a:ea typeface="微软雅黑" panose="020B0503020204020204" charset="-122"/>
              <a:sym typeface="+mn-ea"/>
            </a:endParaRPr>
          </a:p>
        </p:txBody>
      </p:sp>
    </p:spTree>
  </p:cSld>
  <p:clrMapOvr>
    <a:masterClrMapping/>
  </p:clrMapOvr>
  <p:transition/>
</p:sld>
</file>

<file path=ppt/tags/tag1.xml><?xml version="1.0" encoding="utf-8"?>
<p:tagLst xmlns:p="http://schemas.openxmlformats.org/presentationml/2006/main">
  <p:tag name="KSO_WM_UNIT_TABLE_BEAUTIFY" val="smartTable{88a43e68-9723-4d4d-a66d-b3ea31910a3a}"/>
  <p:tag name="TABLE_ENDDRAG_ORIGIN_RECT" val="613*486"/>
  <p:tag name="TABLE_ENDDRAG_RECT" val="53*31*613*486"/>
</p:tagLst>
</file>

<file path=ppt/tags/tag10.xml><?xml version="1.0" encoding="utf-8"?>
<p:tagLst xmlns:p="http://schemas.openxmlformats.org/presentationml/2006/main">
  <p:tag name="KSO_WM_UNIT_TABLE_BEAUTIFY" val="smartTable{89bb9d3b-af91-4e49-8576-60a359401398}"/>
</p:tagLst>
</file>

<file path=ppt/tags/tag11.xml><?xml version="1.0" encoding="utf-8"?>
<p:tagLst xmlns:p="http://schemas.openxmlformats.org/presentationml/2006/main">
  <p:tag name="KSO_WM_UNIT_TABLE_BEAUTIFY" val="smartTable{bb6711a7-8fb7-47bc-a6ae-a2fa116f0968}"/>
</p:tagLst>
</file>

<file path=ppt/tags/tag12.xml><?xml version="1.0" encoding="utf-8"?>
<p:tagLst xmlns:p="http://schemas.openxmlformats.org/presentationml/2006/main">
  <p:tag name="KSO_WM_UNIT_TABLE_BEAUTIFY" val="smartTable{0130eb44-30d9-4602-86b0-947f6f6628fc}"/>
</p:tagLst>
</file>

<file path=ppt/tags/tag13.xml><?xml version="1.0" encoding="utf-8"?>
<p:tagLst xmlns:p="http://schemas.openxmlformats.org/presentationml/2006/main">
  <p:tag name="KSO_WM_UNIT_TABLE_BEAUTIFY" val="smartTable{e18de6fa-95c5-4415-9e4f-06b347ba6575}"/>
  <p:tag name="TABLE_ENDDRAG_ORIGIN_RECT" val="635*439"/>
  <p:tag name="TABLE_ENDDRAG_RECT" val="43*48*635*439"/>
</p:tagLst>
</file>

<file path=ppt/tags/tag14.xml><?xml version="1.0" encoding="utf-8"?>
<p:tagLst xmlns:p="http://schemas.openxmlformats.org/presentationml/2006/main">
  <p:tag name="KSO_WM_UNIT_TABLE_BEAUTIFY" val="smartTable{bd8bc0d2-02b6-49d8-8314-8946bc630580}"/>
</p:tagLst>
</file>

<file path=ppt/tags/tag15.xml><?xml version="1.0" encoding="utf-8"?>
<p:tagLst xmlns:p="http://schemas.openxmlformats.org/presentationml/2006/main">
  <p:tag name="KSO_WM_UNIT_TABLE_BEAUTIFY" val="smartTable{4b5d2eb1-60ee-4fd6-beca-387268d51cd6}"/>
</p:tagLst>
</file>

<file path=ppt/tags/tag16.xml><?xml version="1.0" encoding="utf-8"?>
<p:tagLst xmlns:p="http://schemas.openxmlformats.org/presentationml/2006/main">
  <p:tag name="KSO_WM_UNIT_TABLE_BEAUTIFY" val="smartTable{965d8696-d24b-4a03-9827-d3b3a518b17c}"/>
  <p:tag name="TABLE_ENDDRAG_ORIGIN_RECT" val="651*432"/>
  <p:tag name="TABLE_ENDDRAG_RECT" val="37*77*651*432"/>
</p:tagLst>
</file>

<file path=ppt/tags/tag17.xml><?xml version="1.0" encoding="utf-8"?>
<p:tagLst xmlns:p="http://schemas.openxmlformats.org/presentationml/2006/main">
  <p:tag name="KSO_WM_UNIT_TABLE_BEAUTIFY" val="smartTable{8d6e5706-e823-43f7-b762-652b8cbe0523}"/>
</p:tagLst>
</file>

<file path=ppt/tags/tag18.xml><?xml version="1.0" encoding="utf-8"?>
<p:tagLst xmlns:p="http://schemas.openxmlformats.org/presentationml/2006/main">
  <p:tag name="KSO_WM_UNIT_TABLE_BEAUTIFY" val="smartTable{0ebbcdf7-6b23-47fb-bfb9-0ced72d9b884}"/>
</p:tagLst>
</file>

<file path=ppt/tags/tag19.xml><?xml version="1.0" encoding="utf-8"?>
<p:tagLst xmlns:p="http://schemas.openxmlformats.org/presentationml/2006/main">
  <p:tag name="KSO_WM_UNIT_TABLE_BEAUTIFY" val="smartTable{5080f5d6-fb02-4702-9336-4c04422881cc}"/>
</p:tagLst>
</file>

<file path=ppt/tags/tag2.xml><?xml version="1.0" encoding="utf-8"?>
<p:tagLst xmlns:p="http://schemas.openxmlformats.org/presentationml/2006/main">
  <p:tag name="KSO_WM_UNIT_TABLE_BEAUTIFY" val="smartTable{e08d4b1e-ddef-4f65-8a38-53d6c581a4f4}"/>
  <p:tag name="TABLE_ENDDRAG_ORIGIN_RECT" val="587*420"/>
  <p:tag name="TABLE_ENDDRAG_RECT" val="70*54*587*420"/>
</p:tagLst>
</file>

<file path=ppt/tags/tag20.xml><?xml version="1.0" encoding="utf-8"?>
<p:tagLst xmlns:p="http://schemas.openxmlformats.org/presentationml/2006/main">
  <p:tag name="KSO_WM_UNIT_TABLE_BEAUTIFY" val="smartTable{e90d2450-c745-4c86-8c91-f50f449566ea}"/>
</p:tagLst>
</file>

<file path=ppt/tags/tag21.xml><?xml version="1.0" encoding="utf-8"?>
<p:tagLst xmlns:p="http://schemas.openxmlformats.org/presentationml/2006/main">
  <p:tag name="KSO_WM_UNIT_TABLE_BEAUTIFY" val="smartTable{8852ab28-ebf2-4c24-b491-95bc98d0c170}"/>
</p:tagLst>
</file>

<file path=ppt/tags/tag22.xml><?xml version="1.0" encoding="utf-8"?>
<p:tagLst xmlns:p="http://schemas.openxmlformats.org/presentationml/2006/main">
  <p:tag name="KSO_WM_UNIT_TABLE_BEAUTIFY" val="smartTable{d927e020-9ba7-448e-965b-fd26c1d87dc9}"/>
</p:tagLst>
</file>

<file path=ppt/tags/tag23.xml><?xml version="1.0" encoding="utf-8"?>
<p:tagLst xmlns:p="http://schemas.openxmlformats.org/presentationml/2006/main">
  <p:tag name="KSO_WM_UNIT_TABLE_BEAUTIFY" val="smartTable{345dc805-7a9b-4477-ba5a-4281d9d631b9}"/>
</p:tagLst>
</file>

<file path=ppt/tags/tag24.xml><?xml version="1.0" encoding="utf-8"?>
<p:tagLst xmlns:p="http://schemas.openxmlformats.org/presentationml/2006/main">
  <p:tag name="KSO_WM_UNIT_TABLE_BEAUTIFY" val="smartTable{5c5ab9f7-d6bd-4de8-a24e-1713ff175a2c}"/>
</p:tagLst>
</file>

<file path=ppt/tags/tag25.xml><?xml version="1.0" encoding="utf-8"?>
<p:tagLst xmlns:p="http://schemas.openxmlformats.org/presentationml/2006/main">
  <p:tag name="KSO_WM_UNIT_TABLE_BEAUTIFY" val="smartTable{c1df25ec-823a-4e8c-a263-475fb88961aa}"/>
  <p:tag name="TABLE_ENDDRAG_ORIGIN_RECT" val="619*447"/>
  <p:tag name="TABLE_ENDDRAG_RECT" val="54*48*619*447"/>
</p:tagLst>
</file>

<file path=ppt/tags/tag26.xml><?xml version="1.0" encoding="utf-8"?>
<p:tagLst xmlns:p="http://schemas.openxmlformats.org/presentationml/2006/main">
  <p:tag name="KSO_WM_UNIT_TABLE_BEAUTIFY" val="smartTable{4194b2d3-4eee-4d01-88b8-fc180f8846a5}"/>
</p:tagLst>
</file>

<file path=ppt/tags/tag27.xml><?xml version="1.0" encoding="utf-8"?>
<p:tagLst xmlns:p="http://schemas.openxmlformats.org/presentationml/2006/main">
  <p:tag name="TABLE_ENDDRAG_ORIGIN_RECT" val="625*467"/>
  <p:tag name="TABLE_ENDDRAG_RECT" val="76*60*625*467"/>
</p:tagLst>
</file>

<file path=ppt/tags/tag28.xml><?xml version="1.0" encoding="utf-8"?>
<p:tagLst xmlns:p="http://schemas.openxmlformats.org/presentationml/2006/main">
  <p:tag name="KSO_WM_UNIT_TABLE_BEAUTIFY" val="smartTable{3e2d5855-0098-4a01-97df-81eda659a565}"/>
  <p:tag name="TABLE_ENDDRAG_ORIGIN_RECT" val="618*451"/>
  <p:tag name="TABLE_ENDDRAG_RECT" val="70*54*618*451"/>
</p:tagLst>
</file>

<file path=ppt/tags/tag29.xml><?xml version="1.0" encoding="utf-8"?>
<p:tagLst xmlns:p="http://schemas.openxmlformats.org/presentationml/2006/main">
  <p:tag name="KSO_WM_UNIT_TABLE_BEAUTIFY" val="smartTable{091b0a67-f0b2-4671-a2ed-a163ff7afed0}"/>
</p:tagLst>
</file>

<file path=ppt/tags/tag3.xml><?xml version="1.0" encoding="utf-8"?>
<p:tagLst xmlns:p="http://schemas.openxmlformats.org/presentationml/2006/main">
  <p:tag name="KSO_WM_UNIT_TABLE_BEAUTIFY" val="smartTable{0cbc57d8-5f5d-4c99-9463-7da216311ed4}"/>
  <p:tag name="TABLE_ENDDRAG_ORIGIN_RECT" val="600*447"/>
  <p:tag name="TABLE_ENDDRAG_RECT" val="48*61*600*447"/>
</p:tagLst>
</file>

<file path=ppt/tags/tag30.xml><?xml version="1.0" encoding="utf-8"?>
<p:tagLst xmlns:p="http://schemas.openxmlformats.org/presentationml/2006/main">
  <p:tag name="KSO_WM_UNIT_TABLE_BEAUTIFY" val="smartTable{5dbbc1d6-5efc-49a2-b972-140d3767d43b}"/>
</p:tagLst>
</file>

<file path=ppt/tags/tag31.xml><?xml version="1.0" encoding="utf-8"?>
<p:tagLst xmlns:p="http://schemas.openxmlformats.org/presentationml/2006/main">
  <p:tag name="KSO_WM_UNIT_TABLE_BEAUTIFY" val="smartTable{f49081cf-058e-4e71-ad6f-e1ca1cbbec03}"/>
</p:tagLst>
</file>

<file path=ppt/tags/tag32.xml><?xml version="1.0" encoding="utf-8"?>
<p:tagLst xmlns:p="http://schemas.openxmlformats.org/presentationml/2006/main">
  <p:tag name="KSO_WM_UNIT_TABLE_BEAUTIFY" val="smartTable{ef2afd3d-6b48-456a-a5be-c6265b6dba9b}"/>
  <p:tag name="TABLE_ENDDRAG_ORIGIN_RECT" val="651*482"/>
  <p:tag name="TABLE_ENDDRAG_RECT" val="31*43*651*482"/>
  <p:tag name="TABLE_AUTOADJUST_FLAG" val="1"/>
</p:tagLst>
</file>

<file path=ppt/tags/tag4.xml><?xml version="1.0" encoding="utf-8"?>
<p:tagLst xmlns:p="http://schemas.openxmlformats.org/presentationml/2006/main">
  <p:tag name="KSO_WM_UNIT_TABLE_BEAUTIFY" val="smartTable{682e0928-cb79-472a-977c-8d648ac1b1bc}"/>
</p:tagLst>
</file>

<file path=ppt/tags/tag5.xml><?xml version="1.0" encoding="utf-8"?>
<p:tagLst xmlns:p="http://schemas.openxmlformats.org/presentationml/2006/main">
  <p:tag name="KSO_WM_UNIT_TABLE_BEAUTIFY" val="smartTable{569bfac1-7449-446e-8244-56de49ffba63}"/>
  <p:tag name="TABLE_ENDDRAG_ORIGIN_RECT" val="629*401"/>
  <p:tag name="TABLE_ENDDRAG_RECT" val="53*75*629*401"/>
</p:tagLst>
</file>

<file path=ppt/tags/tag6.xml><?xml version="1.0" encoding="utf-8"?>
<p:tagLst xmlns:p="http://schemas.openxmlformats.org/presentationml/2006/main">
  <p:tag name="KSO_WM_UNIT_TABLE_BEAUTIFY" val="smartTable{e32551cb-772d-4a45-b733-ac39a38f8e4b}"/>
</p:tagLst>
</file>

<file path=ppt/tags/tag7.xml><?xml version="1.0" encoding="utf-8"?>
<p:tagLst xmlns:p="http://schemas.openxmlformats.org/presentationml/2006/main">
  <p:tag name="KSO_WM_UNIT_TABLE_BEAUTIFY" val="smartTable{6755605e-c1b6-49bc-8b00-715bc7d3010b}"/>
  <p:tag name="TABLE_ENDDRAG_ORIGIN_RECT" val="620*399"/>
  <p:tag name="TABLE_ENDDRAG_RECT" val="48*106*620*399"/>
</p:tagLst>
</file>

<file path=ppt/tags/tag8.xml><?xml version="1.0" encoding="utf-8"?>
<p:tagLst xmlns:p="http://schemas.openxmlformats.org/presentationml/2006/main">
  <p:tag name="KSO_WM_UNIT_TABLE_BEAUTIFY" val="smartTable{2ace6a27-44ee-4d74-a496-077efddf5ac9}"/>
</p:tagLst>
</file>

<file path=ppt/tags/tag9.xml><?xml version="1.0" encoding="utf-8"?>
<p:tagLst xmlns:p="http://schemas.openxmlformats.org/presentationml/2006/main">
  <p:tag name="KSO_WM_UNIT_TABLE_BEAUTIFY" val="smartTable{9edc707d-d411-4352-b0f4-0a3c763b6d2e}"/>
</p:tagLst>
</file>

<file path=ppt/theme/theme1.xml><?xml version="1.0" encoding="utf-8"?>
<a:theme xmlns:a="http://schemas.openxmlformats.org/drawingml/2006/main" name="默认设计模板">
  <a:themeElements>
    <a:clrScheme name="">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默认设计模板">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hlink"/>
        </a:solidFill>
        <a:ln w="9525" cap="flat" cmpd="sng" algn="ctr">
          <a:noFill/>
          <a:prstDash val="solid"/>
          <a:round/>
          <a:headEnd type="none" w="med" len="med"/>
          <a:tailEnd type="none" w="med" len="med"/>
        </a:ln>
      </a:spPr>
      <a:bodyPr vert="horz" wrap="squar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1" lang="zh-CN" altLang="en-US" sz="3200" b="0" i="0" u="none" strike="noStrike" cap="none" normalizeH="0" baseline="0" smtClean="0">
            <a:ln>
              <a:noFill/>
            </a:ln>
            <a:solidFill>
              <a:schemeClr val="tx1"/>
            </a:solidFill>
            <a:effectLst/>
            <a:latin typeface="Times New Roman" panose="02020603050405020304" pitchFamily="18" charset="0"/>
            <a:ea typeface="楷体_GB2312" pitchFamily="49" charset="-122"/>
          </a:defRPr>
        </a:defPPr>
      </a:lstStyle>
    </a:spDef>
    <a:lnDef>
      <a:spPr bwMode="auto">
        <a:xfrm>
          <a:off x="0" y="0"/>
          <a:ext cx="1" cy="1"/>
        </a:xfrm>
        <a:custGeom>
          <a:avLst/>
          <a:gdLst/>
          <a:ahLst/>
          <a:cxnLst/>
          <a:rect l="0" t="0" r="0" b="0"/>
          <a:pathLst/>
        </a:custGeom>
        <a:solidFill>
          <a:schemeClr val="hlink"/>
        </a:solidFill>
        <a:ln w="9525" cap="flat" cmpd="sng" algn="ctr">
          <a:noFill/>
          <a:prstDash val="solid"/>
          <a:round/>
          <a:headEnd type="none" w="med" len="med"/>
          <a:tailEnd type="none" w="med" len="med"/>
        </a:ln>
      </a:spPr>
      <a:bodyPr vert="horz" wrap="squar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1" lang="zh-CN" altLang="en-US" sz="3200" b="0" i="0" u="none" strike="noStrike" cap="none" normalizeH="0" baseline="0" smtClean="0">
            <a:ln>
              <a:noFill/>
            </a:ln>
            <a:solidFill>
              <a:schemeClr val="tx1"/>
            </a:solidFill>
            <a:effectLst/>
            <a:latin typeface="Times New Roman" panose="02020603050405020304" pitchFamily="18" charset="0"/>
            <a:ea typeface="楷体_GB2312" pitchFamily="49" charset="-122"/>
          </a:defRPr>
        </a:defPPr>
      </a:lstStyle>
    </a:lnDef>
  </a:objectDefaults>
  <a:extraClrSchemeLst>
    <a:extraClrScheme>
      <a:clrScheme name="默认设计模板 1">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themeOverride>
</file>

<file path=docProps/app.xml><?xml version="1.0" encoding="utf-8"?>
<Properties xmlns="http://schemas.openxmlformats.org/officeDocument/2006/extended-properties" xmlns:vt="http://schemas.openxmlformats.org/officeDocument/2006/docPropsVTypes">
  <TotalTime>0</TotalTime>
  <Words>40287</Words>
  <Application>WPS 演示</Application>
  <PresentationFormat>全屏显示(4:3)</PresentationFormat>
  <Paragraphs>7284</Paragraphs>
  <Slides>135</Slides>
  <Notes>2</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135</vt:i4>
      </vt:variant>
    </vt:vector>
  </HeadingPairs>
  <TitlesOfParts>
    <vt:vector size="149" baseType="lpstr">
      <vt:lpstr>Arial</vt:lpstr>
      <vt:lpstr>宋体</vt:lpstr>
      <vt:lpstr>Wingdings</vt:lpstr>
      <vt:lpstr>Times New Roman</vt:lpstr>
      <vt:lpstr>楷体_GB2312</vt:lpstr>
      <vt:lpstr>新宋体</vt:lpstr>
      <vt:lpstr>微软雅黑</vt:lpstr>
      <vt:lpstr>Arial Unicode MS</vt:lpstr>
      <vt:lpstr>仿宋_GB2312</vt:lpstr>
      <vt:lpstr>仿宋</vt:lpstr>
      <vt:lpstr>Times New Roman</vt:lpstr>
      <vt:lpstr>楷体_GB2312</vt:lpstr>
      <vt:lpstr>Arial Narrow</vt:lpstr>
      <vt:lpstr>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设计阶段造价控制的方法与要求</vt:lpstr>
      <vt:lpstr>PowerPoint 演示文稿</vt:lpstr>
      <vt:lpstr>PowerPoint 演示文稿</vt:lpstr>
      <vt:lpstr>3）设计方案比选和设计优化的工作步骤</vt:lpstr>
      <vt:lpstr>PowerPoint 演示文稿</vt:lpstr>
      <vt:lpstr>PowerPoint 演示文稿</vt:lpstr>
      <vt:lpstr>PowerPoint 演示文稿</vt:lpstr>
      <vt:lpstr>PowerPoint 演示文稿</vt:lpstr>
      <vt:lpstr>PowerPoint 演示文稿</vt:lpstr>
      <vt:lpstr>XX项目建安工程造价测算表(续前)</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各类合同形式风险分配情况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变更/签证的办理流程</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2  工程竣工结算审核</vt:lpstr>
      <vt:lpstr>PowerPoint 演示文稿</vt:lpstr>
      <vt:lpstr>PowerPoint 演示文稿</vt:lpstr>
    </vt:vector>
  </TitlesOfParts>
  <Company>Fortune Business Management Consulting Co.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项目管理</dc:title>
  <dc:creator>Christine</dc:creator>
  <cp:lastModifiedBy>大肥兔</cp:lastModifiedBy>
  <cp:revision>1027</cp:revision>
  <cp:lastPrinted>2001-08-13T08:02:00Z</cp:lastPrinted>
  <dcterms:created xsi:type="dcterms:W3CDTF">2001-08-02T06:04:00Z</dcterms:created>
  <dcterms:modified xsi:type="dcterms:W3CDTF">2021-05-27T09:08:01Z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7AAF501A8B214D0CB459FAC93CA86F96</vt:lpwstr>
  </property>
  <property fmtid="{D5CDD505-2E9C-101B-9397-08002B2CF9AE}" pid="3" name="KSOProductBuildVer">
    <vt:lpwstr>2052-11.1.0.10495</vt:lpwstr>
  </property>
</Properties>
</file>